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32"/>
  </p:notesMasterIdLst>
  <p:handoutMasterIdLst>
    <p:handoutMasterId r:id="rId33"/>
  </p:handoutMasterIdLst>
  <p:sldIdLst>
    <p:sldId id="256" r:id="rId2"/>
    <p:sldId id="257" r:id="rId3"/>
    <p:sldId id="285" r:id="rId4"/>
    <p:sldId id="274" r:id="rId5"/>
    <p:sldId id="277" r:id="rId6"/>
    <p:sldId id="275" r:id="rId7"/>
    <p:sldId id="287" r:id="rId8"/>
    <p:sldId id="288" r:id="rId9"/>
    <p:sldId id="289" r:id="rId10"/>
    <p:sldId id="290" r:id="rId11"/>
    <p:sldId id="291" r:id="rId12"/>
    <p:sldId id="292" r:id="rId13"/>
    <p:sldId id="293" r:id="rId14"/>
    <p:sldId id="294" r:id="rId15"/>
    <p:sldId id="295" r:id="rId16"/>
    <p:sldId id="296" r:id="rId17"/>
    <p:sldId id="297" r:id="rId18"/>
    <p:sldId id="286" r:id="rId19"/>
    <p:sldId id="298" r:id="rId20"/>
    <p:sldId id="299" r:id="rId21"/>
    <p:sldId id="377" r:id="rId22"/>
    <p:sldId id="378" r:id="rId23"/>
    <p:sldId id="379" r:id="rId24"/>
    <p:sldId id="373" r:id="rId25"/>
    <p:sldId id="300" r:id="rId26"/>
    <p:sldId id="380" r:id="rId27"/>
    <p:sldId id="381" r:id="rId28"/>
    <p:sldId id="284" r:id="rId29"/>
    <p:sldId id="283" r:id="rId30"/>
    <p:sldId id="264"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42" autoAdjust="0"/>
    <p:restoredTop sz="86353" autoAdjust="0"/>
  </p:normalViewPr>
  <p:slideViewPr>
    <p:cSldViewPr>
      <p:cViewPr varScale="1">
        <p:scale>
          <a:sx n="61" d="100"/>
          <a:sy n="61" d="100"/>
        </p:scale>
        <p:origin x="900" y="72"/>
      </p:cViewPr>
      <p:guideLst>
        <p:guide orient="horz" pos="2160"/>
        <p:guide pos="3840"/>
      </p:guideLst>
    </p:cSldViewPr>
  </p:slideViewPr>
  <p:outlineViewPr>
    <p:cViewPr varScale="1">
      <p:scale>
        <a:sx n="33" d="100"/>
        <a:sy n="33" d="100"/>
      </p:scale>
      <p:origin x="0" y="-3017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802-11-19-1007/r1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802-11-19-1007/r1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802-11-19-1007/r1</a:t>
            </a:r>
          </a:p>
        </p:txBody>
      </p:sp>
      <p:sp>
        <p:nvSpPr>
          <p:cNvPr id="5" name="Rectangle 3"/>
          <p:cNvSpPr>
            <a:spLocks noGrp="1" noChangeArrowheads="1"/>
          </p:cNvSpPr>
          <p:nvPr>
            <p:ph type="dt"/>
          </p:nvPr>
        </p:nvSpPr>
        <p:spPr>
          <a:ln/>
        </p:spPr>
        <p:txBody>
          <a:bodyPr/>
          <a:lstStyle/>
          <a:p>
            <a:r>
              <a:rPr lang="en-US"/>
              <a:t>July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802-11-19-1007/r1</a:t>
            </a:r>
          </a:p>
        </p:txBody>
      </p:sp>
      <p:sp>
        <p:nvSpPr>
          <p:cNvPr id="5" name="Rectangle 3"/>
          <p:cNvSpPr>
            <a:spLocks noGrp="1" noChangeArrowheads="1"/>
          </p:cNvSpPr>
          <p:nvPr>
            <p:ph type="dt"/>
          </p:nvPr>
        </p:nvSpPr>
        <p:spPr>
          <a:ln/>
        </p:spPr>
        <p:txBody>
          <a:bodyPr/>
          <a:lstStyle/>
          <a:p>
            <a:r>
              <a:rPr lang="en-US"/>
              <a:t>July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802-11-19-1007/r1</a:t>
            </a:r>
          </a:p>
        </p:txBody>
      </p:sp>
      <p:sp>
        <p:nvSpPr>
          <p:cNvPr id="5" name="Date Placeholder 4"/>
          <p:cNvSpPr>
            <a:spLocks noGrp="1"/>
          </p:cNvSpPr>
          <p:nvPr>
            <p:ph type="dt" idx="11"/>
          </p:nvPr>
        </p:nvSpPr>
        <p:spPr/>
        <p:txBody>
          <a:bodyPr/>
          <a:lstStyle/>
          <a:p>
            <a:r>
              <a:rPr lang="en-US"/>
              <a:t>July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802-11-19-1007/r1</a:t>
            </a:r>
          </a:p>
        </p:txBody>
      </p:sp>
      <p:sp>
        <p:nvSpPr>
          <p:cNvPr id="5" name="Date Placeholder 4"/>
          <p:cNvSpPr>
            <a:spLocks noGrp="1"/>
          </p:cNvSpPr>
          <p:nvPr>
            <p:ph type="dt" idx="11"/>
          </p:nvPr>
        </p:nvSpPr>
        <p:spPr/>
        <p:txBody>
          <a:bodyPr/>
          <a:lstStyle/>
          <a:p>
            <a:r>
              <a:rPr lang="en-US"/>
              <a:t>July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802-11-19-1007/r1</a:t>
            </a:r>
          </a:p>
        </p:txBody>
      </p:sp>
      <p:sp>
        <p:nvSpPr>
          <p:cNvPr id="5" name="Rectangle 3"/>
          <p:cNvSpPr>
            <a:spLocks noGrp="1" noChangeArrowheads="1"/>
          </p:cNvSpPr>
          <p:nvPr>
            <p:ph type="dt"/>
          </p:nvPr>
        </p:nvSpPr>
        <p:spPr>
          <a:ln/>
        </p:spPr>
        <p:txBody>
          <a:bodyPr/>
          <a:lstStyle/>
          <a:p>
            <a:r>
              <a:rPr lang="en-US"/>
              <a:t>July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2019</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2019</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2019</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2019</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2019</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2019</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2019</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11-19-1007r2</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19/15-19-0216-01-09ma-802-15-9ma-csd-draft.docx" TargetMode="External"/><Relationship Id="rId2" Type="http://schemas.openxmlformats.org/officeDocument/2006/relationships/hyperlink" Target="https://mentor.ieee.org/802.15/dcn/19/15-19-0215-02-09ma-802-15-9ma-par-draf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19/15-19-0216-01-09ma-802-15-9ma-csd-draft.docx" TargetMode="External"/><Relationship Id="rId2" Type="http://schemas.openxmlformats.org/officeDocument/2006/relationships/hyperlink" Target="https://mentor.ieee.org/802.15/dcn/19/15-19-0215-02-09ma-802-15-9ma-par-draf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19/15-19-0216-01-09ma-802-15-9ma-csd-draft.docx" TargetMode="External"/><Relationship Id="rId2" Type="http://schemas.openxmlformats.org/officeDocument/2006/relationships/hyperlink" Target="https://mentor.ieee.org/802.15/dcn/19/15-19-0215-02-09ma-802-15-9ma-par-draft.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files/public/docs2019/cj-PAR-extension-0519-v01.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0673-00-00ay-tgay-par-extension-reques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32-01-00az-tgaz-par-extension-reques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ieee802.org/1/files/public/docs2019/as-messenger-PAR-extension-request-0719-v1.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9/15-19-0305-00-0000-802-15-22-3-par-extension.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ec/dcn/19/ec-19-0074-01-00EC-ieee-p802-3cv-draft-par-response.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19/15-19-0216-02-09ma-802-15-9ma-csd-draft.docx" TargetMode="External"/><Relationship Id="rId2" Type="http://schemas.openxmlformats.org/officeDocument/2006/relationships/hyperlink" Target="https://mentor.ieee.org/802.15/dcn/19/15-19-0215-03-09ma-802-15-9ma-par-draft.pdf" TargetMode="External"/><Relationship Id="rId1" Type="http://schemas.openxmlformats.org/officeDocument/2006/relationships/slideLayout" Target="../slideLayouts/slideLayout2.xml"/><Relationship Id="rId4" Type="http://schemas.openxmlformats.org/officeDocument/2006/relationships/hyperlink" Target="https://mentor.ieee.org/802.15/dcn/19/15-19-0305-01-0000-802-15-22-3-par-extension.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eee802.org/1/files/public/docs2019/as-PAR-extension-0719-v01.pdf" TargetMode="External"/><Relationship Id="rId7" Type="http://schemas.openxmlformats.org/officeDocument/2006/relationships/hyperlink" Target="http://www.ieee802.org/1/files/public/docs2019/cj-CSD-0719-v01.pdf" TargetMode="External"/><Relationship Id="rId2" Type="http://schemas.openxmlformats.org/officeDocument/2006/relationships/hyperlink" Target="http://www.ieee802.org/1/files/public/docs2019/as-PAR-extension-comments-0719-v01.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9/cj-PAR-extension-0719-v01.pdf" TargetMode="External"/><Relationship Id="rId5" Type="http://schemas.openxmlformats.org/officeDocument/2006/relationships/hyperlink" Target="http://www.ieee802.org/1/files/public/docs2019/cj-PAR-extension-comments-0719-v01.pdf" TargetMode="External"/><Relationship Id="rId4" Type="http://schemas.openxmlformats.org/officeDocument/2006/relationships/hyperlink" Target="https://mentor.ieee.org/802-ec/dcn/18/ec-18-0243-00-ACSD-p802-1a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files/public/docs2019/dh-PAR-0719-v01.pdf" TargetMode="External"/><Relationship Id="rId2" Type="http://schemas.openxmlformats.org/officeDocument/2006/relationships/hyperlink" Target="http://www.ieee802.org/1/files/public/docs2019/dh-PAR-CSD-comments-0719-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9/dh-CSD-0719-v01.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ieee802.org/1/files/public/docs2019/dj-PAR-0719-v01.pdf" TargetMode="External"/><Relationship Id="rId2" Type="http://schemas.openxmlformats.org/officeDocument/2006/relationships/hyperlink" Target="http://www.ieee802.org/1/files/public/docs2019/dj-PAR-CSD-comments-0719-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9/dj-CSD-0719-v01.pdf"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mentor.ieee.org/802.15/dcn/19/15-19-0216-01-09ma-802-15-9ma-csd-draft.docx" TargetMode="External"/><Relationship Id="rId3" Type="http://schemas.openxmlformats.org/officeDocument/2006/relationships/hyperlink" Target="http://www.ieee802.org/1/files/public/docs2019/dh-draft-CSD-0519-v01.pdf" TargetMode="External"/><Relationship Id="rId7" Type="http://schemas.openxmlformats.org/officeDocument/2006/relationships/hyperlink" Target="https://mentor.ieee.org/802.15/dcn/19/15-19-0215-02-09ma-802-15-9ma-par-draft.pdf" TargetMode="External"/><Relationship Id="rId12" Type="http://schemas.openxmlformats.org/officeDocument/2006/relationships/hyperlink" Target="http://ieee802.org/1/files/public/docs2019/as-messenger-PAR-extension-request-0719-v1.pdf" TargetMode="External"/><Relationship Id="rId2" Type="http://schemas.openxmlformats.org/officeDocument/2006/relationships/hyperlink" Target="http://www.ieee802.org/1/files/public/docs2019/dh-draft-PAR-0519-v01.pdf" TargetMode="External"/><Relationship Id="rId1" Type="http://schemas.openxmlformats.org/officeDocument/2006/relationships/slideLayout" Target="../slideLayouts/slideLayout2.xml"/><Relationship Id="rId6" Type="http://schemas.openxmlformats.org/officeDocument/2006/relationships/hyperlink" Target="https://mentor.ieee.org/802-ec/dcn/19/ec-19-0074-00-00EC-ieee-p802-3cv-draft-par-response.pdf" TargetMode="External"/><Relationship Id="rId11" Type="http://schemas.openxmlformats.org/officeDocument/2006/relationships/hyperlink" Target="https://mentor.ieee.org/802.11/dcn/19/11-19-0732-01-00az-tgaz-par-extension-request.docx" TargetMode="External"/><Relationship Id="rId5" Type="http://schemas.openxmlformats.org/officeDocument/2006/relationships/hyperlink" Target="http://www.ieee802.org/1/files/public/docs2019/dj-draft-CSD-0519-v01.pdf" TargetMode="External"/><Relationship Id="rId10" Type="http://schemas.openxmlformats.org/officeDocument/2006/relationships/hyperlink" Target="https://mentor.ieee.org/802.11/dcn/19/11-19-0673-00-00ay-tgay-par-extension-request.pdf" TargetMode="External"/><Relationship Id="rId4" Type="http://schemas.openxmlformats.org/officeDocument/2006/relationships/hyperlink" Target="http://www.ieee802.org/1/files/public/docs2019/dj-draft-PAR-0519-v01.pdf" TargetMode="External"/><Relationship Id="rId9" Type="http://schemas.openxmlformats.org/officeDocument/2006/relationships/hyperlink" Target="http://www.ieee802.org/1/files/public/docs2019/cj-PAR-extension-0519-v01.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426-00-0PAR-minutes-march-2019-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426-00-0PAR-minutes-march-2019-session.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ec/dcn/19/ec-19-0074-00-00EC-ieee-p802-3cv-draft-par-response.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files/public/docs2019/dh-draft-CSD-0519-v01.pdf" TargetMode="External"/><Relationship Id="rId2" Type="http://schemas.openxmlformats.org/officeDocument/2006/relationships/hyperlink" Target="http://www.ieee802.org/1/files/public/docs2019/dh-draft-PAR-0519-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1/files/public/docs2019/dj-draft-CSD-0519-v01.pdf" TargetMode="External"/><Relationship Id="rId2" Type="http://schemas.openxmlformats.org/officeDocument/2006/relationships/hyperlink" Target="http://www.ieee802.org/1/files/public/docs2019/dj-draft-PAR-0519-v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SC - Meeting Agenda and Comment slides - July 2019 - Vienna</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2019-06-18</a:t>
            </a:r>
            <a:endParaRPr lang="en-GB" sz="2000" dirty="0"/>
          </a:p>
        </p:txBody>
      </p:sp>
      <p:sp>
        <p:nvSpPr>
          <p:cNvPr id="6" name="Date Placeholder 3"/>
          <p:cNvSpPr>
            <a:spLocks noGrp="1"/>
          </p:cNvSpPr>
          <p:nvPr>
            <p:ph type="dt" idx="10"/>
          </p:nvPr>
        </p:nvSpPr>
        <p:spPr/>
        <p:txBody>
          <a:bodyPr/>
          <a:lstStyle/>
          <a:p>
            <a:r>
              <a:rPr lang="en-US" dirty="0"/>
              <a:t>July 2019</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3272"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3070-7B0D-4421-AB53-B14B5B9F0AE1}"/>
              </a:ext>
            </a:extLst>
          </p:cNvPr>
          <p:cNvSpPr>
            <a:spLocks noGrp="1"/>
          </p:cNvSpPr>
          <p:nvPr>
            <p:ph type="title"/>
          </p:nvPr>
        </p:nvSpPr>
        <p:spPr/>
        <p:txBody>
          <a:bodyPr/>
          <a:lstStyle/>
          <a:p>
            <a:r>
              <a:rPr lang="en-US" b="0" dirty="0"/>
              <a:t>802.15.9ma- Standard, Transport of Key Management Protocol (KMP) Datagram,  </a:t>
            </a:r>
            <a:r>
              <a:rPr lang="en-US" b="0" dirty="0">
                <a:hlinkClick r:id="rId2"/>
              </a:rPr>
              <a:t>PAR</a:t>
            </a:r>
            <a:r>
              <a:rPr lang="en-US" b="0" dirty="0"/>
              <a:t> and </a:t>
            </a:r>
            <a:r>
              <a:rPr lang="en-US" b="0" dirty="0">
                <a:hlinkClick r:id="rId3"/>
              </a:rPr>
              <a:t>CSD</a:t>
            </a:r>
            <a:endParaRPr lang="en-US" dirty="0"/>
          </a:p>
        </p:txBody>
      </p:sp>
      <p:sp>
        <p:nvSpPr>
          <p:cNvPr id="3" name="Content Placeholder 2">
            <a:extLst>
              <a:ext uri="{FF2B5EF4-FFF2-40B4-BE49-F238E27FC236}">
                <a16:creationId xmlns:a16="http://schemas.microsoft.com/office/drawing/2014/main" id="{03419261-C9F1-41ED-8E4A-97D83E72ABCE}"/>
              </a:ext>
            </a:extLst>
          </p:cNvPr>
          <p:cNvSpPr>
            <a:spLocks noGrp="1"/>
          </p:cNvSpPr>
          <p:nvPr>
            <p:ph idx="1"/>
          </p:nvPr>
        </p:nvSpPr>
        <p:spPr>
          <a:xfrm>
            <a:off x="914402" y="1981201"/>
            <a:ext cx="10361084" cy="4190996"/>
          </a:xfrm>
        </p:spPr>
        <p:txBody>
          <a:bodyPr/>
          <a:lstStyle/>
          <a:p>
            <a:r>
              <a:rPr lang="en-US" dirty="0"/>
              <a:t>5.2 Scope: The Scope statement should describe what will be in the final standard, and not the process of getting there.  This statement is similar to a need statement.  Please revise.</a:t>
            </a:r>
          </a:p>
          <a:p>
            <a:r>
              <a:rPr lang="en-US" b="0" dirty="0"/>
              <a:t>Suggested revision: </a:t>
            </a:r>
            <a:endParaRPr lang="en-US" sz="2000" b="0" dirty="0"/>
          </a:p>
          <a:p>
            <a:pPr lvl="1" indent="0">
              <a:spcBef>
                <a:spcPts val="0"/>
              </a:spcBef>
            </a:pPr>
            <a:r>
              <a:rPr lang="en-US" sz="2400" b="0" dirty="0"/>
              <a:t>This standard defines security key management extensions to address session key generation (both 128-bit and 256-bit key lengths), the creation and/or </a:t>
            </a:r>
            <a:r>
              <a:rPr lang="en-US" sz="2400" dirty="0"/>
              <a:t>transport of broadcast/multicast keys, and security algorithm agility. New Key Management Protocols (KMPs) are defined as part of this Standard. This standard maintains backwards compatibility </a:t>
            </a:r>
            <a:r>
              <a:rPr lang="en-US" sz="2400" b="0" dirty="0"/>
              <a:t>with IEEE Std 802.15.9-2016.</a:t>
            </a:r>
            <a:endParaRPr lang="en-US" sz="2400" dirty="0"/>
          </a:p>
        </p:txBody>
      </p:sp>
      <p:sp>
        <p:nvSpPr>
          <p:cNvPr id="4" name="Date Placeholder 3">
            <a:extLst>
              <a:ext uri="{FF2B5EF4-FFF2-40B4-BE49-F238E27FC236}">
                <a16:creationId xmlns:a16="http://schemas.microsoft.com/office/drawing/2014/main" id="{7C07C7B1-BC2E-483C-BBC9-42BE66254F4E}"/>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F83A4275-35B0-499B-9564-415C6096E51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761E43D-6372-4E22-B0E6-2A09AEC26D4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892370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FCE-659A-45E9-AC8D-84D9E4842855}"/>
              </a:ext>
            </a:extLst>
          </p:cNvPr>
          <p:cNvSpPr>
            <a:spLocks noGrp="1"/>
          </p:cNvSpPr>
          <p:nvPr>
            <p:ph type="title"/>
          </p:nvPr>
        </p:nvSpPr>
        <p:spPr/>
        <p:txBody>
          <a:bodyPr/>
          <a:lstStyle/>
          <a:p>
            <a:r>
              <a:rPr lang="en-US" b="0" dirty="0"/>
              <a:t>802.15.9ma- Standard, Transport of Key Management Protocol (KMP) Datagram,  </a:t>
            </a:r>
            <a:r>
              <a:rPr lang="en-US" b="0" dirty="0">
                <a:hlinkClick r:id="rId2"/>
              </a:rPr>
              <a:t>PAR</a:t>
            </a:r>
            <a:r>
              <a:rPr lang="en-US" b="0" dirty="0"/>
              <a:t> and </a:t>
            </a:r>
            <a:r>
              <a:rPr lang="en-US" b="0" dirty="0">
                <a:hlinkClick r:id="rId3"/>
              </a:rPr>
              <a:t>CSD</a:t>
            </a:r>
            <a:endParaRPr lang="en-US" dirty="0"/>
          </a:p>
        </p:txBody>
      </p:sp>
      <p:sp>
        <p:nvSpPr>
          <p:cNvPr id="3" name="Content Placeholder 2">
            <a:extLst>
              <a:ext uri="{FF2B5EF4-FFF2-40B4-BE49-F238E27FC236}">
                <a16:creationId xmlns:a16="http://schemas.microsoft.com/office/drawing/2014/main" id="{A9224D37-A95C-40BE-B1A0-DD2F130FAEED}"/>
              </a:ext>
            </a:extLst>
          </p:cNvPr>
          <p:cNvSpPr>
            <a:spLocks noGrp="1"/>
          </p:cNvSpPr>
          <p:nvPr>
            <p:ph idx="1"/>
          </p:nvPr>
        </p:nvSpPr>
        <p:spPr/>
        <p:txBody>
          <a:bodyPr/>
          <a:lstStyle/>
          <a:p>
            <a:r>
              <a:rPr lang="en-US" dirty="0"/>
              <a:t>5.5 Need: </a:t>
            </a:r>
            <a:r>
              <a:rPr lang="en-US" b="0" dirty="0"/>
              <a:t>- Change “802.15.12 draft Standard” to “IEEE P802.15.12” if it is a draft standard, or change to “IEEE Std 802.15.12” if completed.</a:t>
            </a:r>
          </a:p>
          <a:p>
            <a:r>
              <a:rPr lang="en-US" dirty="0"/>
              <a:t>5.5 Need </a:t>
            </a:r>
            <a:r>
              <a:rPr lang="en-US" b="0" dirty="0"/>
              <a:t>– Change “IEEE 802.15.4y draft amendment” to “IEEE P802.15.4y” if it is a draft amendment or “IEEE Std 802.15.4y” if completed.  Either way it should not call out “draft amendment”:</a:t>
            </a:r>
          </a:p>
          <a:p>
            <a:r>
              <a:rPr lang="en-US" dirty="0"/>
              <a:t>5.3 completion of another standard: </a:t>
            </a:r>
            <a:r>
              <a:rPr lang="en-US" b="0" dirty="0"/>
              <a:t>need to respond to dependence question – because of this statement, we believe you have a dependency “the IEEE 802.15.4y draft amendment for Security Next Generation is adding support for 256-bit key lengths”.</a:t>
            </a:r>
          </a:p>
        </p:txBody>
      </p:sp>
      <p:sp>
        <p:nvSpPr>
          <p:cNvPr id="4" name="Date Placeholder 3">
            <a:extLst>
              <a:ext uri="{FF2B5EF4-FFF2-40B4-BE49-F238E27FC236}">
                <a16:creationId xmlns:a16="http://schemas.microsoft.com/office/drawing/2014/main" id="{D08D0F95-21EC-4786-9D9F-677BDB16C840}"/>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9468B9D0-5146-438E-BCAD-37E4A7D1662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DCE0D3-370E-4072-994B-F820785454C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032257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7EFB4-F4EC-4180-A014-A4F09C0ED748}"/>
              </a:ext>
            </a:extLst>
          </p:cNvPr>
          <p:cNvSpPr>
            <a:spLocks noGrp="1"/>
          </p:cNvSpPr>
          <p:nvPr>
            <p:ph type="title"/>
          </p:nvPr>
        </p:nvSpPr>
        <p:spPr/>
        <p:txBody>
          <a:bodyPr/>
          <a:lstStyle/>
          <a:p>
            <a:r>
              <a:rPr lang="en-US" b="0" dirty="0"/>
              <a:t>802.15.9ma- Standard, Transport of Key Management Protocol (KMP) Datagram,  </a:t>
            </a:r>
            <a:r>
              <a:rPr lang="en-US" b="0" dirty="0">
                <a:hlinkClick r:id="rId2"/>
              </a:rPr>
              <a:t>PAR</a:t>
            </a:r>
            <a:r>
              <a:rPr lang="en-US" b="0" dirty="0"/>
              <a:t> and </a:t>
            </a:r>
            <a:r>
              <a:rPr lang="en-US" b="0" dirty="0">
                <a:hlinkClick r:id="rId3"/>
              </a:rPr>
              <a:t>CSD</a:t>
            </a:r>
            <a:endParaRPr lang="en-US" dirty="0"/>
          </a:p>
        </p:txBody>
      </p:sp>
      <p:sp>
        <p:nvSpPr>
          <p:cNvPr id="3" name="Content Placeholder 2">
            <a:extLst>
              <a:ext uri="{FF2B5EF4-FFF2-40B4-BE49-F238E27FC236}">
                <a16:creationId xmlns:a16="http://schemas.microsoft.com/office/drawing/2014/main" id="{8868AE19-A7A0-4A21-BDE7-A47E0AC8F9BE}"/>
              </a:ext>
            </a:extLst>
          </p:cNvPr>
          <p:cNvSpPr>
            <a:spLocks noGrp="1"/>
          </p:cNvSpPr>
          <p:nvPr>
            <p:ph idx="1"/>
          </p:nvPr>
        </p:nvSpPr>
        <p:spPr/>
        <p:txBody>
          <a:bodyPr/>
          <a:lstStyle/>
          <a:p>
            <a:r>
              <a:rPr lang="en-US" dirty="0"/>
              <a:t>CSD:</a:t>
            </a:r>
          </a:p>
          <a:p>
            <a:r>
              <a:rPr lang="en-US" dirty="0"/>
              <a:t>    Note the title of the CSD does not match the PAR – “802.15.9ma”.</a:t>
            </a:r>
          </a:p>
          <a:p>
            <a:r>
              <a:rPr lang="en-US" dirty="0"/>
              <a:t>1.2.1 b) change IEEE 802.15.9  to “IEEE Std 802.15.9 “</a:t>
            </a:r>
          </a:p>
          <a:p>
            <a:r>
              <a:rPr lang="en-US" dirty="0"/>
              <a:t>1.2.3 change “</a:t>
            </a:r>
            <a:r>
              <a:rPr lang="en-GB" dirty="0"/>
              <a:t>802.15.4 standard” to IEEE Std 802.15.4”</a:t>
            </a:r>
          </a:p>
          <a:p>
            <a:r>
              <a:rPr lang="en-GB" dirty="0"/>
              <a:t>1.2.4 change “IEEE 802.15.9 “ to “IEEE Std 802.15.9 “</a:t>
            </a:r>
          </a:p>
          <a:p>
            <a:r>
              <a:rPr lang="en-GB" dirty="0"/>
              <a:t>1.2.4 change “</a:t>
            </a:r>
            <a:r>
              <a:rPr lang="en-US" dirty="0"/>
              <a:t>IEEE 802.15.4y” in 2 locations to “IEEE Std 802.15.4y”</a:t>
            </a:r>
          </a:p>
          <a:p>
            <a:r>
              <a:rPr lang="en-US" dirty="0"/>
              <a:t>1.2.5 change “IEEE 802.15.9” in 2 locations to “IEEE Std 802.15.9“</a:t>
            </a:r>
          </a:p>
        </p:txBody>
      </p:sp>
      <p:sp>
        <p:nvSpPr>
          <p:cNvPr id="4" name="Date Placeholder 3">
            <a:extLst>
              <a:ext uri="{FF2B5EF4-FFF2-40B4-BE49-F238E27FC236}">
                <a16:creationId xmlns:a16="http://schemas.microsoft.com/office/drawing/2014/main" id="{7894C74A-F1CF-4929-997F-FB4DA12DC6B6}"/>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B49F9568-934C-43EB-8234-91E1D3D613D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89D3767-38B5-4177-839A-2F6D9FDBF10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854016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34DD4-47BF-4B19-9585-D634594BE08D}"/>
              </a:ext>
            </a:extLst>
          </p:cNvPr>
          <p:cNvSpPr>
            <a:spLocks noGrp="1"/>
          </p:cNvSpPr>
          <p:nvPr>
            <p:ph type="title"/>
          </p:nvPr>
        </p:nvSpPr>
        <p:spPr/>
        <p:txBody>
          <a:bodyPr/>
          <a:lstStyle/>
          <a:p>
            <a:r>
              <a:rPr lang="en-US" b="0" dirty="0"/>
              <a:t>802.1Qcj - Amendment - Automatic Attachment to Provider Backbone Bridging (PBB) services, </a:t>
            </a:r>
            <a:r>
              <a:rPr lang="en-US" b="0" dirty="0">
                <a:hlinkClick r:id="rId2"/>
              </a:rPr>
              <a:t>PAR extension</a:t>
            </a:r>
            <a:endParaRPr lang="en-US" dirty="0"/>
          </a:p>
        </p:txBody>
      </p:sp>
      <p:sp>
        <p:nvSpPr>
          <p:cNvPr id="3" name="Content Placeholder 2">
            <a:extLst>
              <a:ext uri="{FF2B5EF4-FFF2-40B4-BE49-F238E27FC236}">
                <a16:creationId xmlns:a16="http://schemas.microsoft.com/office/drawing/2014/main" id="{53EDE7BF-50AC-416B-A484-0575DC8EBF23}"/>
              </a:ext>
            </a:extLst>
          </p:cNvPr>
          <p:cNvSpPr>
            <a:spLocks noGrp="1"/>
          </p:cNvSpPr>
          <p:nvPr>
            <p:ph idx="1"/>
          </p:nvPr>
        </p:nvSpPr>
        <p:spPr/>
        <p:txBody>
          <a:bodyPr/>
          <a:lstStyle/>
          <a:p>
            <a:r>
              <a:rPr lang="en-US" dirty="0"/>
              <a:t>3.4 – was the draft really only circulated once per year?</a:t>
            </a:r>
          </a:p>
          <a:p>
            <a:r>
              <a:rPr lang="en-US" dirty="0"/>
              <a:t>3.5 – need to respond</a:t>
            </a:r>
          </a:p>
          <a:p>
            <a:endParaRPr lang="en-US" dirty="0"/>
          </a:p>
        </p:txBody>
      </p:sp>
      <p:sp>
        <p:nvSpPr>
          <p:cNvPr id="4" name="Date Placeholder 3">
            <a:extLst>
              <a:ext uri="{FF2B5EF4-FFF2-40B4-BE49-F238E27FC236}">
                <a16:creationId xmlns:a16="http://schemas.microsoft.com/office/drawing/2014/main" id="{D24C8435-BD04-4508-B6D9-D2172030E686}"/>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F9C01CDA-A4DC-42E2-9CF3-95EA312E3F4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9DC99D-1F19-4313-8797-AB07EC3F7C4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295990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E8E49-10B2-4B24-9039-CC07AED984D0}"/>
              </a:ext>
            </a:extLst>
          </p:cNvPr>
          <p:cNvSpPr>
            <a:spLocks noGrp="1"/>
          </p:cNvSpPr>
          <p:nvPr>
            <p:ph type="title"/>
          </p:nvPr>
        </p:nvSpPr>
        <p:spPr/>
        <p:txBody>
          <a:bodyPr/>
          <a:lstStyle/>
          <a:p>
            <a:r>
              <a:rPr lang="en-US" sz="2800" b="0" dirty="0"/>
              <a:t>802.11ay - Amendment -  Enhanced Throughput for Operation in License-Exempt Bands Above 45 GHz, </a:t>
            </a:r>
            <a:r>
              <a:rPr lang="en-US" sz="2800" b="0" dirty="0">
                <a:hlinkClick r:id="rId2"/>
              </a:rPr>
              <a:t>PAR Extension</a:t>
            </a:r>
            <a:endParaRPr lang="en-US" sz="2800" dirty="0"/>
          </a:p>
        </p:txBody>
      </p:sp>
      <p:sp>
        <p:nvSpPr>
          <p:cNvPr id="3" name="Content Placeholder 2">
            <a:extLst>
              <a:ext uri="{FF2B5EF4-FFF2-40B4-BE49-F238E27FC236}">
                <a16:creationId xmlns:a16="http://schemas.microsoft.com/office/drawing/2014/main" id="{B90FE688-1B7E-4E5A-AA4D-E6B56C30BBB2}"/>
              </a:ext>
            </a:extLst>
          </p:cNvPr>
          <p:cNvSpPr>
            <a:spLocks noGrp="1"/>
          </p:cNvSpPr>
          <p:nvPr>
            <p:ph idx="1"/>
          </p:nvPr>
        </p:nvSpPr>
        <p:spPr/>
        <p:txBody>
          <a:bodyPr/>
          <a:lstStyle/>
          <a:p>
            <a:r>
              <a:rPr lang="en-US" dirty="0"/>
              <a:t>No comments</a:t>
            </a:r>
          </a:p>
        </p:txBody>
      </p:sp>
      <p:sp>
        <p:nvSpPr>
          <p:cNvPr id="4" name="Date Placeholder 3">
            <a:extLst>
              <a:ext uri="{FF2B5EF4-FFF2-40B4-BE49-F238E27FC236}">
                <a16:creationId xmlns:a16="http://schemas.microsoft.com/office/drawing/2014/main" id="{324888B8-D5A4-41FF-85F0-BB7FDFCDBF73}"/>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191F40F1-2EE5-4CFF-8FDC-77138CE8542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E22F6A9-B31B-4A4D-9713-4C1ABBD4F48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290713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AFDC0-1010-449E-B6C3-A3D270B22FD0}"/>
              </a:ext>
            </a:extLst>
          </p:cNvPr>
          <p:cNvSpPr>
            <a:spLocks noGrp="1"/>
          </p:cNvSpPr>
          <p:nvPr>
            <p:ph type="title"/>
          </p:nvPr>
        </p:nvSpPr>
        <p:spPr/>
        <p:txBody>
          <a:bodyPr/>
          <a:lstStyle/>
          <a:p>
            <a:r>
              <a:rPr lang="en-US" b="0" dirty="0"/>
              <a:t>802.11az - Amendment - Next Generation Positioning (NGP), </a:t>
            </a:r>
            <a:r>
              <a:rPr lang="en-US" b="0" dirty="0">
                <a:hlinkClick r:id="rId2"/>
              </a:rPr>
              <a:t>PAR Extension</a:t>
            </a:r>
            <a:endParaRPr lang="en-US" dirty="0"/>
          </a:p>
        </p:txBody>
      </p:sp>
      <p:sp>
        <p:nvSpPr>
          <p:cNvPr id="3" name="Content Placeholder 2">
            <a:extLst>
              <a:ext uri="{FF2B5EF4-FFF2-40B4-BE49-F238E27FC236}">
                <a16:creationId xmlns:a16="http://schemas.microsoft.com/office/drawing/2014/main" id="{7518D901-6568-4497-8056-48FC84A4806E}"/>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71A64A94-4903-4EC6-A96D-7D67DE554D75}"/>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D6E4107A-BEA8-47AC-83C8-4A204AC046B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56F79B6-D48F-4A2D-84B3-12A8F32C1F5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223232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D9C73-5668-4082-8844-E8E5D1B2D925}"/>
              </a:ext>
            </a:extLst>
          </p:cNvPr>
          <p:cNvSpPr>
            <a:spLocks noGrp="1"/>
          </p:cNvSpPr>
          <p:nvPr>
            <p:ph type="title"/>
          </p:nvPr>
        </p:nvSpPr>
        <p:spPr/>
        <p:txBody>
          <a:bodyPr/>
          <a:lstStyle/>
          <a:p>
            <a:r>
              <a:rPr lang="en-US" sz="2400" b="0" dirty="0"/>
              <a:t>802.1AS-REV - Standard for Local and Metropolitan Area Networks - Timing and Synchronization for Time-Sensitive Applications, </a:t>
            </a:r>
            <a:r>
              <a:rPr lang="en-US" sz="2400" b="0" dirty="0">
                <a:hlinkClick r:id="rId2"/>
              </a:rPr>
              <a:t>Par Extension</a:t>
            </a:r>
            <a:endParaRPr lang="en-US" sz="2400" dirty="0"/>
          </a:p>
        </p:txBody>
      </p:sp>
      <p:sp>
        <p:nvSpPr>
          <p:cNvPr id="3" name="Content Placeholder 2">
            <a:extLst>
              <a:ext uri="{FF2B5EF4-FFF2-40B4-BE49-F238E27FC236}">
                <a16:creationId xmlns:a16="http://schemas.microsoft.com/office/drawing/2014/main" id="{2409A5EF-2A05-454D-90E0-6A856C36DC32}"/>
              </a:ext>
            </a:extLst>
          </p:cNvPr>
          <p:cNvSpPr>
            <a:spLocks noGrp="1"/>
          </p:cNvSpPr>
          <p:nvPr>
            <p:ph idx="1"/>
          </p:nvPr>
        </p:nvSpPr>
        <p:spPr/>
        <p:txBody>
          <a:bodyPr/>
          <a:lstStyle/>
          <a:p>
            <a:r>
              <a:rPr lang="en-US" dirty="0"/>
              <a:t>PAR</a:t>
            </a:r>
          </a:p>
          <a:p>
            <a:pPr marL="457200" indent="-457200">
              <a:buAutoNum type="arabicPeriod"/>
            </a:pPr>
            <a:r>
              <a:rPr lang="en-US" dirty="0"/>
              <a:t>years requested: </a:t>
            </a:r>
          </a:p>
          <a:p>
            <a:pPr marL="400050" lvl="1" indent="0"/>
            <a:r>
              <a:rPr lang="en-US" sz="2400" dirty="0"/>
              <a:t>The need for 2 years is questionable, but not a problem.  1 year could/would have been enough.</a:t>
            </a:r>
          </a:p>
        </p:txBody>
      </p:sp>
      <p:sp>
        <p:nvSpPr>
          <p:cNvPr id="4" name="Date Placeholder 3">
            <a:extLst>
              <a:ext uri="{FF2B5EF4-FFF2-40B4-BE49-F238E27FC236}">
                <a16:creationId xmlns:a16="http://schemas.microsoft.com/office/drawing/2014/main" id="{2A464999-E1F6-4474-B2FC-5FEC73C92A6B}"/>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EA017EDA-B599-4705-9069-A4BF144FD5A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FF5531-FED2-44AC-AC92-D2B59579EF1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044963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18E8A-25CB-4F0D-8066-9131AA97819D}"/>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802.15.22.3 -</a:t>
            </a:r>
            <a:r>
              <a:rPr lang="en-US" b="0" dirty="0"/>
              <a:t> Standard for Spectrum Characterization and Occupancy Sensing, </a:t>
            </a:r>
            <a:r>
              <a:rPr lang="en-US" b="0" dirty="0">
                <a:hlinkClick r:id="rId2"/>
              </a:rPr>
              <a:t>PAR</a:t>
            </a:r>
            <a:endParaRPr lang="en-US" dirty="0"/>
          </a:p>
        </p:txBody>
      </p:sp>
      <p:sp>
        <p:nvSpPr>
          <p:cNvPr id="4" name="Date Placeholder 3">
            <a:extLst>
              <a:ext uri="{FF2B5EF4-FFF2-40B4-BE49-F238E27FC236}">
                <a16:creationId xmlns:a16="http://schemas.microsoft.com/office/drawing/2014/main" id="{94EA2636-0C16-41D9-A935-FD90212B6B8E}"/>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780B32DC-F98A-4359-B7D2-A7D5FDDFE03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FFD4612-A8B6-4F2A-9713-528EBA976B2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Rectangle 1">
            <a:extLst>
              <a:ext uri="{FF2B5EF4-FFF2-40B4-BE49-F238E27FC236}">
                <a16:creationId xmlns:a16="http://schemas.microsoft.com/office/drawing/2014/main" id="{AA790BCA-823B-452C-92D4-A63CC4AFEF9D}"/>
              </a:ext>
            </a:extLst>
          </p:cNvPr>
          <p:cNvSpPr>
            <a:spLocks noGrp="1" noChangeArrowheads="1"/>
          </p:cNvSpPr>
          <p:nvPr>
            <p:ph idx="1"/>
          </p:nvPr>
        </p:nvSpPr>
        <p:spPr bwMode="auto">
          <a:xfrm>
            <a:off x="901778" y="1829597"/>
            <a:ext cx="1036108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An Email received from Bob </a:t>
            </a:r>
            <a:r>
              <a:rPr lang="en-US" altLang="en-US" sz="1800" b="0" dirty="0" err="1">
                <a:solidFill>
                  <a:schemeClr val="tx1"/>
                </a:solidFill>
                <a:latin typeface="Arial" panose="020B0604020202020204" pitchFamily="34" charset="0"/>
              </a:rPr>
              <a:t>Heile</a:t>
            </a:r>
            <a:r>
              <a:rPr lang="en-US" altLang="en-US" sz="1800" b="0" dirty="0">
                <a:solidFill>
                  <a:schemeClr val="tx1"/>
                </a:solidFill>
                <a:latin typeface="Arial" panose="020B0604020202020204" pitchFamily="34" charset="0"/>
              </a:rPr>
              <a:t> on the 802 EC Reflector Monday at 15:40 AT for a </a:t>
            </a:r>
            <a:r>
              <a:rPr kumimoji="0" lang="en-US" altLang="en-US" sz="1800" b="0" i="0" u="none" strike="noStrike" cap="none" normalizeH="0" baseline="0" dirty="0">
                <a:ln>
                  <a:noFill/>
                </a:ln>
                <a:solidFill>
                  <a:schemeClr val="tx1"/>
                </a:solidFill>
                <a:effectLst/>
                <a:latin typeface="Arial" panose="020B0604020202020204" pitchFamily="34" charset="0"/>
              </a:rPr>
              <a:t>PAR extension request for 802.15.22.3 </a:t>
            </a:r>
            <a:r>
              <a:rPr lang="en-US" sz="1800" b="0" dirty="0"/>
              <a:t>Standard for Spectrum Characterization and Occupancy Sensing, </a:t>
            </a:r>
            <a:r>
              <a:rPr kumimoji="0" lang="en-US" altLang="en-US" sz="1800" b="0" i="0" u="none" strike="noStrike" cap="none" normalizeH="0" baseline="0" dirty="0">
                <a:ln>
                  <a:noFill/>
                </a:ln>
                <a:solidFill>
                  <a:schemeClr val="tx1"/>
                </a:solidFill>
                <a:effectLst/>
                <a:latin typeface="Arial" panose="020B0604020202020204" pitchFamily="34" charset="0"/>
              </a:rPr>
              <a:t>for consideration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on Friday under the 48 hour rule. The PAR extension can be found at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https://mentor.ieee.org/802.15/dcn/19/15-19-0305-00-0000-802-15-22-3-par-extension.pdf</a:t>
            </a:r>
            <a:r>
              <a:rPr kumimoji="0" lang="en-US" altLang="en-US" sz="1800" b="0" i="0" u="none" strike="noStrike" cap="none" normalizeH="0" baseline="0" dirty="0">
                <a:ln>
                  <a:noFill/>
                </a:ln>
                <a:solidFill>
                  <a:schemeClr val="tx1"/>
                </a:solidFill>
                <a:effectLst/>
                <a:latin typeface="Arial" panose="020B0604020202020204" pitchFamily="34" charset="0"/>
              </a:rPr>
              <a:t>.</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The expectation is we will start SA Ballot next week. Given the current SASB meeting schedule, we would need to submit the draft to </a:t>
            </a:r>
            <a:r>
              <a:rPr kumimoji="0" lang="en-US" altLang="en-US" sz="1800" b="0" i="0" u="none" strike="noStrike" cap="none" normalizeH="0" baseline="0" dirty="0" err="1">
                <a:ln>
                  <a:noFill/>
                </a:ln>
                <a:solidFill>
                  <a:schemeClr val="tx1"/>
                </a:solidFill>
                <a:effectLst/>
                <a:latin typeface="Arial" panose="020B0604020202020204" pitchFamily="34" charset="0"/>
              </a:rPr>
              <a:t>RevCom</a:t>
            </a:r>
            <a:r>
              <a:rPr kumimoji="0" lang="en-US" altLang="en-US" sz="1800" b="0" i="0" u="none" strike="noStrike" cap="none" normalizeH="0" baseline="0" dirty="0">
                <a:ln>
                  <a:noFill/>
                </a:ln>
                <a:solidFill>
                  <a:schemeClr val="tx1"/>
                </a:solidFill>
                <a:effectLst/>
                <a:latin typeface="Arial" panose="020B0604020202020204" pitchFamily="34" charset="0"/>
              </a:rPr>
              <a:t> no later than Sept 17. While this is doable, it is extremely tight.  This extension is to cover the contingency that we are not able to submit until the next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err="1">
                <a:ln>
                  <a:noFill/>
                </a:ln>
                <a:solidFill>
                  <a:schemeClr val="tx1"/>
                </a:solidFill>
                <a:effectLst/>
                <a:latin typeface="Arial" panose="020B0604020202020204" pitchFamily="34" charset="0"/>
              </a:rPr>
              <a:t>RevCom</a:t>
            </a:r>
            <a:r>
              <a:rPr kumimoji="0" lang="en-US" altLang="en-US" sz="1800" b="0" i="0" u="none" strike="noStrike" cap="none" normalizeH="0" baseline="0" dirty="0">
                <a:ln>
                  <a:noFill/>
                </a:ln>
                <a:solidFill>
                  <a:schemeClr val="tx1"/>
                </a:solidFill>
                <a:effectLst/>
                <a:latin typeface="Arial" panose="020B0604020202020204" pitchFamily="34" charset="0"/>
              </a:rPr>
              <a:t> meeting which would not be until after the first of the year. </a:t>
            </a: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Bob </a:t>
            </a:r>
            <a:r>
              <a:rPr lang="en-US" altLang="en-US" sz="1800" b="0" dirty="0" err="1">
                <a:solidFill>
                  <a:schemeClr val="tx1"/>
                </a:solidFill>
                <a:latin typeface="Arial" panose="020B0604020202020204" pitchFamily="34" charset="0"/>
              </a:rPr>
              <a:t>Heile</a:t>
            </a:r>
            <a:endParaRPr lang="en-US" altLang="en-US" sz="1800" b="0" dirty="0">
              <a:solidFill>
                <a:schemeClr val="tx1"/>
              </a:solidFill>
              <a:latin typeface="Arial" panose="020B0604020202020204" pitchFamily="34" charset="0"/>
            </a:endParaRPr>
          </a:p>
          <a:p>
            <a:pPr marL="0" lvl="0" indent="0" defTabSz="914400" eaLnBrk="0" hangingPunct="0">
              <a:spcBef>
                <a:spcPct val="0"/>
              </a:spcBef>
              <a:buClrTx/>
              <a:buSzTx/>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Comments for the PAR Extension:</a:t>
            </a: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4. Submitting to the Draft to </a:t>
            </a:r>
            <a:r>
              <a:rPr lang="en-US" altLang="en-US" sz="1800" b="0" dirty="0" err="1">
                <a:solidFill>
                  <a:schemeClr val="tx1"/>
                </a:solidFill>
                <a:latin typeface="Arial" panose="020B0604020202020204" pitchFamily="34" charset="0"/>
              </a:rPr>
              <a:t>NesCom</a:t>
            </a:r>
            <a:r>
              <a:rPr lang="en-US" altLang="en-US" sz="1800" b="0" dirty="0">
                <a:solidFill>
                  <a:schemeClr val="tx1"/>
                </a:solidFill>
                <a:latin typeface="Arial" panose="020B0604020202020204" pitchFamily="34" charset="0"/>
              </a:rPr>
              <a:t> on Oct 1, 2019 after starting on Aug 1, 2019 does not seem reasonable on the surface, but I understand this may be exceptional case.  However, it will mean that the PAR will be considered by </a:t>
            </a:r>
            <a:r>
              <a:rPr lang="en-US" altLang="en-US" sz="1800" b="0" dirty="0" err="1">
                <a:solidFill>
                  <a:schemeClr val="tx1"/>
                </a:solidFill>
                <a:latin typeface="Arial" panose="020B0604020202020204" pitchFamily="34" charset="0"/>
              </a:rPr>
              <a:t>RevCom</a:t>
            </a:r>
            <a:r>
              <a:rPr lang="en-US" altLang="en-US" sz="1800" b="0" dirty="0">
                <a:solidFill>
                  <a:schemeClr val="tx1"/>
                </a:solidFill>
                <a:latin typeface="Arial" panose="020B0604020202020204" pitchFamily="34" charset="0"/>
              </a:rPr>
              <a:t> in January 2020.</a:t>
            </a: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The Deadline for the 2019 November </a:t>
            </a:r>
            <a:r>
              <a:rPr lang="en-US" altLang="en-US" sz="1800" b="0" dirty="0" err="1">
                <a:solidFill>
                  <a:schemeClr val="tx1"/>
                </a:solidFill>
                <a:latin typeface="Arial" panose="020B0604020202020204" pitchFamily="34" charset="0"/>
              </a:rPr>
              <a:t>RevCom</a:t>
            </a:r>
            <a:r>
              <a:rPr lang="en-US" altLang="en-US" sz="1800" b="0" dirty="0">
                <a:solidFill>
                  <a:schemeClr val="tx1"/>
                </a:solidFill>
                <a:latin typeface="Arial" panose="020B0604020202020204" pitchFamily="34" charset="0"/>
              </a:rPr>
              <a:t> Meeting is 17 September, 2019.</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06068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6E815-CBEE-47B3-99F4-958EA3071192}"/>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482A240F-A3A6-474C-B90C-2273B5DA476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03C19121-EBAE-47A3-B917-233CC14ECD8C}"/>
              </a:ext>
            </a:extLst>
          </p:cNvPr>
          <p:cNvSpPr>
            <a:spLocks noGrp="1"/>
          </p:cNvSpPr>
          <p:nvPr>
            <p:ph type="dt" idx="10"/>
          </p:nvPr>
        </p:nvSpPr>
        <p:spPr/>
        <p:txBody>
          <a:bodyPr/>
          <a:lstStyle/>
          <a:p>
            <a:pPr>
              <a:defRPr/>
            </a:pPr>
            <a:r>
              <a:rPr lang="en-US">
                <a:solidFill>
                  <a:srgbClr val="000000"/>
                </a:solidFill>
              </a:rPr>
              <a:t>July 2019</a:t>
            </a:r>
            <a:endParaRPr lang="en-US" dirty="0">
              <a:solidFill>
                <a:srgbClr val="000000"/>
              </a:solidFill>
            </a:endParaRPr>
          </a:p>
        </p:txBody>
      </p:sp>
      <p:sp>
        <p:nvSpPr>
          <p:cNvPr id="5" name="Footer Placeholder 4">
            <a:extLst>
              <a:ext uri="{FF2B5EF4-FFF2-40B4-BE49-F238E27FC236}">
                <a16:creationId xmlns:a16="http://schemas.microsoft.com/office/drawing/2014/main" id="{F1BF3BB7-A6B0-4812-AF2A-485129F4D193}"/>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DADE5F5-A416-4974-8F98-5DEF9738F2A6}"/>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24093850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C0AE8CD-41CE-446D-B472-4377C0C8C08A}"/>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Comment on IEEE P802.3cv</a:t>
            </a:r>
            <a:endParaRPr lang="en-US" dirty="0"/>
          </a:p>
        </p:txBody>
      </p:sp>
      <p:sp>
        <p:nvSpPr>
          <p:cNvPr id="4" name="Date Placeholder 3">
            <a:extLst>
              <a:ext uri="{FF2B5EF4-FFF2-40B4-BE49-F238E27FC236}">
                <a16:creationId xmlns:a16="http://schemas.microsoft.com/office/drawing/2014/main" id="{83C95A1A-C7EB-4F3A-8A3A-BB61AC0F6EAD}"/>
              </a:ext>
            </a:extLst>
          </p:cNvPr>
          <p:cNvSpPr>
            <a:spLocks noGrp="1"/>
          </p:cNvSpPr>
          <p:nvPr>
            <p:ph type="dt" idx="10"/>
          </p:nvPr>
        </p:nvSpPr>
        <p:spPr/>
        <p:txBody>
          <a:bodyPr/>
          <a:lstStyle/>
          <a:p>
            <a:pPr>
              <a:defRPr/>
            </a:pPr>
            <a:r>
              <a:rPr lang="en-US">
                <a:solidFill>
                  <a:srgbClr val="000000"/>
                </a:solidFill>
              </a:rPr>
              <a:t>July 2019</a:t>
            </a:r>
            <a:endParaRPr lang="en-US" dirty="0">
              <a:solidFill>
                <a:srgbClr val="000000"/>
              </a:solidFill>
            </a:endParaRPr>
          </a:p>
        </p:txBody>
      </p:sp>
      <p:sp>
        <p:nvSpPr>
          <p:cNvPr id="5" name="Footer Placeholder 4">
            <a:extLst>
              <a:ext uri="{FF2B5EF4-FFF2-40B4-BE49-F238E27FC236}">
                <a16:creationId xmlns:a16="http://schemas.microsoft.com/office/drawing/2014/main" id="{702066ED-4013-4A4D-A243-62A83CDABB6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3EFEF5B4-CF04-4C58-8262-459F1B0ECBDC}"/>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19</a:t>
            </a:fld>
            <a:endParaRPr lang="en-US" altLang="en-US">
              <a:solidFill>
                <a:srgbClr val="000000"/>
              </a:solidFill>
            </a:endParaRPr>
          </a:p>
        </p:txBody>
      </p:sp>
      <p:sp>
        <p:nvSpPr>
          <p:cNvPr id="9" name="Rectangle 1">
            <a:extLst>
              <a:ext uri="{FF2B5EF4-FFF2-40B4-BE49-F238E27FC236}">
                <a16:creationId xmlns:a16="http://schemas.microsoft.com/office/drawing/2014/main" id="{7C96991A-8463-4EA2-A2A9-8D5661D88D9D}"/>
              </a:ext>
            </a:extLst>
          </p:cNvPr>
          <p:cNvSpPr>
            <a:spLocks noGrp="1" noChangeArrowheads="1"/>
          </p:cNvSpPr>
          <p:nvPr>
            <p:ph idx="1"/>
          </p:nvPr>
        </p:nvSpPr>
        <p:spPr bwMode="auto">
          <a:xfrm>
            <a:off x="914402" y="1914148"/>
            <a:ext cx="10361084"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Scope should be in present tense:</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Change: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“This project will implement editorial and technical corrections, refinements, and clarifications to Clause 145, Power over Ethernet, and related portions of the standard. No new features will be added by this project.”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To</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“This project implements editorial and technical corrections, refinements, and clarifications to Clause 145, Power over Ethernet, and related portions of the standard. No new features are added by this project”.</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i="0" u="none" strike="noStrike" cap="none" normalizeH="0" baseline="0" dirty="0">
                <a:ln>
                  <a:noFill/>
                </a:ln>
                <a:solidFill>
                  <a:srgbClr val="FF0000"/>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An updated draft PAR is available at &lt;</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https://mentor.ieee.org/802-ec/dcn/19/ec-19-0074-01-00EC-ieee-p802-3cv-draft-par-response.pdf</a:t>
            </a:r>
            <a:r>
              <a:rPr kumimoji="0" lang="en-US" altLang="en-US" sz="1800" b="0" i="0" u="none" strike="noStrike" cap="none" normalizeH="0" baseline="0" dirty="0">
                <a:ln>
                  <a:noFill/>
                </a:ln>
                <a:solidFill>
                  <a:schemeClr val="tx1"/>
                </a:solidFill>
                <a:effectLst/>
                <a:latin typeface="Arial" panose="020B0604020202020204" pitchFamily="34" charset="0"/>
              </a:rPr>
              <a:t>&gt; with the above change implemented. </a:t>
            </a:r>
          </a:p>
        </p:txBody>
      </p:sp>
    </p:spTree>
    <p:extLst>
      <p:ext uri="{BB962C8B-B14F-4D97-AF65-F5344CB8AC3E}">
        <p14:creationId xmlns:p14="http://schemas.microsoft.com/office/powerpoint/2010/main" val="1040935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626497"/>
            <a:ext cx="10361084"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Abstract-PAR Review SC PARs under consideration</a:t>
            </a:r>
          </a:p>
        </p:txBody>
      </p:sp>
      <p:sp>
        <p:nvSpPr>
          <p:cNvPr id="4098" name="Rectangle 2"/>
          <p:cNvSpPr>
            <a:spLocks noGrp="1" noChangeArrowheads="1"/>
          </p:cNvSpPr>
          <p:nvPr>
            <p:ph idx="1"/>
          </p:nvPr>
        </p:nvSpPr>
        <p:spPr>
          <a:xfrm>
            <a:off x="262296" y="1268760"/>
            <a:ext cx="11594344" cy="5187380"/>
          </a:xfrm>
          <a:ln/>
        </p:spPr>
        <p:txBody>
          <a:bodyPr>
            <a:noAutofit/>
          </a:bodyPr>
          <a:lstStyle/>
          <a:p>
            <a:r>
              <a:rPr lang="en-US" sz="2000" dirty="0"/>
              <a:t>PAR Submission Deadline is </a:t>
            </a:r>
          </a:p>
          <a:p>
            <a:pPr lvl="1">
              <a:buFont typeface="Arial" panose="020B0604020202020204" pitchFamily="34" charset="0"/>
              <a:buChar char="•"/>
            </a:pPr>
            <a:r>
              <a:rPr lang="en-US" dirty="0"/>
              <a:t>WG PAR submission to 802 EC:  14 June 2019</a:t>
            </a:r>
          </a:p>
          <a:p>
            <a:pPr lvl="1">
              <a:buFont typeface="Arial" panose="020B0604020202020204" pitchFamily="34" charset="0"/>
              <a:buChar char="•"/>
            </a:pPr>
            <a:r>
              <a:rPr lang="en-US" dirty="0"/>
              <a:t>WG PAR Submission to </a:t>
            </a:r>
            <a:r>
              <a:rPr lang="en-US" dirty="0" err="1"/>
              <a:t>NesCom</a:t>
            </a:r>
            <a:r>
              <a:rPr lang="en-US" dirty="0"/>
              <a:t>: 26 July 2019 </a:t>
            </a:r>
            <a:r>
              <a:rPr lang="en-US" sz="1600" dirty="0"/>
              <a:t>(for </a:t>
            </a:r>
            <a:r>
              <a:rPr lang="en-US" sz="1600" dirty="0" err="1"/>
              <a:t>NesCom</a:t>
            </a:r>
            <a:r>
              <a:rPr lang="en-US" sz="1600" dirty="0"/>
              <a:t> Sept telecon)</a:t>
            </a:r>
            <a:endParaRPr lang="en-US" altLang="en-US" sz="1600" dirty="0"/>
          </a:p>
          <a:p>
            <a:endParaRPr lang="en-US" sz="2000" dirty="0"/>
          </a:p>
          <a:p>
            <a:r>
              <a:rPr lang="en-US" sz="2000" dirty="0"/>
              <a:t>The Proposed PARs are posted to the “</a:t>
            </a:r>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r>
              <a:rPr lang="en-US" dirty="0"/>
              <a:t>And listed on the next slide.</a:t>
            </a:r>
          </a:p>
          <a:p>
            <a:endParaRPr lang="en-US" dirty="0"/>
          </a:p>
          <a:p>
            <a:pPr marL="285750" indent="-285750"/>
            <a:r>
              <a:rPr lang="en-US" altLang="en-US" sz="2000" dirty="0"/>
              <a:t>PAR Review SC Meeting times: </a:t>
            </a:r>
          </a:p>
          <a:p>
            <a:pPr marL="285750" indent="-285750"/>
            <a:r>
              <a:rPr lang="en-US" altLang="en-US" sz="2000" dirty="0"/>
              <a:t>			Monday PM2, </a:t>
            </a:r>
          </a:p>
          <a:p>
            <a:pPr marL="285750" indent="-285750"/>
            <a:r>
              <a:rPr lang="en-US" altLang="en-US" sz="2000" dirty="0"/>
              <a:t>			Thursday AM2</a:t>
            </a:r>
            <a:endParaRPr lang="en-US" altLang="en-US" sz="1600" dirty="0"/>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6E6DE-B944-4355-A669-A02A9A796221}"/>
              </a:ext>
            </a:extLst>
          </p:cNvPr>
          <p:cNvSpPr>
            <a:spLocks noGrp="1"/>
          </p:cNvSpPr>
          <p:nvPr>
            <p:ph type="title"/>
          </p:nvPr>
        </p:nvSpPr>
        <p:spPr>
          <a:xfrm>
            <a:off x="914402" y="685803"/>
            <a:ext cx="10361084" cy="531809"/>
          </a:xfrm>
        </p:spPr>
        <p:txBody>
          <a:bodyPr/>
          <a:lstStyle/>
          <a:p>
            <a:r>
              <a:rPr lang="en-US" dirty="0"/>
              <a:t>Response from 802.15 </a:t>
            </a:r>
          </a:p>
        </p:txBody>
      </p:sp>
      <p:sp>
        <p:nvSpPr>
          <p:cNvPr id="4" name="Date Placeholder 3">
            <a:extLst>
              <a:ext uri="{FF2B5EF4-FFF2-40B4-BE49-F238E27FC236}">
                <a16:creationId xmlns:a16="http://schemas.microsoft.com/office/drawing/2014/main" id="{261D516E-DB11-43B0-A7E0-FDCF010C6745}"/>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1F133D40-C639-4A73-BE61-145A847BE01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791473B-94FA-4B06-AF39-A7D4642A823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Rectangle 1">
            <a:extLst>
              <a:ext uri="{FF2B5EF4-FFF2-40B4-BE49-F238E27FC236}">
                <a16:creationId xmlns:a16="http://schemas.microsoft.com/office/drawing/2014/main" id="{EFB4E289-0DCF-4738-826B-85A040A721FB}"/>
              </a:ext>
            </a:extLst>
          </p:cNvPr>
          <p:cNvSpPr>
            <a:spLocks noGrp="1" noChangeArrowheads="1"/>
          </p:cNvSpPr>
          <p:nvPr>
            <p:ph idx="1"/>
          </p:nvPr>
        </p:nvSpPr>
        <p:spPr bwMode="auto">
          <a:xfrm>
            <a:off x="730206" y="1529427"/>
            <a:ext cx="10731588"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Hi all</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Attached are the 802.15 responses to comments received on the 802.15 PARs and CSD. Comments were received from 802.3 and 802.11.  All the comments were accepted except for two words.  One of those words appeared in the suggested scope revision to 802.15.9ma by 802.11. The word "defined" was replaced by the word "considered".  The other was a suggested change to the 802.15.9ma "5.5 Need for the Project" made by 802.3. The suggested change was future tense and we made it present tense by removing the word "will". </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As noted by both 802.3 and 802.11 we had neglected to answer the dependency on the completion of other standards question. The answer is NO. The dependencies are the other way around. 802.15.4y and 802.15.12 are both dependent on 802.15.9ma. Lastly, the 802.15.22.3 PAR extension is currently on the consent agenda.  Jon </a:t>
            </a:r>
            <a:r>
              <a:rPr kumimoji="0" lang="en-US" altLang="en-US" sz="1600" b="0" i="0" u="none" strike="noStrike" cap="none" normalizeH="0" baseline="0" dirty="0" err="1">
                <a:ln>
                  <a:noFill/>
                </a:ln>
                <a:solidFill>
                  <a:schemeClr val="tx1"/>
                </a:solidFill>
                <a:effectLst/>
                <a:latin typeface="Arial" panose="020B0604020202020204" pitchFamily="34" charset="0"/>
              </a:rPr>
              <a:t>Rosdahl's</a:t>
            </a:r>
            <a:r>
              <a:rPr kumimoji="0" lang="en-US" altLang="en-US" sz="1600" b="0" i="0" u="none" strike="noStrike" cap="none" normalizeH="0" baseline="0" dirty="0">
                <a:ln>
                  <a:noFill/>
                </a:ln>
                <a:solidFill>
                  <a:schemeClr val="tx1"/>
                </a:solidFill>
                <a:effectLst/>
                <a:latin typeface="Arial" panose="020B0604020202020204" pitchFamily="34" charset="0"/>
              </a:rPr>
              <a:t> comments on the submission dates to </a:t>
            </a:r>
            <a:r>
              <a:rPr kumimoji="0" lang="en-US" altLang="en-US" sz="1600" b="0" i="0" u="none" strike="noStrike" cap="none" normalizeH="0" baseline="0" dirty="0" err="1">
                <a:ln>
                  <a:noFill/>
                </a:ln>
                <a:solidFill>
                  <a:schemeClr val="tx1"/>
                </a:solidFill>
                <a:effectLst/>
                <a:latin typeface="Arial" panose="020B0604020202020204" pitchFamily="34" charset="0"/>
              </a:rPr>
              <a:t>RevCom</a:t>
            </a:r>
            <a:r>
              <a:rPr kumimoji="0" lang="en-US" altLang="en-US" sz="1600" b="0" i="0" u="none" strike="noStrike" cap="none" normalizeH="0" baseline="0" dirty="0">
                <a:ln>
                  <a:noFill/>
                </a:ln>
                <a:solidFill>
                  <a:schemeClr val="tx1"/>
                </a:solidFill>
                <a:effectLst/>
                <a:latin typeface="Arial" panose="020B0604020202020204" pitchFamily="34" charset="0"/>
              </a:rPr>
              <a:t> have been accepted and instructions sent to Lisa to make the appropriate modifications.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The 802.15.9ma updated PAR can be found here: </a:t>
            </a:r>
            <a:r>
              <a:rPr kumimoji="0" lang="en-US" altLang="en-US" sz="1600" b="0" i="0" u="none" strike="noStrike" cap="none" normalizeH="0" baseline="0" dirty="0">
                <a:ln>
                  <a:noFill/>
                </a:ln>
                <a:solidFill>
                  <a:schemeClr val="tx1"/>
                </a:solidFill>
                <a:effectLst/>
                <a:latin typeface="Arial" panose="020B0604020202020204" pitchFamily="34" charset="0"/>
                <a:hlinkClick r:id="rId2"/>
              </a:rPr>
              <a:t>https://mentor.ieee.org/802.15/dcn/19/15-19-0215-03-09ma-802-15-9ma-par-draft.pdf</a:t>
            </a:r>
            <a:r>
              <a:rPr kumimoji="0" lang="en-US"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The 802.15.9ma updated CSD can be found here: </a:t>
            </a:r>
            <a:r>
              <a:rPr kumimoji="0" lang="en-US" altLang="en-US" sz="1600" b="0" i="0" u="none" strike="noStrike" cap="none" normalizeH="0" baseline="0" dirty="0">
                <a:ln>
                  <a:noFill/>
                </a:ln>
                <a:solidFill>
                  <a:schemeClr val="tx1"/>
                </a:solidFill>
                <a:effectLst/>
                <a:latin typeface="Arial" panose="020B0604020202020204" pitchFamily="34" charset="0"/>
                <a:hlinkClick r:id="rId3"/>
              </a:rPr>
              <a:t>https://mentor.ieee.org/802.15/dcn/19/15-19-0216-02-09ma-802-15-9ma-csd-draft.docx</a:t>
            </a:r>
            <a:r>
              <a:rPr kumimoji="0" lang="en-US"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The 802.15.22.3 updated PAR extension can be found here: </a:t>
            </a:r>
            <a:r>
              <a:rPr kumimoji="0" lang="en-US" altLang="en-US" sz="1600" b="0" i="0" u="none" strike="noStrike" cap="none" normalizeH="0" baseline="0" dirty="0">
                <a:ln>
                  <a:noFill/>
                </a:ln>
                <a:solidFill>
                  <a:schemeClr val="tx1"/>
                </a:solidFill>
                <a:effectLst/>
                <a:latin typeface="Arial" panose="020B0604020202020204" pitchFamily="34" charset="0"/>
                <a:hlinkClick r:id="rId4"/>
              </a:rPr>
              <a:t>https://mentor.ieee.org/802.15/dcn/19/15-19-0305-01-0000-802-15-22-3-par-extension.pdf</a:t>
            </a:r>
            <a:r>
              <a:rPr kumimoji="0" lang="en-US" altLang="en-US" sz="1600" b="0" i="0" u="none" strike="noStrike" cap="none" normalizeH="0" baseline="0" dirty="0">
                <a:ln>
                  <a:noFill/>
                </a:ln>
                <a:solidFill>
                  <a:schemeClr val="tx1"/>
                </a:solidFill>
                <a:effectLst/>
                <a:latin typeface="Arial" panose="020B0604020202020204" pitchFamily="34" charset="0"/>
              </a:rPr>
              <a:t> Note that these are the instructions which have been sent to Lisa to update the 802.15.22.3 PAR extension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Please let me know if you have any questions or issues with the consent agenda item.</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Cheers, Bob </a:t>
            </a:r>
          </a:p>
        </p:txBody>
      </p:sp>
    </p:spTree>
    <p:extLst>
      <p:ext uri="{BB962C8B-B14F-4D97-AF65-F5344CB8AC3E}">
        <p14:creationId xmlns:p14="http://schemas.microsoft.com/office/powerpoint/2010/main" val="5648291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3070-7B0D-4421-AB53-B14B5B9F0AE1}"/>
              </a:ext>
            </a:extLst>
          </p:cNvPr>
          <p:cNvSpPr>
            <a:spLocks noGrp="1"/>
          </p:cNvSpPr>
          <p:nvPr>
            <p:ph type="title"/>
          </p:nvPr>
        </p:nvSpPr>
        <p:spPr>
          <a:xfrm>
            <a:off x="1055440" y="778024"/>
            <a:ext cx="10153128" cy="1282824"/>
          </a:xfrm>
        </p:spPr>
        <p:txBody>
          <a:bodyPr/>
          <a:lstStyle/>
          <a:p>
            <a:r>
              <a:rPr lang="en-US" sz="2800" b="0" dirty="0"/>
              <a:t>802.11 COMMENTS:</a:t>
            </a:r>
            <a:br>
              <a:rPr lang="en-US" sz="2800" b="0" dirty="0"/>
            </a:br>
            <a:r>
              <a:rPr lang="en-US" sz="2800" b="0" dirty="0"/>
              <a:t>802.15.9ma- Standard, Transport of Key Management Protocol (KMP) Datagram</a:t>
            </a:r>
            <a:endParaRPr lang="en-US" sz="2800" dirty="0"/>
          </a:p>
        </p:txBody>
      </p:sp>
      <p:sp>
        <p:nvSpPr>
          <p:cNvPr id="3" name="Content Placeholder 2">
            <a:extLst>
              <a:ext uri="{FF2B5EF4-FFF2-40B4-BE49-F238E27FC236}">
                <a16:creationId xmlns:a16="http://schemas.microsoft.com/office/drawing/2014/main" id="{03419261-C9F1-41ED-8E4A-97D83E72ABCE}"/>
              </a:ext>
            </a:extLst>
          </p:cNvPr>
          <p:cNvSpPr>
            <a:spLocks noGrp="1"/>
          </p:cNvSpPr>
          <p:nvPr>
            <p:ph idx="1"/>
          </p:nvPr>
        </p:nvSpPr>
        <p:spPr>
          <a:xfrm>
            <a:off x="1055440" y="2231649"/>
            <a:ext cx="10406354" cy="3940547"/>
          </a:xfrm>
        </p:spPr>
        <p:txBody>
          <a:bodyPr/>
          <a:lstStyle/>
          <a:p>
            <a:r>
              <a:rPr lang="en-US" sz="2000" dirty="0"/>
              <a:t>5.2 Scope: The Scope statement should describe what will be in the final standard, and not the process of getting there.  This statement is similar to a need statement.  Please revise.</a:t>
            </a:r>
          </a:p>
          <a:p>
            <a:r>
              <a:rPr lang="en-US" sz="2000" b="0" dirty="0"/>
              <a:t>Suggested revision: </a:t>
            </a:r>
          </a:p>
          <a:p>
            <a:pPr indent="0">
              <a:spcBef>
                <a:spcPts val="0"/>
              </a:spcBef>
            </a:pPr>
            <a:r>
              <a:rPr lang="en-US" sz="2000" b="0" dirty="0"/>
              <a:t>This standard defines security key management extensions to address session key generation (both 128-bit and 256-bit key lengths), the creation and/or </a:t>
            </a:r>
            <a:r>
              <a:rPr lang="en-US" sz="2000" dirty="0"/>
              <a:t>transport of broadcast/multicast keys, and security algorithm agility. New Key Management Protocols (KMPs) are </a:t>
            </a:r>
            <a:r>
              <a:rPr lang="en-US" sz="2000" strike="sngStrike" dirty="0"/>
              <a:t>defined</a:t>
            </a:r>
            <a:r>
              <a:rPr lang="en-US" sz="2000" dirty="0"/>
              <a:t> </a:t>
            </a:r>
            <a:r>
              <a:rPr lang="en-US" sz="2000" dirty="0">
                <a:solidFill>
                  <a:srgbClr val="FF0000"/>
                </a:solidFill>
              </a:rPr>
              <a:t>considered</a:t>
            </a:r>
            <a:r>
              <a:rPr lang="en-US" sz="2000" dirty="0"/>
              <a:t> as part of this Standard. This standard maintains backwards compatibility </a:t>
            </a:r>
            <a:r>
              <a:rPr lang="en-US" sz="2000" b="0" dirty="0"/>
              <a:t>with IEEE Std 802.15.9-2016.</a:t>
            </a:r>
          </a:p>
          <a:p>
            <a:pPr indent="0">
              <a:spcBef>
                <a:spcPts val="0"/>
              </a:spcBef>
            </a:pPr>
            <a:r>
              <a:rPr lang="en-US" sz="2000" dirty="0">
                <a:solidFill>
                  <a:srgbClr val="FF0000"/>
                </a:solidFill>
              </a:rPr>
              <a:t>Accepted except for the one word noted above</a:t>
            </a:r>
          </a:p>
        </p:txBody>
      </p:sp>
      <p:sp>
        <p:nvSpPr>
          <p:cNvPr id="4" name="Date Placeholder 3">
            <a:extLst>
              <a:ext uri="{FF2B5EF4-FFF2-40B4-BE49-F238E27FC236}">
                <a16:creationId xmlns:a16="http://schemas.microsoft.com/office/drawing/2014/main" id="{7C07C7B1-BC2E-483C-BBC9-42BE66254F4E}"/>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F83A4275-35B0-499B-9564-415C6096E51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761E43D-6372-4E22-B0E6-2A09AEC26D4C}"/>
              </a:ext>
            </a:extLst>
          </p:cNvPr>
          <p:cNvSpPr>
            <a:spLocks noGrp="1"/>
          </p:cNvSpPr>
          <p:nvPr>
            <p:ph type="sldNum" idx="12"/>
          </p:nvPr>
        </p:nvSpPr>
        <p:spPr>
          <a:xfrm>
            <a:off x="5917696" y="6475413"/>
            <a:ext cx="432811" cy="184666"/>
          </a:xfrm>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4656077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FCE-659A-45E9-AC8D-84D9E4842855}"/>
              </a:ext>
            </a:extLst>
          </p:cNvPr>
          <p:cNvSpPr>
            <a:spLocks noGrp="1"/>
          </p:cNvSpPr>
          <p:nvPr>
            <p:ph type="title"/>
          </p:nvPr>
        </p:nvSpPr>
        <p:spPr/>
        <p:txBody>
          <a:bodyPr/>
          <a:lstStyle/>
          <a:p>
            <a:r>
              <a:rPr lang="en-US" sz="2800" b="0" dirty="0"/>
              <a:t>802.11 Comments:</a:t>
            </a:r>
            <a:br>
              <a:rPr lang="en-US" sz="2800" b="0" dirty="0"/>
            </a:br>
            <a:r>
              <a:rPr lang="en-US" sz="2800" b="0" dirty="0"/>
              <a:t>802.15.9ma- Standard, Transport of Key Management Protocol (KMP) Datagram</a:t>
            </a:r>
            <a:endParaRPr lang="en-US" sz="2800" dirty="0"/>
          </a:p>
        </p:txBody>
      </p:sp>
      <p:sp>
        <p:nvSpPr>
          <p:cNvPr id="3" name="Content Placeholder 2">
            <a:extLst>
              <a:ext uri="{FF2B5EF4-FFF2-40B4-BE49-F238E27FC236}">
                <a16:creationId xmlns:a16="http://schemas.microsoft.com/office/drawing/2014/main" id="{A9224D37-A95C-40BE-B1A0-DD2F130FAEED}"/>
              </a:ext>
            </a:extLst>
          </p:cNvPr>
          <p:cNvSpPr>
            <a:spLocks noGrp="1"/>
          </p:cNvSpPr>
          <p:nvPr>
            <p:ph idx="1"/>
          </p:nvPr>
        </p:nvSpPr>
        <p:spPr/>
        <p:txBody>
          <a:bodyPr/>
          <a:lstStyle/>
          <a:p>
            <a:r>
              <a:rPr lang="en-US" sz="2000" dirty="0"/>
              <a:t>5.5 Need: </a:t>
            </a:r>
            <a:r>
              <a:rPr lang="en-US" sz="2000" b="0" dirty="0"/>
              <a:t>- Change “802.15.12 draft Standard” to “IEEE P802.15.12” if it is a draft standard, or change to “IEEE Std 802.15.12” if completed. </a:t>
            </a:r>
            <a:r>
              <a:rPr lang="en-US" sz="2000" b="0" dirty="0">
                <a:solidFill>
                  <a:srgbClr val="FF0000"/>
                </a:solidFill>
              </a:rPr>
              <a:t>Accepted</a:t>
            </a:r>
            <a:endParaRPr lang="en-US" sz="2000" b="0" dirty="0"/>
          </a:p>
          <a:p>
            <a:r>
              <a:rPr lang="en-US" sz="2000" dirty="0"/>
              <a:t>5.5 Need </a:t>
            </a:r>
            <a:r>
              <a:rPr lang="en-US" sz="2000" b="0" dirty="0"/>
              <a:t>– Change “IEEE 802.15.4y draft amendment” to “IEEE P802.15.4y” if it is a draft amendment or “IEEE Std 802.15.4y” if completed.  Either way it should not call out “draft amendment”: </a:t>
            </a:r>
            <a:r>
              <a:rPr lang="en-US" sz="2000" dirty="0">
                <a:solidFill>
                  <a:srgbClr val="FF0000"/>
                </a:solidFill>
              </a:rPr>
              <a:t>Accepted</a:t>
            </a:r>
            <a:endParaRPr lang="en-US" sz="2000" b="0" dirty="0"/>
          </a:p>
          <a:p>
            <a:r>
              <a:rPr lang="en-US" sz="2000" dirty="0"/>
              <a:t>5.3 completion of another standard: </a:t>
            </a:r>
            <a:r>
              <a:rPr lang="en-US" sz="2000" b="0" dirty="0"/>
              <a:t>need to respond to dependence question – because of this statement, we believe you have a dependency “the IEEE 802.15.4y draft amendment for Security Next Generation is adding support for 256-bit key lengths”. </a:t>
            </a:r>
            <a:r>
              <a:rPr lang="en-US" sz="2000" b="0" dirty="0">
                <a:solidFill>
                  <a:srgbClr val="FF0000"/>
                </a:solidFill>
              </a:rPr>
              <a:t>Question answered as NO. 4y is dependent on 15.9ma</a:t>
            </a:r>
            <a:endParaRPr lang="en-US" sz="2000" b="0" dirty="0"/>
          </a:p>
        </p:txBody>
      </p:sp>
      <p:sp>
        <p:nvSpPr>
          <p:cNvPr id="4" name="Date Placeholder 3">
            <a:extLst>
              <a:ext uri="{FF2B5EF4-FFF2-40B4-BE49-F238E27FC236}">
                <a16:creationId xmlns:a16="http://schemas.microsoft.com/office/drawing/2014/main" id="{D08D0F95-21EC-4786-9D9F-677BDB16C840}"/>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9468B9D0-5146-438E-BCAD-37E4A7D1662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DCE0D3-370E-4072-994B-F820785454C4}"/>
              </a:ext>
            </a:extLst>
          </p:cNvPr>
          <p:cNvSpPr>
            <a:spLocks noGrp="1"/>
          </p:cNvSpPr>
          <p:nvPr>
            <p:ph type="sldNum" idx="12"/>
          </p:nvPr>
        </p:nvSpPr>
        <p:spPr>
          <a:xfrm>
            <a:off x="5917696" y="6475413"/>
            <a:ext cx="432811" cy="184666"/>
          </a:xfrm>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353382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7EFB4-F4EC-4180-A014-A4F09C0ED748}"/>
              </a:ext>
            </a:extLst>
          </p:cNvPr>
          <p:cNvSpPr>
            <a:spLocks noGrp="1"/>
          </p:cNvSpPr>
          <p:nvPr>
            <p:ph type="title"/>
          </p:nvPr>
        </p:nvSpPr>
        <p:spPr/>
        <p:txBody>
          <a:bodyPr/>
          <a:lstStyle/>
          <a:p>
            <a:r>
              <a:rPr lang="en-US" sz="2800" b="0" dirty="0"/>
              <a:t>802.11 Comments:</a:t>
            </a:r>
            <a:br>
              <a:rPr lang="en-US" sz="2800" b="0" dirty="0"/>
            </a:br>
            <a:r>
              <a:rPr lang="en-US" sz="2800" b="0" dirty="0"/>
              <a:t>802.15.9ma- Standard, Transport of Key Management Protocol (KMP) Datagram</a:t>
            </a:r>
            <a:endParaRPr lang="en-US" sz="2800" dirty="0"/>
          </a:p>
        </p:txBody>
      </p:sp>
      <p:sp>
        <p:nvSpPr>
          <p:cNvPr id="3" name="Content Placeholder 2">
            <a:extLst>
              <a:ext uri="{FF2B5EF4-FFF2-40B4-BE49-F238E27FC236}">
                <a16:creationId xmlns:a16="http://schemas.microsoft.com/office/drawing/2014/main" id="{8868AE19-A7A0-4A21-BDE7-A47E0AC8F9BE}"/>
              </a:ext>
            </a:extLst>
          </p:cNvPr>
          <p:cNvSpPr>
            <a:spLocks noGrp="1"/>
          </p:cNvSpPr>
          <p:nvPr>
            <p:ph idx="1"/>
          </p:nvPr>
        </p:nvSpPr>
        <p:spPr/>
        <p:txBody>
          <a:bodyPr/>
          <a:lstStyle/>
          <a:p>
            <a:r>
              <a:rPr lang="en-US" sz="2000" dirty="0"/>
              <a:t>CSD:</a:t>
            </a:r>
          </a:p>
          <a:p>
            <a:r>
              <a:rPr lang="en-US" sz="2000" dirty="0"/>
              <a:t>    Note the title of the CSD does not match the PAR – “802.15.9ma”. </a:t>
            </a:r>
            <a:r>
              <a:rPr lang="en-US" sz="2000" dirty="0">
                <a:solidFill>
                  <a:srgbClr val="FF0000"/>
                </a:solidFill>
              </a:rPr>
              <a:t>Fixed</a:t>
            </a:r>
            <a:endParaRPr lang="en-US" sz="2000" dirty="0"/>
          </a:p>
          <a:p>
            <a:r>
              <a:rPr lang="en-US" sz="2000" dirty="0"/>
              <a:t>1.2.1 b) change IEEE 802.15.9  to “IEEE Std 802.15.9 “</a:t>
            </a:r>
            <a:r>
              <a:rPr lang="en-US" sz="2000" dirty="0">
                <a:solidFill>
                  <a:srgbClr val="FF0000"/>
                </a:solidFill>
              </a:rPr>
              <a:t>Fixed</a:t>
            </a:r>
            <a:endParaRPr lang="en-US" sz="2000" dirty="0"/>
          </a:p>
          <a:p>
            <a:r>
              <a:rPr lang="en-US" sz="2000" dirty="0"/>
              <a:t>1.2.3 change “</a:t>
            </a:r>
            <a:r>
              <a:rPr lang="en-GB" sz="2000" dirty="0"/>
              <a:t>802.15.4 standard” to IEEE Std 802.15.4”</a:t>
            </a:r>
            <a:r>
              <a:rPr lang="en-US" sz="2000" dirty="0"/>
              <a:t> </a:t>
            </a:r>
            <a:r>
              <a:rPr lang="en-US" sz="2000" dirty="0">
                <a:solidFill>
                  <a:srgbClr val="FF0000"/>
                </a:solidFill>
              </a:rPr>
              <a:t>Fixed</a:t>
            </a:r>
            <a:endParaRPr lang="en-GB" sz="2000" dirty="0"/>
          </a:p>
          <a:p>
            <a:r>
              <a:rPr lang="en-GB" sz="2000" dirty="0"/>
              <a:t>1.2.4 change “IEEE 802.15.9 “ to “IEEE Std 802.15.9 “</a:t>
            </a:r>
            <a:r>
              <a:rPr lang="en-US" sz="2000" dirty="0">
                <a:solidFill>
                  <a:srgbClr val="FF0000"/>
                </a:solidFill>
              </a:rPr>
              <a:t>Fixed</a:t>
            </a:r>
            <a:endParaRPr lang="en-GB" sz="2000" dirty="0"/>
          </a:p>
          <a:p>
            <a:r>
              <a:rPr lang="en-GB" sz="2000" dirty="0"/>
              <a:t>1.2.4 change “</a:t>
            </a:r>
            <a:r>
              <a:rPr lang="en-US" sz="2000" dirty="0"/>
              <a:t>IEEE 802.15.4y” in 2 locations to “IEEE Std 802.15.4y” </a:t>
            </a:r>
            <a:r>
              <a:rPr lang="en-US" sz="2000" dirty="0">
                <a:solidFill>
                  <a:srgbClr val="FF0000"/>
                </a:solidFill>
              </a:rPr>
              <a:t>Fixed</a:t>
            </a:r>
            <a:endParaRPr lang="en-US" sz="2000" dirty="0"/>
          </a:p>
          <a:p>
            <a:r>
              <a:rPr lang="en-US" sz="2000" dirty="0"/>
              <a:t>1.2.5 change “IEEE 802.15.9” in 2 locations to “IEEE </a:t>
            </a:r>
            <a:r>
              <a:rPr lang="en-US" sz="2000" dirty="0" err="1"/>
              <a:t>Std</a:t>
            </a:r>
            <a:r>
              <a:rPr lang="en-US" sz="2000" dirty="0"/>
              <a:t> 802.15.9“</a:t>
            </a:r>
            <a:r>
              <a:rPr lang="en-US" sz="2000" dirty="0">
                <a:solidFill>
                  <a:srgbClr val="FF0000"/>
                </a:solidFill>
              </a:rPr>
              <a:t>Fixed</a:t>
            </a:r>
            <a:endParaRPr lang="en-US" sz="2000" dirty="0"/>
          </a:p>
        </p:txBody>
      </p:sp>
      <p:sp>
        <p:nvSpPr>
          <p:cNvPr id="4" name="Date Placeholder 3">
            <a:extLst>
              <a:ext uri="{FF2B5EF4-FFF2-40B4-BE49-F238E27FC236}">
                <a16:creationId xmlns:a16="http://schemas.microsoft.com/office/drawing/2014/main" id="{7894C74A-F1CF-4929-997F-FB4DA12DC6B6}"/>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B49F9568-934C-43EB-8234-91E1D3D613D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89D3767-38B5-4177-839A-2F6D9FDBF10B}"/>
              </a:ext>
            </a:extLst>
          </p:cNvPr>
          <p:cNvSpPr>
            <a:spLocks noGrp="1"/>
          </p:cNvSpPr>
          <p:nvPr>
            <p:ph type="sldNum" idx="12"/>
          </p:nvPr>
        </p:nvSpPr>
        <p:spPr>
          <a:xfrm>
            <a:off x="5917696" y="6475413"/>
            <a:ext cx="432811" cy="184666"/>
          </a:xfrm>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71290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Comments:</a:t>
            </a:r>
            <a:br>
              <a:rPr lang="en-US" dirty="0"/>
            </a:br>
            <a:r>
              <a:rPr lang="en-US" dirty="0"/>
              <a:t>802.15.22.3 PAR Extension</a:t>
            </a:r>
          </a:p>
        </p:txBody>
      </p:sp>
      <p:sp>
        <p:nvSpPr>
          <p:cNvPr id="3" name="Content Placeholder 2"/>
          <p:cNvSpPr>
            <a:spLocks noGrp="1"/>
          </p:cNvSpPr>
          <p:nvPr>
            <p:ph idx="1"/>
          </p:nvPr>
        </p:nvSpPr>
        <p:spPr/>
        <p:txBody>
          <a:bodyPr/>
          <a:lstStyle/>
          <a:p>
            <a:r>
              <a:rPr lang="en-US" dirty="0"/>
              <a:t>Modify dates to comply with </a:t>
            </a:r>
            <a:r>
              <a:rPr lang="en-US" dirty="0" err="1"/>
              <a:t>NesCom</a:t>
            </a:r>
            <a:r>
              <a:rPr lang="en-US" dirty="0"/>
              <a:t> 6 month convention.</a:t>
            </a:r>
            <a:r>
              <a:rPr lang="en-US" dirty="0">
                <a:solidFill>
                  <a:srgbClr val="FF0000"/>
                </a:solidFill>
              </a:rPr>
              <a:t> Dates fixed</a:t>
            </a:r>
            <a:endParaRPr lang="en-US" dirty="0"/>
          </a:p>
        </p:txBody>
      </p:sp>
      <p:sp>
        <p:nvSpPr>
          <p:cNvPr id="4" name="Date Placeholder 3"/>
          <p:cNvSpPr>
            <a:spLocks noGrp="1"/>
          </p:cNvSpPr>
          <p:nvPr>
            <p:ph type="dt" sz="half" idx="10"/>
          </p:nvPr>
        </p:nvSpPr>
        <p:spPr/>
        <p:txBody>
          <a:bodyPr/>
          <a:lstStyle/>
          <a:p>
            <a:pPr>
              <a:defRPr/>
            </a:pPr>
            <a:r>
              <a:rPr lang="en-US" altLang="en-US" sz="1400"/>
              <a:t>July 2019</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a:t>Bob Heile, Decawave</a:t>
            </a:r>
          </a:p>
        </p:txBody>
      </p:sp>
      <p:sp>
        <p:nvSpPr>
          <p:cNvPr id="6" name="Slide Number Placeholder 5"/>
          <p:cNvSpPr>
            <a:spLocks noGrp="1"/>
          </p:cNvSpPr>
          <p:nvPr>
            <p:ph type="sldNum" sz="quarter" idx="12"/>
          </p:nvPr>
        </p:nvSpPr>
        <p:spPr/>
        <p:txBody>
          <a:bodyPr/>
          <a:lstStyle/>
          <a:p>
            <a:pPr>
              <a:defRPr/>
            </a:pPr>
            <a:r>
              <a:rPr lang="en-US" altLang="en-US"/>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6296287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9EDA4-615D-432E-B1A4-8FED1C80E2C9}"/>
              </a:ext>
            </a:extLst>
          </p:cNvPr>
          <p:cNvSpPr>
            <a:spLocks noGrp="1"/>
          </p:cNvSpPr>
          <p:nvPr>
            <p:ph type="title"/>
          </p:nvPr>
        </p:nvSpPr>
        <p:spPr>
          <a:xfrm>
            <a:off x="914402" y="685803"/>
            <a:ext cx="10361084" cy="510949"/>
          </a:xfrm>
        </p:spPr>
        <p:txBody>
          <a:bodyPr/>
          <a:lstStyle/>
          <a:p>
            <a:r>
              <a:rPr lang="en-US" b="0" dirty="0"/>
              <a:t>802.1 </a:t>
            </a:r>
            <a:r>
              <a:rPr lang="en-US" altLang="en-US" b="0" dirty="0">
                <a:solidFill>
                  <a:schemeClr val="tx1"/>
                </a:solidFill>
              </a:rPr>
              <a:t>PAR Extensions:</a:t>
            </a:r>
            <a:endParaRPr lang="en-US" b="0" dirty="0"/>
          </a:p>
        </p:txBody>
      </p:sp>
      <p:sp>
        <p:nvSpPr>
          <p:cNvPr id="4" name="Date Placeholder 3">
            <a:extLst>
              <a:ext uri="{FF2B5EF4-FFF2-40B4-BE49-F238E27FC236}">
                <a16:creationId xmlns:a16="http://schemas.microsoft.com/office/drawing/2014/main" id="{036EED4D-3C59-44AC-B313-C5B3F2E48CC0}"/>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D3AD3835-8A45-40F3-8C42-48675CFC8CE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2CBC1C1-ED4D-4E83-8D20-6CC2A05811B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Rectangle 1">
            <a:extLst>
              <a:ext uri="{FF2B5EF4-FFF2-40B4-BE49-F238E27FC236}">
                <a16:creationId xmlns:a16="http://schemas.microsoft.com/office/drawing/2014/main" id="{5081475A-2745-4849-9703-75EC39675746}"/>
              </a:ext>
            </a:extLst>
          </p:cNvPr>
          <p:cNvSpPr>
            <a:spLocks noGrp="1" noChangeArrowheads="1"/>
          </p:cNvSpPr>
          <p:nvPr>
            <p:ph idx="1"/>
          </p:nvPr>
        </p:nvSpPr>
        <p:spPr bwMode="auto">
          <a:xfrm>
            <a:off x="914402" y="1837202"/>
            <a:ext cx="1079822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P802.1AS-Rev - Timing and Synchronization for Time-Sensitive Applications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Responses to comments: </a:t>
            </a:r>
            <a:r>
              <a:rPr kumimoji="0" lang="en-US" altLang="en-US" sz="2000" b="0" i="0" u="none" strike="noStrike" cap="none" normalizeH="0" baseline="0" dirty="0">
                <a:ln>
                  <a:noFill/>
                </a:ln>
                <a:solidFill>
                  <a:schemeClr val="tx1"/>
                </a:solidFill>
                <a:effectLst/>
                <a:latin typeface="Arial" panose="020B0604020202020204" pitchFamily="34" charset="0"/>
                <a:hlinkClick r:id="rId2"/>
              </a:rPr>
              <a:t>http://www.ieee802.org/1/files/public/docs2019/as-PAR-extension-comments-0719-v01.pdf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n-US" sz="2000" b="0" i="0" u="none" strike="noStrike" cap="none" normalizeH="0" baseline="0" dirty="0">
                <a:ln>
                  <a:noFill/>
                </a:ln>
                <a:solidFill>
                  <a:schemeClr val="tx1"/>
                </a:solidFill>
                <a:effectLst/>
                <a:latin typeface="Arial" panose="020B0604020202020204" pitchFamily="34" charset="0"/>
              </a:rPr>
              <a:t>PAR extension: </a:t>
            </a:r>
            <a:r>
              <a:rPr kumimoji="0" lang="fr-FR" altLang="en-US" sz="2000" b="0" i="0" u="none" strike="noStrike" cap="none" normalizeH="0" baseline="0" dirty="0">
                <a:ln>
                  <a:noFill/>
                </a:ln>
                <a:solidFill>
                  <a:schemeClr val="tx1"/>
                </a:solidFill>
                <a:effectLst/>
                <a:latin typeface="Arial" panose="020B0604020202020204" pitchFamily="34" charset="0"/>
                <a:hlinkClick r:id="rId3"/>
              </a:rPr>
              <a:t>http://www.ieee802.org/1/files/public/docs2019/as-PAR-extension-0719-v01.pdf</a:t>
            </a:r>
            <a:endParaRPr kumimoji="0" lang="fr-FR"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Unmodified CSD: </a:t>
            </a:r>
            <a:r>
              <a:rPr kumimoji="0" lang="en-US" altLang="en-US" sz="2000" b="0" i="0" u="none" strike="noStrike" cap="none" normalizeH="0" baseline="0" dirty="0">
                <a:ln>
                  <a:noFill/>
                </a:ln>
                <a:solidFill>
                  <a:schemeClr val="tx1"/>
                </a:solidFill>
                <a:effectLst/>
                <a:latin typeface="Arial" panose="020B0604020202020204" pitchFamily="34" charset="0"/>
                <a:hlinkClick r:id="rId4"/>
              </a:rPr>
              <a:t>https://mentor.ieee.org/802-ec/dcn/18/ec-18-0243-00-ACSD-p802-1as.pdf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P802.1Qcj - Amendment - Automatic Attachment to Provider Backbone Bridging (PBB) services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Responses to comments: </a:t>
            </a:r>
            <a:r>
              <a:rPr kumimoji="0" lang="en-US" altLang="en-US" sz="2000" b="0" i="0" u="none" strike="noStrike" cap="none" normalizeH="0" baseline="0" dirty="0">
                <a:ln>
                  <a:noFill/>
                </a:ln>
                <a:solidFill>
                  <a:schemeClr val="tx1"/>
                </a:solidFill>
                <a:effectLst/>
                <a:latin typeface="Arial" panose="020B0604020202020204" pitchFamily="34" charset="0"/>
                <a:hlinkClick r:id="rId5"/>
              </a:rPr>
              <a:t>http://www.ieee802.org/1/files/public/docs2019/cj-PAR-extension-comments-0719-v01.pdf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Updated PAR extension: </a:t>
            </a:r>
            <a:r>
              <a:rPr kumimoji="0" lang="en-US" altLang="en-US" sz="2000" b="0" i="0" u="none" strike="noStrike" cap="none" normalizeH="0" baseline="0" dirty="0">
                <a:ln>
                  <a:noFill/>
                </a:ln>
                <a:solidFill>
                  <a:schemeClr val="tx1"/>
                </a:solidFill>
                <a:effectLst/>
                <a:latin typeface="Arial" panose="020B0604020202020204" pitchFamily="34" charset="0"/>
                <a:hlinkClick r:id="rId6"/>
              </a:rPr>
              <a:t>http://www.ieee802.org/1/files/public/docs2019/cj-PAR-extension-0719-v01.pdf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Unmodified CSD: </a:t>
            </a:r>
            <a:r>
              <a:rPr kumimoji="0" lang="en-US" altLang="en-US" sz="2000" b="0" i="0" u="none" strike="noStrike" cap="none" normalizeH="0" baseline="0" dirty="0">
                <a:ln>
                  <a:noFill/>
                </a:ln>
                <a:solidFill>
                  <a:schemeClr val="tx1"/>
                </a:solidFill>
                <a:effectLst/>
                <a:latin typeface="Arial" panose="020B0604020202020204" pitchFamily="34" charset="0"/>
                <a:hlinkClick r:id="rId7"/>
              </a:rPr>
              <a:t>http://www.ieee802.org/1/files/public/docs2019/cj-CSD-0719-v01.pdf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69557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40035-909F-47F3-A998-3369BC47B3CD}"/>
              </a:ext>
            </a:extLst>
          </p:cNvPr>
          <p:cNvSpPr>
            <a:spLocks noGrp="1"/>
          </p:cNvSpPr>
          <p:nvPr>
            <p:ph type="title"/>
          </p:nvPr>
        </p:nvSpPr>
        <p:spPr>
          <a:xfrm>
            <a:off x="914402" y="685803"/>
            <a:ext cx="10361084" cy="438941"/>
          </a:xfrm>
        </p:spPr>
        <p:txBody>
          <a:bodyPr/>
          <a:lstStyle/>
          <a:p>
            <a:r>
              <a:rPr lang="en-US" dirty="0"/>
              <a:t>802.1  New Pars</a:t>
            </a:r>
          </a:p>
        </p:txBody>
      </p:sp>
      <p:sp>
        <p:nvSpPr>
          <p:cNvPr id="3" name="Content Placeholder 2">
            <a:extLst>
              <a:ext uri="{FF2B5EF4-FFF2-40B4-BE49-F238E27FC236}">
                <a16:creationId xmlns:a16="http://schemas.microsoft.com/office/drawing/2014/main" id="{3A7403D0-D2E6-4211-BED1-74830B937F4E}"/>
              </a:ext>
            </a:extLst>
          </p:cNvPr>
          <p:cNvSpPr>
            <a:spLocks noGrp="1"/>
          </p:cNvSpPr>
          <p:nvPr>
            <p:ph idx="1"/>
          </p:nvPr>
        </p:nvSpPr>
        <p:spPr>
          <a:xfrm>
            <a:off x="914402" y="1203325"/>
            <a:ext cx="10361084" cy="4891089"/>
          </a:xfrm>
        </p:spPr>
        <p:txBody>
          <a:bodyPr/>
          <a:lstStyle/>
          <a:p>
            <a:pPr marL="0" lvl="0" indent="0" defTabSz="914400" eaLnBrk="0" hangingPunct="0">
              <a:spcBef>
                <a:spcPct val="0"/>
              </a:spcBef>
              <a:buClrTx/>
              <a:buSzTx/>
            </a:pPr>
            <a:r>
              <a:rPr lang="en-US" altLang="en-US" b="0" dirty="0">
                <a:solidFill>
                  <a:schemeClr val="tx1"/>
                </a:solidFill>
                <a:latin typeface="Arial" panose="020B0604020202020204" pitchFamily="34" charset="0"/>
              </a:rPr>
              <a:t> P802.1ABdh -Amendment - Support for </a:t>
            </a:r>
            <a:r>
              <a:rPr lang="en-US" altLang="en-US" b="0" dirty="0" err="1">
                <a:solidFill>
                  <a:schemeClr val="tx1"/>
                </a:solidFill>
                <a:latin typeface="Arial" panose="020B0604020202020204" pitchFamily="34" charset="0"/>
              </a:rPr>
              <a:t>Multiframe</a:t>
            </a:r>
            <a:r>
              <a:rPr lang="en-US" altLang="en-US" b="0" dirty="0">
                <a:solidFill>
                  <a:schemeClr val="tx1"/>
                </a:solidFill>
                <a:latin typeface="Arial" panose="020B0604020202020204" pitchFamily="34" charset="0"/>
              </a:rPr>
              <a:t> Protocol Data Units</a:t>
            </a: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Responses to comments: </a:t>
            </a:r>
            <a:r>
              <a:rPr lang="en-US" altLang="en-US" b="0" dirty="0">
                <a:solidFill>
                  <a:schemeClr val="tx1"/>
                </a:solidFill>
                <a:latin typeface="Arial" panose="020B0604020202020204" pitchFamily="34" charset="0"/>
                <a:hlinkClick r:id="rId2"/>
              </a:rPr>
              <a:t>http://www.ieee802.org/1/files/public/docs2019/dh-PAR-CSD-comments-0719-v01.pdf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Updated PAR: </a:t>
            </a:r>
            <a:r>
              <a:rPr lang="en-US" altLang="en-US" b="0" dirty="0">
                <a:solidFill>
                  <a:schemeClr val="tx1"/>
                </a:solidFill>
                <a:latin typeface="Arial" panose="020B0604020202020204" pitchFamily="34" charset="0"/>
                <a:hlinkClick r:id="rId3"/>
              </a:rPr>
              <a:t>http://www.ieee802.org/1/files/public/docs2019/dh-PAR-0719-v01.pdf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Updated CSD: </a:t>
            </a:r>
            <a:r>
              <a:rPr lang="en-US" altLang="en-US" b="0" dirty="0">
                <a:solidFill>
                  <a:schemeClr val="tx1"/>
                </a:solidFill>
                <a:latin typeface="Arial" panose="020B0604020202020204" pitchFamily="34" charset="0"/>
                <a:hlinkClick r:id="rId4"/>
              </a:rPr>
              <a:t>http://www.ieee802.org/1/files/public/docs2019/dh-CSD-0719-v01.pdf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  </a:t>
            </a:r>
          </a:p>
        </p:txBody>
      </p:sp>
      <p:sp>
        <p:nvSpPr>
          <p:cNvPr id="4" name="Date Placeholder 3">
            <a:extLst>
              <a:ext uri="{FF2B5EF4-FFF2-40B4-BE49-F238E27FC236}">
                <a16:creationId xmlns:a16="http://schemas.microsoft.com/office/drawing/2014/main" id="{392A1C62-23A8-4318-AD3A-CF81BD622BAD}"/>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7403E56D-5F15-4E22-8C5E-289ACC5ACB7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1F78B74-41BA-4EF1-866F-B2C7CD9B759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776191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37B4D-1E66-47DB-A48F-96A5B181EE4C}"/>
              </a:ext>
            </a:extLst>
          </p:cNvPr>
          <p:cNvSpPr>
            <a:spLocks noGrp="1"/>
          </p:cNvSpPr>
          <p:nvPr>
            <p:ph type="title"/>
          </p:nvPr>
        </p:nvSpPr>
        <p:spPr/>
        <p:txBody>
          <a:bodyPr/>
          <a:lstStyle/>
          <a:p>
            <a:r>
              <a:rPr lang="en-US" dirty="0"/>
              <a:t>802.1 New PARs (</a:t>
            </a:r>
            <a:r>
              <a:rPr lang="en-US" dirty="0" err="1"/>
              <a:t>cont</a:t>
            </a:r>
            <a:r>
              <a:rPr lang="en-US" dirty="0"/>
              <a:t>)</a:t>
            </a:r>
          </a:p>
        </p:txBody>
      </p:sp>
      <p:sp>
        <p:nvSpPr>
          <p:cNvPr id="3" name="Content Placeholder 2">
            <a:extLst>
              <a:ext uri="{FF2B5EF4-FFF2-40B4-BE49-F238E27FC236}">
                <a16:creationId xmlns:a16="http://schemas.microsoft.com/office/drawing/2014/main" id="{6FC7D902-DA06-4468-96DF-3BCD76C53D0E}"/>
              </a:ext>
            </a:extLst>
          </p:cNvPr>
          <p:cNvSpPr>
            <a:spLocks noGrp="1"/>
          </p:cNvSpPr>
          <p:nvPr>
            <p:ph idx="1"/>
          </p:nvPr>
        </p:nvSpPr>
        <p:spPr/>
        <p:txBody>
          <a:bodyPr/>
          <a:lstStyle/>
          <a:p>
            <a:pPr marL="0" lvl="0" indent="0" defTabSz="914400" eaLnBrk="0" hangingPunct="0">
              <a:spcBef>
                <a:spcPct val="0"/>
              </a:spcBef>
              <a:buClrTx/>
              <a:buSzTx/>
            </a:pPr>
            <a:r>
              <a:rPr lang="en-US" altLang="en-US" b="0" dirty="0">
                <a:solidFill>
                  <a:schemeClr val="tx1"/>
                </a:solidFill>
                <a:latin typeface="Arial" panose="020B0604020202020204" pitchFamily="34" charset="0"/>
              </a:rPr>
              <a:t>P802.1Qdj - Amendment - Configuration Enhancements for Time-Sensitive Networking</a:t>
            </a: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Responses to comments: </a:t>
            </a:r>
            <a:r>
              <a:rPr lang="en-US" altLang="en-US" b="0" dirty="0">
                <a:solidFill>
                  <a:schemeClr val="tx1"/>
                </a:solidFill>
                <a:latin typeface="Arial" panose="020B0604020202020204" pitchFamily="34" charset="0"/>
                <a:hlinkClick r:id="rId2"/>
              </a:rPr>
              <a:t>http://www.ieee802.org/1/files/public/docs2019/dj-PAR-CSD-comments-0719-v01.pdf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Updated PAR: </a:t>
            </a:r>
            <a:r>
              <a:rPr lang="en-US" altLang="en-US" b="0" dirty="0">
                <a:solidFill>
                  <a:schemeClr val="tx1"/>
                </a:solidFill>
                <a:latin typeface="Arial" panose="020B0604020202020204" pitchFamily="34" charset="0"/>
                <a:hlinkClick r:id="rId3"/>
              </a:rPr>
              <a:t>http://www.ieee802.org/1/files/public/docs2019/dj-PAR-0719-v01.pdf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CSD: </a:t>
            </a:r>
            <a:r>
              <a:rPr lang="en-US" altLang="en-US" b="0" dirty="0">
                <a:solidFill>
                  <a:schemeClr val="tx1"/>
                </a:solidFill>
                <a:latin typeface="Arial" panose="020B0604020202020204" pitchFamily="34" charset="0"/>
                <a:hlinkClick r:id="rId4"/>
              </a:rPr>
              <a:t>http://www.ieee802.org/1/files/public/docs2019/dj-CSD-0719-v01.pdf</a:t>
            </a:r>
            <a:endParaRPr lang="en-US" altLang="en-US" b="0" dirty="0">
              <a:solidFill>
                <a:schemeClr val="tx1"/>
              </a:solidFill>
              <a:latin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FEC45D9D-4B95-4B59-8AA2-CA69BB2719D3}"/>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DB0C56F6-2154-460B-A058-88EB9947B44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E9542B-AF5B-42AC-B57C-09FC81B2376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39202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2019</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3883370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11-19/1007rX as the report from PAR Review SC for the July 2019 plenary.</a:t>
            </a:r>
          </a:p>
          <a:p>
            <a:endParaRPr lang="en-US" dirty="0"/>
          </a:p>
          <a:p>
            <a:r>
              <a:rPr lang="en-US" dirty="0"/>
              <a:t>Moved:</a:t>
            </a:r>
          </a:p>
          <a:p>
            <a:r>
              <a:rPr lang="en-US" dirty="0"/>
              <a:t>2</a:t>
            </a:r>
            <a:r>
              <a:rPr lang="en-US" baseline="30000" dirty="0"/>
              <a:t>nd</a:t>
            </a:r>
            <a:r>
              <a:rPr lang="en-US" dirty="0"/>
              <a:t>: </a:t>
            </a:r>
          </a:p>
          <a:p>
            <a:r>
              <a:rPr lang="en-US" dirty="0"/>
              <a:t>Results: </a:t>
            </a:r>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26971"/>
          </a:xfrm>
        </p:spPr>
        <p:txBody>
          <a:bodyPr/>
          <a:lstStyle/>
          <a:p>
            <a:r>
              <a:rPr lang="en-US" sz="2400" dirty="0"/>
              <a:t>IEEE 802 PARs &amp; ICAIDs under consideration</a:t>
            </a:r>
            <a:br>
              <a:rPr lang="en-US" sz="2400" dirty="0"/>
            </a:br>
            <a:r>
              <a:rPr lang="en-US" sz="2400" dirty="0"/>
              <a:t>July 14-19, 2019, Vienna, Austria</a:t>
            </a:r>
          </a:p>
        </p:txBody>
      </p:sp>
      <p:sp>
        <p:nvSpPr>
          <p:cNvPr id="3" name="Content Placeholder 2">
            <a:extLst>
              <a:ext uri="{FF2B5EF4-FFF2-40B4-BE49-F238E27FC236}">
                <a16:creationId xmlns:a16="http://schemas.microsoft.com/office/drawing/2014/main" id="{EAAFB270-57E8-4713-BF72-93261EF1DDCE}"/>
              </a:ext>
            </a:extLst>
          </p:cNvPr>
          <p:cNvSpPr>
            <a:spLocks noGrp="1"/>
          </p:cNvSpPr>
          <p:nvPr>
            <p:ph idx="1"/>
          </p:nvPr>
        </p:nvSpPr>
        <p:spPr>
          <a:xfrm>
            <a:off x="423786" y="1628799"/>
            <a:ext cx="11342316" cy="4630591"/>
          </a:xfrm>
        </p:spPr>
        <p:txBody>
          <a:bodyPr/>
          <a:lstStyle/>
          <a:p>
            <a:pPr>
              <a:buFont typeface="+mj-lt"/>
              <a:buAutoNum type="arabicPeriod"/>
            </a:pPr>
            <a:r>
              <a:rPr lang="en-US" sz="1800" b="0" dirty="0"/>
              <a:t>802.1ABdh -Amendment - Support for </a:t>
            </a:r>
            <a:r>
              <a:rPr lang="en-US" sz="1800" b="0" dirty="0" err="1"/>
              <a:t>Multiframe</a:t>
            </a:r>
            <a:r>
              <a:rPr lang="en-US" sz="1800" b="0" dirty="0"/>
              <a:t> Protocol Data Units, </a:t>
            </a:r>
            <a:r>
              <a:rPr lang="en-US" sz="1800" b="0" dirty="0">
                <a:hlinkClick r:id="rId2"/>
              </a:rPr>
              <a:t> PAR</a:t>
            </a:r>
            <a:r>
              <a:rPr lang="en-US" sz="1800" b="0" dirty="0"/>
              <a:t> and </a:t>
            </a:r>
            <a:r>
              <a:rPr lang="en-US" sz="1800" b="0" dirty="0">
                <a:hlinkClick r:id="rId3"/>
              </a:rPr>
              <a:t>CSD</a:t>
            </a:r>
            <a:endParaRPr lang="en-US" sz="1800" b="0" dirty="0"/>
          </a:p>
          <a:p>
            <a:pPr>
              <a:buFont typeface="+mj-lt"/>
              <a:buAutoNum type="arabicPeriod"/>
            </a:pPr>
            <a:r>
              <a:rPr lang="en-US" sz="1800" b="0" dirty="0"/>
              <a:t>802.1Qdj - Amendment - Configuration Enhancements, </a:t>
            </a:r>
            <a:r>
              <a:rPr lang="en-US" sz="1800" b="0" dirty="0">
                <a:hlinkClick r:id="rId4"/>
              </a:rPr>
              <a:t>PAR</a:t>
            </a:r>
            <a:r>
              <a:rPr lang="en-US" sz="1800" b="0" dirty="0"/>
              <a:t> and </a:t>
            </a:r>
            <a:r>
              <a:rPr lang="en-US" sz="1800" b="0" dirty="0">
                <a:hlinkClick r:id="rId5"/>
              </a:rPr>
              <a:t>CSD </a:t>
            </a:r>
            <a:endParaRPr lang="en-US" sz="1800" b="0" dirty="0"/>
          </a:p>
          <a:p>
            <a:pPr>
              <a:buFont typeface="+mj-lt"/>
              <a:buAutoNum type="arabicPeriod"/>
            </a:pPr>
            <a:r>
              <a:rPr lang="en-US" sz="1800" b="0" dirty="0"/>
              <a:t>802.3cv - Amendment - Maintenance #15: Power over Ethernet, </a:t>
            </a:r>
            <a:r>
              <a:rPr lang="en-US" sz="1800" b="0" dirty="0">
                <a:hlinkClick r:id="rId6"/>
              </a:rPr>
              <a:t>PAR </a:t>
            </a:r>
            <a:endParaRPr lang="en-US" sz="1800" b="0" dirty="0"/>
          </a:p>
          <a:p>
            <a:pPr>
              <a:buFont typeface="+mj-lt"/>
              <a:buAutoNum type="arabicPeriod"/>
            </a:pPr>
            <a:r>
              <a:rPr lang="en-US" sz="1800" b="0" dirty="0"/>
              <a:t>802.15.9ma- Standard, Transport of Key Management Protocol (KMP) Datagram,  </a:t>
            </a:r>
            <a:r>
              <a:rPr lang="en-US" sz="1800" b="0" dirty="0">
                <a:hlinkClick r:id="rId7"/>
              </a:rPr>
              <a:t>PAR</a:t>
            </a:r>
            <a:r>
              <a:rPr lang="en-US" sz="1800" b="0" dirty="0"/>
              <a:t> and </a:t>
            </a:r>
            <a:r>
              <a:rPr lang="en-US" sz="1800" b="0" dirty="0">
                <a:hlinkClick r:id="rId8"/>
              </a:rPr>
              <a:t>CSD</a:t>
            </a:r>
            <a:endParaRPr lang="en-US" sz="1800" b="0" dirty="0"/>
          </a:p>
          <a:p>
            <a:pPr>
              <a:buFont typeface="+mj-lt"/>
              <a:buAutoNum type="arabicPeriod"/>
            </a:pPr>
            <a:endParaRPr lang="en-US" sz="1800" b="0" dirty="0"/>
          </a:p>
          <a:p>
            <a:pPr marL="0" indent="0"/>
            <a:r>
              <a:rPr lang="en-US" sz="2000" dirty="0"/>
              <a:t>PAR Extensions</a:t>
            </a:r>
          </a:p>
          <a:p>
            <a:pPr>
              <a:buFont typeface="+mj-lt"/>
              <a:buAutoNum type="arabicPeriod"/>
            </a:pPr>
            <a:r>
              <a:rPr lang="en-US" sz="1800" b="0" dirty="0"/>
              <a:t>802.1Qcj - Amendment - Automatic Attachment to Provider Backbone Bridging (PBB) services, </a:t>
            </a:r>
            <a:r>
              <a:rPr lang="en-US" sz="1800" b="0" dirty="0">
                <a:hlinkClick r:id="rId9"/>
              </a:rPr>
              <a:t>PAR extension</a:t>
            </a:r>
            <a:endParaRPr lang="en-US" sz="1800" b="0" dirty="0"/>
          </a:p>
          <a:p>
            <a:pPr>
              <a:buFont typeface="+mj-lt"/>
              <a:buAutoNum type="arabicPeriod"/>
            </a:pPr>
            <a:r>
              <a:rPr lang="en-US" sz="1800" b="0" dirty="0"/>
              <a:t>802.11ay - Amendment -  Enhanced Throughput for Operation in License-Exempt Bands Above 45 GHz, </a:t>
            </a:r>
            <a:r>
              <a:rPr lang="en-US" sz="1800" b="0" dirty="0">
                <a:hlinkClick r:id="rId10"/>
              </a:rPr>
              <a:t>PAR Extension</a:t>
            </a:r>
            <a:endParaRPr lang="en-US" sz="1800" b="0" dirty="0"/>
          </a:p>
          <a:p>
            <a:pPr>
              <a:buFont typeface="+mj-lt"/>
              <a:buAutoNum type="arabicPeriod"/>
            </a:pPr>
            <a:r>
              <a:rPr lang="en-US" sz="1800" b="0" dirty="0"/>
              <a:t>802.11az - Amendment - Next Generation Positioning (NGP), </a:t>
            </a:r>
            <a:r>
              <a:rPr lang="en-US" sz="1800" b="0" dirty="0">
                <a:hlinkClick r:id="rId11"/>
              </a:rPr>
              <a:t>PAR Extension</a:t>
            </a:r>
            <a:endParaRPr lang="en-US" sz="1800" b="0" dirty="0"/>
          </a:p>
          <a:p>
            <a:pPr>
              <a:buFont typeface="+mj-lt"/>
              <a:buAutoNum type="arabicPeriod"/>
            </a:pPr>
            <a:r>
              <a:rPr lang="en-US" sz="1800" b="0" dirty="0"/>
              <a:t>802.1AS-REV - Standard for Local and Metropolitan Area Networks - Timing and Synchronization for Time-Sensitive Applications, </a:t>
            </a:r>
            <a:r>
              <a:rPr lang="en-US" sz="1800" b="0" dirty="0">
                <a:hlinkClick r:id="rId12"/>
              </a:rPr>
              <a:t>Par Extension</a:t>
            </a:r>
            <a:endParaRPr lang="en-US" sz="1800" b="0" dirty="0"/>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9305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dirty="0"/>
              <a:t>	</a:t>
            </a:r>
            <a:r>
              <a:rPr lang="en-US" sz="2400" b="1" dirty="0"/>
              <a:t>Previous Plenary:  11-19/0426r0:</a:t>
            </a:r>
          </a:p>
          <a:p>
            <a:pPr lvl="2"/>
            <a:r>
              <a:rPr lang="en-US" dirty="0">
                <a:hlinkClick r:id="rId4"/>
              </a:rPr>
              <a:t>https://mentor.ieee.org/802.11/dcn/19/11-19-0426-00-0PAR-minutes-march-2019-session.docx</a:t>
            </a:r>
            <a:r>
              <a:rPr lang="en-US" dirty="0"/>
              <a:t> </a:t>
            </a:r>
          </a:p>
          <a:p>
            <a:pPr lvl="2"/>
            <a:endParaRPr lang="en-US" dirty="0"/>
          </a:p>
          <a:p>
            <a:pPr lvl="1"/>
            <a:r>
              <a:rPr lang="en-US" sz="2400" b="1" dirty="0"/>
              <a:t>Current Meeting:  11-19/</a:t>
            </a:r>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July 2019</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a:bodyPr>
          <a:lstStyle/>
          <a:p>
            <a:pPr marL="0" indent="0"/>
            <a:r>
              <a:rPr lang="en-US" dirty="0"/>
              <a:t>Monday Agenda (2 mtg slots):</a:t>
            </a:r>
          </a:p>
          <a:p>
            <a:pPr marL="857250" lvl="1" indent="-457200">
              <a:buFont typeface="+mj-lt"/>
              <a:buAutoNum type="arabicPeriod"/>
            </a:pPr>
            <a:r>
              <a:rPr lang="en-US" dirty="0"/>
              <a:t>Welcome</a:t>
            </a:r>
          </a:p>
          <a:p>
            <a:pPr marL="857250" lvl="1" indent="-457200">
              <a:buFont typeface="+mj-lt"/>
              <a:buAutoNum type="arabicPeriod"/>
            </a:pPr>
            <a:r>
              <a:rPr lang="en-US" dirty="0"/>
              <a:t>Approve Previous Minutes</a:t>
            </a:r>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p>
          <a:p>
            <a:pPr marL="0" indent="0"/>
            <a:r>
              <a:rPr lang="en-US" dirty="0"/>
              <a:t>Thursday Agenda:</a:t>
            </a:r>
          </a:p>
          <a:p>
            <a:pPr marL="857250" lvl="1" indent="-457200">
              <a:buFont typeface="+mj-lt"/>
              <a:buAutoNum type="arabicPeriod"/>
            </a:pPr>
            <a:r>
              <a:rPr lang="en-US" dirty="0"/>
              <a:t>Review Response to Comments</a:t>
            </a:r>
          </a:p>
          <a:p>
            <a:pPr marL="857250" lvl="1" indent="-457200">
              <a:buFont typeface="+mj-lt"/>
              <a:buAutoNum type="arabicPeriod"/>
            </a:pPr>
            <a:r>
              <a:rPr lang="en-US" dirty="0"/>
              <a:t>Prepare Report for 802.11 WG closing plenary</a:t>
            </a:r>
          </a:p>
          <a:p>
            <a:pPr marL="857250" lvl="1" indent="-457200">
              <a:buFont typeface="+mj-lt"/>
              <a:buAutoNum type="arabicPeriod"/>
            </a:pPr>
            <a:r>
              <a:rPr lang="en-US" dirty="0"/>
              <a:t>Adjourn</a:t>
            </a:r>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pPr lvl="1"/>
            <a:r>
              <a:rPr lang="en-US" b="0" dirty="0"/>
              <a:t>Move to approve </a:t>
            </a:r>
            <a:r>
              <a:rPr lang="en-US" sz="2400" b="1" dirty="0"/>
              <a:t>March Meeting minutes: 11-19/0426r0:</a:t>
            </a:r>
          </a:p>
          <a:p>
            <a:pPr lvl="2"/>
            <a:r>
              <a:rPr lang="en-US" dirty="0">
                <a:hlinkClick r:id="rId2"/>
              </a:rPr>
              <a:t>https://mentor.ieee.org/802.11/dcn/19/11-19-0426-00-0PAR-minutes-march-2019-session.docx</a:t>
            </a:r>
            <a:r>
              <a:rPr lang="en-US" dirty="0"/>
              <a:t> </a:t>
            </a:r>
            <a:r>
              <a:rPr lang="en-US" sz="2400" dirty="0"/>
              <a:t>as the minutes for PAR Review SC from March 2019 meetings in Vancouver, Canada.</a:t>
            </a:r>
          </a:p>
          <a:p>
            <a:endParaRPr lang="en-US" dirty="0"/>
          </a:p>
          <a:p>
            <a:r>
              <a:rPr lang="en-US" dirty="0"/>
              <a:t>Moved: Stephen </a:t>
            </a:r>
            <a:r>
              <a:rPr lang="en-US" dirty="0" err="1"/>
              <a:t>McCaan</a:t>
            </a:r>
            <a:endParaRPr lang="en-US" dirty="0"/>
          </a:p>
          <a:p>
            <a:r>
              <a:rPr lang="en-US" dirty="0"/>
              <a:t>2</a:t>
            </a:r>
            <a:r>
              <a:rPr lang="en-US" baseline="30000" dirty="0"/>
              <a:t>nd</a:t>
            </a:r>
            <a:r>
              <a:rPr lang="en-US" dirty="0"/>
              <a:t>:  James </a:t>
            </a:r>
            <a:r>
              <a:rPr lang="en-US" dirty="0" err="1"/>
              <a:t>Gilb</a:t>
            </a:r>
            <a:endParaRPr lang="en-US" dirty="0"/>
          </a:p>
          <a:p>
            <a:r>
              <a:rPr lang="en-US" dirty="0"/>
              <a:t>Results: 3-0-0</a:t>
            </a:r>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D258DF2-119E-470F-A605-4B5060F1823B}"/>
              </a:ext>
            </a:extLst>
          </p:cNvPr>
          <p:cNvSpPr>
            <a:spLocks noGrp="1"/>
          </p:cNvSpPr>
          <p:nvPr>
            <p:ph type="title"/>
          </p:nvPr>
        </p:nvSpPr>
        <p:spPr/>
        <p:txBody>
          <a:bodyPr/>
          <a:lstStyle/>
          <a:p>
            <a:r>
              <a:rPr lang="en-US" sz="2800" b="0" dirty="0"/>
              <a:t>802.3cv - Amendment - Maintenance #15: Power over Ethernet, </a:t>
            </a:r>
            <a:r>
              <a:rPr lang="en-US" sz="2800" b="0" dirty="0">
                <a:hlinkClick r:id="rId2"/>
              </a:rPr>
              <a:t>PAR </a:t>
            </a:r>
            <a:br>
              <a:rPr lang="en-US" sz="2800" b="0" dirty="0"/>
            </a:br>
            <a:endParaRPr lang="en-US" sz="2800" dirty="0"/>
          </a:p>
        </p:txBody>
      </p:sp>
      <p:sp>
        <p:nvSpPr>
          <p:cNvPr id="8" name="Content Placeholder 7">
            <a:extLst>
              <a:ext uri="{FF2B5EF4-FFF2-40B4-BE49-F238E27FC236}">
                <a16:creationId xmlns:a16="http://schemas.microsoft.com/office/drawing/2014/main" id="{6B4CCAD5-471C-49F0-8022-0B56404DDC75}"/>
              </a:ext>
            </a:extLst>
          </p:cNvPr>
          <p:cNvSpPr>
            <a:spLocks noGrp="1"/>
          </p:cNvSpPr>
          <p:nvPr>
            <p:ph idx="1"/>
          </p:nvPr>
        </p:nvSpPr>
        <p:spPr/>
        <p:txBody>
          <a:bodyPr/>
          <a:lstStyle/>
          <a:p>
            <a:r>
              <a:rPr lang="en-US" dirty="0"/>
              <a:t>Scope should be in present tense: </a:t>
            </a:r>
          </a:p>
          <a:p>
            <a:r>
              <a:rPr lang="en-US" b="0" dirty="0"/>
              <a:t>Change: “This project will implement editorial and technical corrections, refinements, and clarifications to Clause 145,Power over Ethernet, and related portions of the standard. No new features will be added by this project.”</a:t>
            </a:r>
          </a:p>
          <a:p>
            <a:r>
              <a:rPr lang="en-US" b="0" dirty="0"/>
              <a:t>To </a:t>
            </a:r>
          </a:p>
          <a:p>
            <a:r>
              <a:rPr lang="en-US" b="0" dirty="0"/>
              <a:t>“This project implements editorial and technical corrections, refinements, and clarifications to Clause 145, Power over Ethernet, and related portions of the standard. No new features are added by this project”.</a:t>
            </a:r>
            <a:endParaRPr lang="en-US" dirty="0"/>
          </a:p>
        </p:txBody>
      </p:sp>
      <p:sp>
        <p:nvSpPr>
          <p:cNvPr id="4" name="Date Placeholder 3">
            <a:extLst>
              <a:ext uri="{FF2B5EF4-FFF2-40B4-BE49-F238E27FC236}">
                <a16:creationId xmlns:a16="http://schemas.microsoft.com/office/drawing/2014/main" id="{459CDA89-F493-4D26-84DB-56DB8156B7F2}"/>
              </a:ext>
            </a:extLst>
          </p:cNvPr>
          <p:cNvSpPr>
            <a:spLocks noGrp="1"/>
          </p:cNvSpPr>
          <p:nvPr>
            <p:ph type="dt" idx="10"/>
          </p:nvPr>
        </p:nvSpPr>
        <p:spPr/>
        <p:txBody>
          <a:bodyPr/>
          <a:lstStyle/>
          <a:p>
            <a:pPr>
              <a:defRPr/>
            </a:pPr>
            <a:r>
              <a:rPr lang="en-US">
                <a:solidFill>
                  <a:srgbClr val="000000"/>
                </a:solidFill>
              </a:rPr>
              <a:t>July 2019</a:t>
            </a:r>
            <a:endParaRPr lang="en-US" dirty="0">
              <a:solidFill>
                <a:srgbClr val="000000"/>
              </a:solidFill>
            </a:endParaRPr>
          </a:p>
        </p:txBody>
      </p:sp>
      <p:sp>
        <p:nvSpPr>
          <p:cNvPr id="5" name="Footer Placeholder 4">
            <a:extLst>
              <a:ext uri="{FF2B5EF4-FFF2-40B4-BE49-F238E27FC236}">
                <a16:creationId xmlns:a16="http://schemas.microsoft.com/office/drawing/2014/main" id="{EFA08F83-9834-4522-8F8C-EC213B44AC9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F516A65-D9A5-44D8-B40C-3D037B7398C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7</a:t>
            </a:fld>
            <a:endParaRPr lang="en-US" altLang="en-US">
              <a:solidFill>
                <a:srgbClr val="000000"/>
              </a:solidFill>
            </a:endParaRPr>
          </a:p>
        </p:txBody>
      </p:sp>
    </p:spTree>
    <p:extLst>
      <p:ext uri="{BB962C8B-B14F-4D97-AF65-F5344CB8AC3E}">
        <p14:creationId xmlns:p14="http://schemas.microsoft.com/office/powerpoint/2010/main" val="3281254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557F8-6E2D-4B4D-BBBF-B5EB58393F64}"/>
              </a:ext>
            </a:extLst>
          </p:cNvPr>
          <p:cNvSpPr>
            <a:spLocks noGrp="1"/>
          </p:cNvSpPr>
          <p:nvPr>
            <p:ph type="title"/>
          </p:nvPr>
        </p:nvSpPr>
        <p:spPr/>
        <p:txBody>
          <a:bodyPr/>
          <a:lstStyle/>
          <a:p>
            <a:r>
              <a:rPr lang="en-US" sz="2800" b="0" dirty="0"/>
              <a:t>802.1ABdh -Amendment - Support for </a:t>
            </a:r>
            <a:r>
              <a:rPr lang="en-US" sz="2800" b="0" dirty="0" err="1"/>
              <a:t>Multiframe</a:t>
            </a:r>
            <a:r>
              <a:rPr lang="en-US" sz="2800" b="0" dirty="0"/>
              <a:t> Protocol Data Units, </a:t>
            </a:r>
            <a:r>
              <a:rPr lang="en-US" sz="2800" b="0" dirty="0">
                <a:hlinkClick r:id="rId2"/>
              </a:rPr>
              <a:t> PAR</a:t>
            </a:r>
            <a:r>
              <a:rPr lang="en-US" sz="2800" b="0" dirty="0"/>
              <a:t> and </a:t>
            </a:r>
            <a:r>
              <a:rPr lang="en-US" sz="2800" b="0" dirty="0">
                <a:hlinkClick r:id="rId3"/>
              </a:rPr>
              <a:t>CSD</a:t>
            </a:r>
            <a:br>
              <a:rPr lang="en-US" sz="2800" b="0" dirty="0"/>
            </a:br>
            <a:endParaRPr lang="en-US" sz="2800" dirty="0"/>
          </a:p>
        </p:txBody>
      </p:sp>
      <p:sp>
        <p:nvSpPr>
          <p:cNvPr id="3" name="Content Placeholder 2">
            <a:extLst>
              <a:ext uri="{FF2B5EF4-FFF2-40B4-BE49-F238E27FC236}">
                <a16:creationId xmlns:a16="http://schemas.microsoft.com/office/drawing/2014/main" id="{C0D25825-4979-431E-AE03-4DF2359D4811}"/>
              </a:ext>
            </a:extLst>
          </p:cNvPr>
          <p:cNvSpPr>
            <a:spLocks noGrp="1"/>
          </p:cNvSpPr>
          <p:nvPr>
            <p:ph idx="1"/>
          </p:nvPr>
        </p:nvSpPr>
        <p:spPr/>
        <p:txBody>
          <a:bodyPr/>
          <a:lstStyle/>
          <a:p>
            <a:r>
              <a:rPr lang="en-US" dirty="0"/>
              <a:t>PAR:</a:t>
            </a:r>
          </a:p>
          <a:p>
            <a:pPr lvl="1"/>
            <a:r>
              <a:rPr lang="en-US" dirty="0"/>
              <a:t>6.1b - Change “</a:t>
            </a:r>
            <a:r>
              <a:rPr lang="en-US" b="0" dirty="0"/>
              <a:t>in 802.1AB” to </a:t>
            </a:r>
            <a:r>
              <a:rPr lang="en-US" dirty="0"/>
              <a:t>“</a:t>
            </a:r>
            <a:r>
              <a:rPr lang="en-US" b="0" dirty="0"/>
              <a:t>IEEE Std 802.1AB” </a:t>
            </a:r>
          </a:p>
          <a:p>
            <a:r>
              <a:rPr lang="en-US" dirty="0"/>
              <a:t>CSD:</a:t>
            </a:r>
          </a:p>
          <a:p>
            <a:r>
              <a:rPr lang="en-US" b="0" dirty="0"/>
              <a:t>1.2.1 a) Missed expansion on first use of “LLDP “ and “LLDPDU“</a:t>
            </a:r>
          </a:p>
          <a:p>
            <a:r>
              <a:rPr lang="en-US" dirty="0"/>
              <a:t>1.2.2 – Change “</a:t>
            </a:r>
            <a:r>
              <a:rPr lang="en-US" b="0" dirty="0"/>
              <a:t>IEEE 802.1AB</a:t>
            </a:r>
            <a:r>
              <a:rPr lang="en-US" dirty="0"/>
              <a:t>“ to “</a:t>
            </a:r>
            <a:r>
              <a:rPr lang="en-US" b="0" dirty="0"/>
              <a:t>IEEE Std 802.1AB” </a:t>
            </a:r>
          </a:p>
          <a:p>
            <a:r>
              <a:rPr lang="en-US" dirty="0"/>
              <a:t>1.2.3 – Change “</a:t>
            </a:r>
            <a:r>
              <a:rPr lang="en-US" b="0" dirty="0"/>
              <a:t>IEEE 802.1AB</a:t>
            </a:r>
            <a:r>
              <a:rPr lang="en-US" dirty="0"/>
              <a:t>“ to “</a:t>
            </a:r>
            <a:r>
              <a:rPr lang="en-US" b="0" dirty="0"/>
              <a:t>IEEE Std 802.1AB” </a:t>
            </a:r>
            <a:endParaRPr lang="en-US" dirty="0"/>
          </a:p>
          <a:p>
            <a:r>
              <a:rPr lang="en-US" dirty="0"/>
              <a:t>1.2.4 b) Missed expansion of first use of “</a:t>
            </a:r>
            <a:r>
              <a:rPr lang="en-US" b="0" dirty="0"/>
              <a:t>ISIS”</a:t>
            </a:r>
          </a:p>
          <a:p>
            <a:endParaRPr lang="en-US" b="0" dirty="0"/>
          </a:p>
        </p:txBody>
      </p:sp>
      <p:sp>
        <p:nvSpPr>
          <p:cNvPr id="4" name="Date Placeholder 3">
            <a:extLst>
              <a:ext uri="{FF2B5EF4-FFF2-40B4-BE49-F238E27FC236}">
                <a16:creationId xmlns:a16="http://schemas.microsoft.com/office/drawing/2014/main" id="{0C1D89FE-7AC8-4DF4-A801-AA47A882EFA3}"/>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2268F219-01BE-49CA-962D-32955850AFC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481C745-C743-46EF-BD5B-7DAC9B11B2B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439386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88404-9C1D-4CAD-AF5E-905F1E7FB137}"/>
              </a:ext>
            </a:extLst>
          </p:cNvPr>
          <p:cNvSpPr>
            <a:spLocks noGrp="1"/>
          </p:cNvSpPr>
          <p:nvPr>
            <p:ph type="title"/>
          </p:nvPr>
        </p:nvSpPr>
        <p:spPr/>
        <p:txBody>
          <a:bodyPr/>
          <a:lstStyle/>
          <a:p>
            <a:r>
              <a:rPr lang="en-US" b="0" dirty="0"/>
              <a:t>802.1Qdj - Amendment - Configuration Enhancements, </a:t>
            </a:r>
            <a:r>
              <a:rPr lang="en-US" b="0" dirty="0">
                <a:hlinkClick r:id="rId2"/>
              </a:rPr>
              <a:t>PAR</a:t>
            </a:r>
            <a:r>
              <a:rPr lang="en-US" b="0" dirty="0"/>
              <a:t> and </a:t>
            </a:r>
            <a:r>
              <a:rPr lang="en-US" b="0" dirty="0">
                <a:hlinkClick r:id="rId3"/>
              </a:rPr>
              <a:t>CSD </a:t>
            </a:r>
            <a:endParaRPr lang="en-US" dirty="0"/>
          </a:p>
        </p:txBody>
      </p:sp>
      <p:sp>
        <p:nvSpPr>
          <p:cNvPr id="3" name="Content Placeholder 2">
            <a:extLst>
              <a:ext uri="{FF2B5EF4-FFF2-40B4-BE49-F238E27FC236}">
                <a16:creationId xmlns:a16="http://schemas.microsoft.com/office/drawing/2014/main" id="{DDC52410-A710-4746-97BA-E43820F69673}"/>
              </a:ext>
            </a:extLst>
          </p:cNvPr>
          <p:cNvSpPr>
            <a:spLocks noGrp="1"/>
          </p:cNvSpPr>
          <p:nvPr>
            <p:ph idx="1"/>
          </p:nvPr>
        </p:nvSpPr>
        <p:spPr/>
        <p:txBody>
          <a:bodyPr/>
          <a:lstStyle/>
          <a:p>
            <a:r>
              <a:rPr lang="en-US" dirty="0"/>
              <a:t>PAR:</a:t>
            </a:r>
          </a:p>
          <a:p>
            <a:pPr lvl="1"/>
            <a:r>
              <a:rPr lang="en-US" sz="2400" dirty="0"/>
              <a:t>2.1 Title: the title is non descriptive – please see </a:t>
            </a:r>
            <a:r>
              <a:rPr lang="en-US" sz="2400" dirty="0" err="1"/>
              <a:t>NesCom</a:t>
            </a:r>
            <a:r>
              <a:rPr lang="en-US" sz="2400" dirty="0"/>
              <a:t> conventions for Title guidelines.</a:t>
            </a:r>
          </a:p>
          <a:p>
            <a:pPr lvl="1"/>
            <a:r>
              <a:rPr lang="en-US" sz="2400" dirty="0"/>
              <a:t>5.2.b – Why is “</a:t>
            </a:r>
            <a:r>
              <a:rPr lang="en-US" sz="2400" b="0" dirty="0"/>
              <a:t>'Time-Sensitive Networking (TSN) configuration’.” have a single quote?</a:t>
            </a:r>
          </a:p>
          <a:p>
            <a:pPr lvl="1"/>
            <a:r>
              <a:rPr lang="en-US" sz="2400" b="0" dirty="0"/>
              <a:t>5.2.b – What are the “three models of 'Time-Sensitive Networking (TSN) configuration’.” ? Could this be noted in 8.1?</a:t>
            </a:r>
          </a:p>
          <a:p>
            <a:endParaRPr lang="en-US" b="0" dirty="0"/>
          </a:p>
          <a:p>
            <a:endParaRPr lang="en-US" dirty="0"/>
          </a:p>
        </p:txBody>
      </p:sp>
      <p:sp>
        <p:nvSpPr>
          <p:cNvPr id="4" name="Date Placeholder 3">
            <a:extLst>
              <a:ext uri="{FF2B5EF4-FFF2-40B4-BE49-F238E27FC236}">
                <a16:creationId xmlns:a16="http://schemas.microsoft.com/office/drawing/2014/main" id="{9A1E230B-0E77-4172-A263-952D4B8F7A54}"/>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C68A7A2A-902E-4703-9B2B-FA69938D08F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71CEEC6-A9C4-4F67-84A4-8BE0F7D86B9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32901613"/>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37900</TotalTime>
  <Words>1851</Words>
  <Application>Microsoft Office PowerPoint</Application>
  <PresentationFormat>Widescreen</PresentationFormat>
  <Paragraphs>280</Paragraphs>
  <Slides>30</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 Unicode MS</vt:lpstr>
      <vt:lpstr>MS Gothic</vt:lpstr>
      <vt:lpstr>Arial</vt:lpstr>
      <vt:lpstr>Times New Roman</vt:lpstr>
      <vt:lpstr>802-11 Theme</vt:lpstr>
      <vt:lpstr>Document</vt:lpstr>
      <vt:lpstr>PAR Review SC - Meeting Agenda and Comment slides - July 2019 - Vienna</vt:lpstr>
      <vt:lpstr>Abstract-PAR Review SC PARs under consideration</vt:lpstr>
      <vt:lpstr>IEEE 802 PARs &amp; ICAIDs under consideration July 14-19, 2019, Vienna, Austria</vt:lpstr>
      <vt:lpstr>PAR Review SC –  July 2019 Chair: Jon Rosdahl</vt:lpstr>
      <vt:lpstr>Motion to Approve Previous Minutes</vt:lpstr>
      <vt:lpstr>Par Review Comments</vt:lpstr>
      <vt:lpstr>802.3cv - Amendment - Maintenance #15: Power over Ethernet, PAR  </vt:lpstr>
      <vt:lpstr>802.1ABdh -Amendment - Support for Multiframe Protocol Data Units,  PAR and CSD </vt:lpstr>
      <vt:lpstr>802.1Qdj - Amendment - Configuration Enhancements, PAR and CSD </vt:lpstr>
      <vt:lpstr>802.15.9ma- Standard, Transport of Key Management Protocol (KMP) Datagram,  PAR and CSD</vt:lpstr>
      <vt:lpstr>802.15.9ma- Standard, Transport of Key Management Protocol (KMP) Datagram,  PAR and CSD</vt:lpstr>
      <vt:lpstr>802.15.9ma- Standard, Transport of Key Management Protocol (KMP) Datagram,  PAR and CSD</vt:lpstr>
      <vt:lpstr>802.1Qcj - Amendment - Automatic Attachment to Provider Backbone Bridging (PBB) services, PAR extension</vt:lpstr>
      <vt:lpstr>802.11ay - Amendment -  Enhanced Throughput for Operation in License-Exempt Bands Above 45 GHz, PAR Extension</vt:lpstr>
      <vt:lpstr>802.11az - Amendment - Next Generation Positioning (NGP), PAR Extension</vt:lpstr>
      <vt:lpstr>802.1AS-REV - Standard for Local and Metropolitan Area Networks - Timing and Synchronization for Time-Sensitive Applications, Par Extension</vt:lpstr>
      <vt:lpstr>802.15.22.3 - Standard for Spectrum Characterization and Occupancy Sensing, PAR</vt:lpstr>
      <vt:lpstr>Responses from 802 Working Groups</vt:lpstr>
      <vt:lpstr>Comment on IEEE P802.3cv</vt:lpstr>
      <vt:lpstr>Response from 802.15 </vt:lpstr>
      <vt:lpstr>802.11 COMMENTS: 802.15.9ma- Standard, Transport of Key Management Protocol (KMP) Datagram</vt:lpstr>
      <vt:lpstr>802.11 Comments: 802.15.9ma- Standard, Transport of Key Management Protocol (KMP) Datagram</vt:lpstr>
      <vt:lpstr>802.11 Comments: 802.15.9ma- Standard, Transport of Key Management Protocol (KMP) Datagram</vt:lpstr>
      <vt:lpstr>802.11 Comments: 802.15.22.3 PAR Extension</vt:lpstr>
      <vt:lpstr>802.1 PAR Extensions:</vt:lpstr>
      <vt:lpstr>802.1  New Pars</vt:lpstr>
      <vt:lpstr>802.1 New PARs (cont)</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2019 - Vienna</dc:title>
  <dc:subject>July 2019</dc:subject>
  <dc:creator>Jon Rosdahl</dc:creator>
  <cp:keywords>Agenda and Meeting Slides</cp:keywords>
  <dc:description>Jon Rosdahl (Qualcomm)</dc:description>
  <cp:lastModifiedBy>Jon Rosdahl</cp:lastModifiedBy>
  <cp:revision>286</cp:revision>
  <cp:lastPrinted>1601-01-01T00:00:00Z</cp:lastPrinted>
  <dcterms:created xsi:type="dcterms:W3CDTF">2014-04-14T10:59:07Z</dcterms:created>
  <dcterms:modified xsi:type="dcterms:W3CDTF">2019-07-17T22:04:48Z</dcterms:modified>
  <cp:category>Agenda, Report</cp:category>
</cp:coreProperties>
</file>