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837" r:id="rId1"/>
  </p:sldMasterIdLst>
  <p:notesMasterIdLst>
    <p:notesMasterId r:id="rId31"/>
  </p:notesMasterIdLst>
  <p:handoutMasterIdLst>
    <p:handoutMasterId r:id="rId32"/>
  </p:handoutMasterIdLst>
  <p:sldIdLst>
    <p:sldId id="256" r:id="rId2"/>
    <p:sldId id="257" r:id="rId3"/>
    <p:sldId id="289" r:id="rId4"/>
    <p:sldId id="488" r:id="rId5"/>
    <p:sldId id="489" r:id="rId6"/>
    <p:sldId id="300" r:id="rId7"/>
    <p:sldId id="490" r:id="rId8"/>
    <p:sldId id="491" r:id="rId9"/>
    <p:sldId id="258" r:id="rId10"/>
    <p:sldId id="262" r:id="rId11"/>
    <p:sldId id="260" r:id="rId12"/>
    <p:sldId id="498" r:id="rId13"/>
    <p:sldId id="266" r:id="rId14"/>
    <p:sldId id="268" r:id="rId15"/>
    <p:sldId id="269" r:id="rId16"/>
    <p:sldId id="265" r:id="rId17"/>
    <p:sldId id="267" r:id="rId18"/>
    <p:sldId id="437" r:id="rId19"/>
    <p:sldId id="273" r:id="rId20"/>
    <p:sldId id="315" r:id="rId21"/>
    <p:sldId id="275" r:id="rId22"/>
    <p:sldId id="290" r:id="rId23"/>
    <p:sldId id="274" r:id="rId24"/>
    <p:sldId id="281" r:id="rId25"/>
    <p:sldId id="280" r:id="rId26"/>
    <p:sldId id="283" r:id="rId27"/>
    <p:sldId id="284" r:id="rId28"/>
    <p:sldId id="291" r:id="rId29"/>
    <p:sldId id="264" r:id="rId3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2908F36A-661D-4E96-AB8F-CACEA162F713}">
          <p14:sldIdLst>
            <p14:sldId id="256"/>
            <p14:sldId id="257"/>
          </p14:sldIdLst>
        </p14:section>
        <p14:section name="Monday" id="{4B7C112C-E236-4D4B-9841-D43330742BB2}">
          <p14:sldIdLst>
            <p14:sldId id="289"/>
            <p14:sldId id="488"/>
            <p14:sldId id="489"/>
            <p14:sldId id="300"/>
            <p14:sldId id="490"/>
            <p14:sldId id="491"/>
            <p14:sldId id="258"/>
            <p14:sldId id="262"/>
            <p14:sldId id="260"/>
            <p14:sldId id="498"/>
            <p14:sldId id="266"/>
            <p14:sldId id="268"/>
            <p14:sldId id="269"/>
            <p14:sldId id="265"/>
            <p14:sldId id="267"/>
            <p14:sldId id="437"/>
            <p14:sldId id="273"/>
            <p14:sldId id="315"/>
            <p14:sldId id="275"/>
            <p14:sldId id="290"/>
            <p14:sldId id="274"/>
          </p14:sldIdLst>
        </p14:section>
        <p14:section name="Wednessday" id="{F21A492A-BA32-4758-8679-031504230AE7}">
          <p14:sldIdLst>
            <p14:sldId id="281"/>
            <p14:sldId id="280"/>
          </p14:sldIdLst>
        </p14:section>
        <p14:section name="Friday" id="{4BE27709-667B-4290-8292-4F4C0A5CE0BA}">
          <p14:sldIdLst>
            <p14:sldId id="283"/>
            <p14:sldId id="284"/>
            <p14:sldId id="291"/>
          </p14:sldIdLst>
        </p14:section>
        <p14:section name="References" id="{03E33B6E-3194-4347-8B33-30FA8EACB3AB}">
          <p14:sldIdLst>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281" autoAdjust="0"/>
    <p:restoredTop sz="80603" autoAdjust="0"/>
  </p:normalViewPr>
  <p:slideViewPr>
    <p:cSldViewPr>
      <p:cViewPr varScale="1">
        <p:scale>
          <a:sx n="54" d="100"/>
          <a:sy n="54" d="100"/>
        </p:scale>
        <p:origin x="84" y="138"/>
      </p:cViewPr>
      <p:guideLst>
        <p:guide orient="horz" pos="2160"/>
        <p:guide pos="3840"/>
      </p:guideLst>
    </p:cSldViewPr>
  </p:slideViewPr>
  <p:outlineViewPr>
    <p:cViewPr varScale="1">
      <p:scale>
        <a:sx n="33" d="100"/>
        <a:sy n="33" d="100"/>
      </p:scale>
      <p:origin x="0" y="0"/>
    </p:cViewPr>
  </p:outlineViewPr>
  <p:notesTextViewPr>
    <p:cViewPr>
      <p:scale>
        <a:sx n="100" d="100"/>
        <a:sy n="100" d="100"/>
      </p:scale>
      <p:origin x="0" y="0"/>
    </p:cViewPr>
  </p:notesTextViewPr>
  <p:notesViewPr>
    <p:cSldViewPr>
      <p:cViewPr varScale="1">
        <p:scale>
          <a:sx n="61" d="100"/>
          <a:sy n="61" d="100"/>
        </p:scale>
        <p:origin x="1692"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802-11-19/1006r0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July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802-11-19/1006r0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July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802-11-19/1006r0</a:t>
            </a:r>
            <a:endParaRPr lang="en-US" dirty="0"/>
          </a:p>
        </p:txBody>
      </p:sp>
      <p:sp>
        <p:nvSpPr>
          <p:cNvPr id="5" name="Rectangle 3"/>
          <p:cNvSpPr>
            <a:spLocks noGrp="1" noChangeArrowheads="1"/>
          </p:cNvSpPr>
          <p:nvPr>
            <p:ph type="dt"/>
          </p:nvPr>
        </p:nvSpPr>
        <p:spPr>
          <a:ln/>
        </p:spPr>
        <p:txBody>
          <a:bodyPr/>
          <a:lstStyle/>
          <a:p>
            <a:r>
              <a:rPr lang="en-US"/>
              <a:t>July 2019</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802-11-19/1006r0</a:t>
            </a:r>
            <a:endParaRPr lang="en-US" dirty="0"/>
          </a:p>
        </p:txBody>
      </p:sp>
      <p:sp>
        <p:nvSpPr>
          <p:cNvPr id="5" name="Rectangle 3"/>
          <p:cNvSpPr>
            <a:spLocks noGrp="1" noChangeArrowheads="1"/>
          </p:cNvSpPr>
          <p:nvPr>
            <p:ph type="dt"/>
          </p:nvPr>
        </p:nvSpPr>
        <p:spPr>
          <a:ln/>
        </p:spPr>
        <p:txBody>
          <a:bodyPr/>
          <a:lstStyle/>
          <a:p>
            <a:r>
              <a:rPr lang="en-US"/>
              <a:t>July 2019</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802-11-19/1006r0</a:t>
            </a:r>
            <a:endParaRPr lang="en-US" dirty="0"/>
          </a:p>
        </p:txBody>
      </p:sp>
      <p:sp>
        <p:nvSpPr>
          <p:cNvPr id="5" name="Date Placeholder 4"/>
          <p:cNvSpPr>
            <a:spLocks noGrp="1"/>
          </p:cNvSpPr>
          <p:nvPr>
            <p:ph type="dt" idx="11"/>
          </p:nvPr>
        </p:nvSpPr>
        <p:spPr/>
        <p:txBody>
          <a:bodyPr/>
          <a:lstStyle/>
          <a:p>
            <a:r>
              <a:rPr lang="en-US"/>
              <a:t>July 2019</a:t>
            </a:r>
            <a:endParaRPr lang="en-US" dirty="0"/>
          </a:p>
        </p:txBody>
      </p:sp>
      <p:sp>
        <p:nvSpPr>
          <p:cNvPr id="6" name="Footer Placeholder 5"/>
          <p:cNvSpPr>
            <a:spLocks noGrp="1"/>
          </p:cNvSpPr>
          <p:nvPr>
            <p:ph type="ftr" idx="12"/>
          </p:nvPr>
        </p:nvSpPr>
        <p:spPr/>
        <p:txBody>
          <a:bodyPr/>
          <a:lstStyle/>
          <a:p>
            <a:r>
              <a:rPr lang="en-US" dirty="0"/>
              <a:t>Jon Rosdahl, Qualcomm</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8772673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802-11-19/1006r0</a:t>
            </a:r>
            <a:endParaRPr lang="en-US" dirty="0"/>
          </a:p>
        </p:txBody>
      </p:sp>
      <p:sp>
        <p:nvSpPr>
          <p:cNvPr id="5" name="Date Placeholder 4"/>
          <p:cNvSpPr>
            <a:spLocks noGrp="1"/>
          </p:cNvSpPr>
          <p:nvPr>
            <p:ph type="dt" idx="11"/>
          </p:nvPr>
        </p:nvSpPr>
        <p:spPr/>
        <p:txBody>
          <a:bodyPr/>
          <a:lstStyle/>
          <a:p>
            <a:r>
              <a:rPr lang="en-US"/>
              <a:t>July 2019</a:t>
            </a:r>
            <a:endParaRPr lang="en-US" dirty="0"/>
          </a:p>
        </p:txBody>
      </p:sp>
      <p:sp>
        <p:nvSpPr>
          <p:cNvPr id="6" name="Footer Placeholder 5"/>
          <p:cNvSpPr>
            <a:spLocks noGrp="1"/>
          </p:cNvSpPr>
          <p:nvPr>
            <p:ph type="ftr" idx="12"/>
          </p:nvPr>
        </p:nvSpPr>
        <p:spPr/>
        <p:txBody>
          <a:bodyPr/>
          <a:lstStyle/>
          <a:p>
            <a:r>
              <a:rPr lang="en-US" dirty="0"/>
              <a:t>Jon Rosdahl, Qualcomm</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30135981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xfrm>
            <a:off x="4095755" y="95706"/>
            <a:ext cx="2185983" cy="215444"/>
          </a:xfrm>
          <a:noFill/>
        </p:spPr>
        <p:txBody>
          <a:bodyPr/>
          <a:lstStyle/>
          <a:p>
            <a:r>
              <a:rPr lang="en-US"/>
              <a:t>doc.: IEEE 802-11-19/1006r0</a:t>
            </a:r>
          </a:p>
        </p:txBody>
      </p:sp>
      <p:sp>
        <p:nvSpPr>
          <p:cNvPr id="20483" name="Rectangle 3"/>
          <p:cNvSpPr>
            <a:spLocks noGrp="1" noChangeArrowheads="1"/>
          </p:cNvSpPr>
          <p:nvPr>
            <p:ph type="dt" sz="quarter" idx="1"/>
          </p:nvPr>
        </p:nvSpPr>
        <p:spPr>
          <a:xfrm>
            <a:off x="654050" y="95706"/>
            <a:ext cx="743537" cy="215444"/>
          </a:xfrm>
          <a:noFill/>
        </p:spPr>
        <p:txBody>
          <a:bodyPr/>
          <a:lstStyle/>
          <a:p>
            <a:r>
              <a:rPr lang="en-US"/>
              <a:t>July 2019</a:t>
            </a:r>
          </a:p>
        </p:txBody>
      </p:sp>
      <p:sp>
        <p:nvSpPr>
          <p:cNvPr id="20484" name="Rectangle 6"/>
          <p:cNvSpPr>
            <a:spLocks noGrp="1" noChangeArrowheads="1"/>
          </p:cNvSpPr>
          <p:nvPr>
            <p:ph type="ftr" sz="quarter" idx="4"/>
          </p:nvPr>
        </p:nvSpPr>
        <p:spPr>
          <a:xfrm>
            <a:off x="3652813" y="8985250"/>
            <a:ext cx="2628925" cy="184666"/>
          </a:xfrm>
          <a:noFill/>
        </p:spPr>
        <p:txBody>
          <a:bodyPr/>
          <a:lstStyle/>
          <a:p>
            <a:pPr lvl="4"/>
            <a:r>
              <a:rPr lang="en-US"/>
              <a:t>Jon Rosdahl, Qualcomm</a:t>
            </a:r>
          </a:p>
        </p:txBody>
      </p:sp>
      <p:sp>
        <p:nvSpPr>
          <p:cNvPr id="20485" name="Rectangle 7"/>
          <p:cNvSpPr>
            <a:spLocks noGrp="1" noChangeArrowheads="1"/>
          </p:cNvSpPr>
          <p:nvPr>
            <p:ph type="sldNum" sz="quarter" idx="5"/>
          </p:nvPr>
        </p:nvSpPr>
        <p:spPr>
          <a:xfrm>
            <a:off x="3320211" y="8985250"/>
            <a:ext cx="415177" cy="184666"/>
          </a:xfrm>
          <a:noFill/>
        </p:spPr>
        <p:txBody>
          <a:bodyPr/>
          <a:lstStyle/>
          <a:p>
            <a:r>
              <a:rPr lang="en-US"/>
              <a:t>Page </a:t>
            </a:r>
            <a:fld id="{C5F07510-7C93-4BC9-94B9-BB2AFDC6E14F}" type="slidenum">
              <a:rPr lang="en-US"/>
              <a:pPr/>
              <a:t>22</a:t>
            </a:fld>
            <a:endParaRPr lang="en-US"/>
          </a:p>
        </p:txBody>
      </p:sp>
      <p:sp>
        <p:nvSpPr>
          <p:cNvPr id="20486" name="Rectangle 2"/>
          <p:cNvSpPr>
            <a:spLocks noGrp="1" noRot="1" noChangeAspect="1" noChangeArrowheads="1" noTextEdit="1"/>
          </p:cNvSpPr>
          <p:nvPr>
            <p:ph type="sldImg"/>
          </p:nvPr>
        </p:nvSpPr>
        <p:spPr>
          <a:xfrm>
            <a:off x="384175" y="701675"/>
            <a:ext cx="6165850" cy="3468688"/>
          </a:xfrm>
          <a:ln/>
        </p:spPr>
      </p:sp>
      <p:sp>
        <p:nvSpPr>
          <p:cNvPr id="20487" name="Rectangle 3"/>
          <p:cNvSpPr>
            <a:spLocks noGrp="1" noChangeArrowheads="1"/>
          </p:cNvSpPr>
          <p:nvPr>
            <p:ph type="body" idx="1"/>
          </p:nvPr>
        </p:nvSpPr>
        <p:spPr>
          <a:noFill/>
          <a:ln/>
        </p:spPr>
        <p:txBody>
          <a:bodyPr/>
          <a:lstStyle/>
          <a:p>
            <a:endParaRPr lang="en-GB"/>
          </a:p>
        </p:txBody>
      </p:sp>
    </p:spTree>
    <p:extLst>
      <p:ext uri="{BB962C8B-B14F-4D97-AF65-F5344CB8AC3E}">
        <p14:creationId xmlns:p14="http://schemas.microsoft.com/office/powerpoint/2010/main" val="16684967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rtl="0"/>
            <a:r>
              <a:rPr lang="en-US" sz="1100" dirty="0"/>
              <a:t>Also please let your groups know that by July 11th we have to have at least 60% of our blocked booked or </a:t>
            </a:r>
            <a:r>
              <a:rPr lang="en-US" sz="1100"/>
              <a:t>we lose </a:t>
            </a:r>
            <a:r>
              <a:rPr lang="en-US" sz="1100" dirty="0"/>
              <a:t>part of our remaining block.</a:t>
            </a:r>
            <a:endParaRPr lang="en-GB" sz="1100" dirty="0">
              <a:effectLst/>
            </a:endParaRPr>
          </a:p>
        </p:txBody>
      </p:sp>
      <p:sp>
        <p:nvSpPr>
          <p:cNvPr id="4" name="Header Placeholder 3"/>
          <p:cNvSpPr>
            <a:spLocks noGrp="1"/>
          </p:cNvSpPr>
          <p:nvPr>
            <p:ph type="hdr" idx="10"/>
          </p:nvPr>
        </p:nvSpPr>
        <p:spPr/>
        <p:txBody>
          <a:bodyPr/>
          <a:lstStyle/>
          <a:p>
            <a:r>
              <a:rPr lang="en-US"/>
              <a:t>doc.: IEEE 802-11-19/1006r0</a:t>
            </a:r>
            <a:endParaRPr lang="en-US" dirty="0"/>
          </a:p>
        </p:txBody>
      </p:sp>
      <p:sp>
        <p:nvSpPr>
          <p:cNvPr id="5" name="Date Placeholder 4"/>
          <p:cNvSpPr>
            <a:spLocks noGrp="1"/>
          </p:cNvSpPr>
          <p:nvPr>
            <p:ph type="dt" idx="11"/>
          </p:nvPr>
        </p:nvSpPr>
        <p:spPr/>
        <p:txBody>
          <a:bodyPr/>
          <a:lstStyle/>
          <a:p>
            <a:r>
              <a:rPr lang="en-US"/>
              <a:t>July 2019</a:t>
            </a:r>
            <a:endParaRPr lang="en-US" dirty="0"/>
          </a:p>
        </p:txBody>
      </p:sp>
      <p:sp>
        <p:nvSpPr>
          <p:cNvPr id="6" name="Footer Placeholder 5"/>
          <p:cNvSpPr>
            <a:spLocks noGrp="1"/>
          </p:cNvSpPr>
          <p:nvPr>
            <p:ph type="ftr" idx="12"/>
          </p:nvPr>
        </p:nvSpPr>
        <p:spPr/>
        <p:txBody>
          <a:bodyPr/>
          <a:lstStyle/>
          <a:p>
            <a:r>
              <a:rPr lang="en-US" dirty="0"/>
              <a:t>Jon Rosdahl, Qualcomm</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15685298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802-11-19/1006r0</a:t>
            </a:r>
          </a:p>
        </p:txBody>
      </p:sp>
      <p:sp>
        <p:nvSpPr>
          <p:cNvPr id="5" name="Date Placeholder 4"/>
          <p:cNvSpPr>
            <a:spLocks noGrp="1"/>
          </p:cNvSpPr>
          <p:nvPr>
            <p:ph type="dt" idx="11"/>
          </p:nvPr>
        </p:nvSpPr>
        <p:spPr/>
        <p:txBody>
          <a:bodyPr/>
          <a:lstStyle/>
          <a:p>
            <a:r>
              <a:rPr lang="en-US"/>
              <a:t>July 2019</a:t>
            </a:r>
          </a:p>
        </p:txBody>
      </p:sp>
      <p:sp>
        <p:nvSpPr>
          <p:cNvPr id="6" name="Footer Placeholder 5"/>
          <p:cNvSpPr>
            <a:spLocks noGrp="1"/>
          </p:cNvSpPr>
          <p:nvPr>
            <p:ph type="ftr" idx="12"/>
          </p:nvPr>
        </p:nvSpPr>
        <p:spPr/>
        <p:txBody>
          <a:bodyPr/>
          <a:lstStyle/>
          <a:p>
            <a:r>
              <a:rPr lang="en-US"/>
              <a:t>Jon Rosdahl, Qualcomm</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424870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rtl="0" fontAlgn="base"/>
            <a:endParaRPr lang="en-US" dirty="0">
              <a:effectLst/>
            </a:endParaRPr>
          </a:p>
        </p:txBody>
      </p:sp>
      <p:sp>
        <p:nvSpPr>
          <p:cNvPr id="4" name="Header Placeholder 3"/>
          <p:cNvSpPr>
            <a:spLocks noGrp="1"/>
          </p:cNvSpPr>
          <p:nvPr>
            <p:ph type="hdr" idx="10"/>
          </p:nvPr>
        </p:nvSpPr>
        <p:spPr/>
        <p:txBody>
          <a:bodyPr/>
          <a:lstStyle/>
          <a:p>
            <a:r>
              <a:rPr lang="en-US"/>
              <a:t>doc.: IEEE 802-11-19/1006r0</a:t>
            </a:r>
          </a:p>
        </p:txBody>
      </p:sp>
      <p:sp>
        <p:nvSpPr>
          <p:cNvPr id="5" name="Date Placeholder 4"/>
          <p:cNvSpPr>
            <a:spLocks noGrp="1"/>
          </p:cNvSpPr>
          <p:nvPr>
            <p:ph type="dt" idx="11"/>
          </p:nvPr>
        </p:nvSpPr>
        <p:spPr/>
        <p:txBody>
          <a:bodyPr/>
          <a:lstStyle/>
          <a:p>
            <a:r>
              <a:rPr lang="en-US"/>
              <a:t>July 2019</a:t>
            </a:r>
          </a:p>
        </p:txBody>
      </p:sp>
      <p:sp>
        <p:nvSpPr>
          <p:cNvPr id="6" name="Footer Placeholder 5"/>
          <p:cNvSpPr>
            <a:spLocks noGrp="1"/>
          </p:cNvSpPr>
          <p:nvPr>
            <p:ph type="ftr" idx="12"/>
          </p:nvPr>
        </p:nvSpPr>
        <p:spPr/>
        <p:txBody>
          <a:bodyPr/>
          <a:lstStyle/>
          <a:p>
            <a:r>
              <a:rPr lang="en-US"/>
              <a:t>Jon Rosdahl, Qualcomm</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14366273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802-11-19/1006r0</a:t>
            </a:r>
          </a:p>
        </p:txBody>
      </p:sp>
      <p:sp>
        <p:nvSpPr>
          <p:cNvPr id="5" name="Rectangle 3"/>
          <p:cNvSpPr>
            <a:spLocks noGrp="1" noChangeArrowheads="1"/>
          </p:cNvSpPr>
          <p:nvPr>
            <p:ph type="dt"/>
          </p:nvPr>
        </p:nvSpPr>
        <p:spPr>
          <a:ln/>
        </p:spPr>
        <p:txBody>
          <a:bodyPr/>
          <a:lstStyle/>
          <a:p>
            <a:r>
              <a:rPr lang="en-US"/>
              <a:t>July 2019</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r>
              <a:rPr lang="en-US"/>
              <a:t>July 2019</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DE40C9FC-4879-4F20-9ECA-A574A90476B7}" type="slidenum">
              <a:rPr lang="en-GB" smtClean="0"/>
              <a:pPr/>
              <a:t>‹#›</a:t>
            </a:fld>
            <a:endParaRPr lang="en-GB"/>
          </a:p>
        </p:txBody>
      </p:sp>
    </p:spTree>
    <p:extLst>
      <p:ext uri="{BB962C8B-B14F-4D97-AF65-F5344CB8AC3E}">
        <p14:creationId xmlns:p14="http://schemas.microsoft.com/office/powerpoint/2010/main" val="4049900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July 2019</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826062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r>
              <a:rPr lang="en-US"/>
              <a:t>July 2019</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3ABCC52B-A3F7-440B-BBF2-55191E6E7773}" type="slidenum">
              <a:rPr lang="en-GB" smtClean="0"/>
              <a:pPr/>
              <a:t>‹#›</a:t>
            </a:fld>
            <a:endParaRPr lang="en-GB"/>
          </a:p>
        </p:txBody>
      </p:sp>
    </p:spTree>
    <p:extLst>
      <p:ext uri="{BB962C8B-B14F-4D97-AF65-F5344CB8AC3E}">
        <p14:creationId xmlns:p14="http://schemas.microsoft.com/office/powerpoint/2010/main" val="2414437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r>
              <a:rPr lang="en-US"/>
              <a:t>July 2019</a:t>
            </a:r>
            <a:endParaRPr lang="en-GB"/>
          </a:p>
        </p:txBody>
      </p:sp>
      <p:sp>
        <p:nvSpPr>
          <p:cNvPr id="6" name="Rectangle 4"/>
          <p:cNvSpPr>
            <a:spLocks noGrp="1" noChangeArrowheads="1"/>
          </p:cNvSpPr>
          <p:nvPr>
            <p:ph type="ftr" idx="11"/>
          </p:nvPr>
        </p:nvSpPr>
        <p:spPr>
          <a:ln/>
        </p:spPr>
        <p:txBody>
          <a:bodyPr/>
          <a:lstStyle>
            <a:lvl1pPr>
              <a:defRPr/>
            </a:lvl1pPr>
          </a:lstStyle>
          <a:p>
            <a:r>
              <a:rPr lang="en-GB"/>
              <a:t>Jon Rosdahl, Qualcomm</a:t>
            </a:r>
          </a:p>
        </p:txBody>
      </p:sp>
      <p:sp>
        <p:nvSpPr>
          <p:cNvPr id="7" name="Rectangle 5"/>
          <p:cNvSpPr>
            <a:spLocks noGrp="1" noChangeArrowheads="1"/>
          </p:cNvSpPr>
          <p:nvPr>
            <p:ph type="sldNum" idx="12"/>
          </p:nvPr>
        </p:nvSpPr>
        <p:spPr>
          <a:ln/>
        </p:spPr>
        <p:txBody>
          <a:bodyPr/>
          <a:lstStyle>
            <a:lvl1pPr>
              <a:defRPr/>
            </a:lvl1pPr>
          </a:lstStyle>
          <a:p>
            <a:r>
              <a:rPr lang="en-GB"/>
              <a:t>Slide </a:t>
            </a:r>
            <a:fld id="{1CD163DD-D5E7-41DA-95F2-71530C24F8C3}" type="slidenum">
              <a:rPr lang="en-GB" smtClean="0"/>
              <a:pPr/>
              <a:t>‹#›</a:t>
            </a:fld>
            <a:endParaRPr lang="en-GB"/>
          </a:p>
        </p:txBody>
      </p:sp>
    </p:spTree>
    <p:extLst>
      <p:ext uri="{BB962C8B-B14F-4D97-AF65-F5344CB8AC3E}">
        <p14:creationId xmlns:p14="http://schemas.microsoft.com/office/powerpoint/2010/main" val="2983897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r>
              <a:rPr lang="en-US"/>
              <a:t>July 2019</a:t>
            </a:r>
            <a:endParaRPr lang="en-GB"/>
          </a:p>
        </p:txBody>
      </p:sp>
      <p:sp>
        <p:nvSpPr>
          <p:cNvPr id="8" name="Footer Placeholder 7"/>
          <p:cNvSpPr>
            <a:spLocks noGrp="1"/>
          </p:cNvSpPr>
          <p:nvPr>
            <p:ph type="ftr" idx="11"/>
          </p:nvPr>
        </p:nvSpPr>
        <p:spPr>
          <a:xfrm>
            <a:off x="7524752" y="6475414"/>
            <a:ext cx="3865033" cy="180975"/>
          </a:xfrm>
        </p:spPr>
        <p:txBody>
          <a:bodyPr/>
          <a:lstStyle>
            <a:lvl1pPr>
              <a:defRPr/>
            </a:lvl1pPr>
          </a:lstStyle>
          <a:p>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smtClean="0"/>
              <a:pPr/>
              <a:t>‹#›</a:t>
            </a:fld>
            <a:endParaRPr lang="en-GB"/>
          </a:p>
        </p:txBody>
      </p:sp>
    </p:spTree>
    <p:extLst>
      <p:ext uri="{BB962C8B-B14F-4D97-AF65-F5344CB8AC3E}">
        <p14:creationId xmlns:p14="http://schemas.microsoft.com/office/powerpoint/2010/main" val="4043254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r>
              <a:rPr lang="en-US"/>
              <a:t>July 2019</a:t>
            </a:r>
            <a:endParaRPr lang="en-GB"/>
          </a:p>
        </p:txBody>
      </p:sp>
      <p:sp>
        <p:nvSpPr>
          <p:cNvPr id="4" name="Rectangle 4"/>
          <p:cNvSpPr>
            <a:spLocks noGrp="1" noChangeArrowheads="1"/>
          </p:cNvSpPr>
          <p:nvPr>
            <p:ph type="ftr" idx="11"/>
          </p:nvPr>
        </p:nvSpPr>
        <p:spPr>
          <a:ln/>
        </p:spPr>
        <p:txBody>
          <a:bodyPr/>
          <a:lstStyle>
            <a:lvl1pPr>
              <a:defRPr/>
            </a:lvl1pPr>
          </a:lstStyle>
          <a:p>
            <a:r>
              <a:rPr lang="en-GB"/>
              <a:t>Jon Rosdahl, Qualcomm</a:t>
            </a:r>
          </a:p>
        </p:txBody>
      </p:sp>
      <p:sp>
        <p:nvSpPr>
          <p:cNvPr id="5" name="Rectangle 5"/>
          <p:cNvSpPr>
            <a:spLocks noGrp="1" noChangeArrowheads="1"/>
          </p:cNvSpPr>
          <p:nvPr>
            <p:ph type="sldNum" idx="12"/>
          </p:nvPr>
        </p:nvSpPr>
        <p:spPr>
          <a:ln/>
        </p:spPr>
        <p:txBody>
          <a:bodyPr/>
          <a:lstStyle>
            <a:lvl1pPr>
              <a:defRPr/>
            </a:lvl1pPr>
          </a:lstStyle>
          <a:p>
            <a:r>
              <a:rPr lang="en-GB"/>
              <a:t>Slide </a:t>
            </a:r>
            <a:fld id="{06B781AF-4CCF-49B0-A572-DE54FBE5D942}" type="slidenum">
              <a:rPr lang="en-GB" smtClean="0"/>
              <a:pPr/>
              <a:t>‹#›</a:t>
            </a:fld>
            <a:endParaRPr lang="en-GB"/>
          </a:p>
        </p:txBody>
      </p:sp>
    </p:spTree>
    <p:extLst>
      <p:ext uri="{BB962C8B-B14F-4D97-AF65-F5344CB8AC3E}">
        <p14:creationId xmlns:p14="http://schemas.microsoft.com/office/powerpoint/2010/main" val="1877819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r>
              <a:rPr lang="en-US"/>
              <a:t>July 2019</a:t>
            </a:r>
            <a:endParaRPr lang="en-GB"/>
          </a:p>
        </p:txBody>
      </p:sp>
      <p:sp>
        <p:nvSpPr>
          <p:cNvPr id="3" name="Rectangle 4"/>
          <p:cNvSpPr>
            <a:spLocks noGrp="1" noChangeArrowheads="1"/>
          </p:cNvSpPr>
          <p:nvPr>
            <p:ph type="ftr" idx="11"/>
          </p:nvPr>
        </p:nvSpPr>
        <p:spPr>
          <a:ln/>
        </p:spPr>
        <p:txBody>
          <a:bodyPr/>
          <a:lstStyle>
            <a:lvl1pPr>
              <a:defRPr/>
            </a:lvl1pPr>
          </a:lstStyle>
          <a:p>
            <a:r>
              <a:rPr lang="en-GB"/>
              <a:t>Jon Rosdahl, Qualcomm</a:t>
            </a:r>
          </a:p>
        </p:txBody>
      </p:sp>
      <p:sp>
        <p:nvSpPr>
          <p:cNvPr id="4" name="Rectangle 5"/>
          <p:cNvSpPr>
            <a:spLocks noGrp="1" noChangeArrowheads="1"/>
          </p:cNvSpPr>
          <p:nvPr>
            <p:ph type="sldNum" idx="12"/>
          </p:nvPr>
        </p:nvSpPr>
        <p:spPr>
          <a:ln/>
        </p:spPr>
        <p:txBody>
          <a:bodyPr/>
          <a:lstStyle>
            <a:lvl1pPr>
              <a:defRPr/>
            </a:lvl1pPr>
          </a:lstStyle>
          <a:p>
            <a:r>
              <a:rPr lang="en-GB"/>
              <a:t>Slide </a:t>
            </a:r>
            <a:fld id="{F5D8E26B-7BCF-4D25-9C89-0168A6618F18}" type="slidenum">
              <a:rPr lang="en-GB" smtClean="0"/>
              <a:pPr/>
              <a:t>‹#›</a:t>
            </a:fld>
            <a:endParaRPr lang="en-GB"/>
          </a:p>
        </p:txBody>
      </p:sp>
    </p:spTree>
    <p:extLst>
      <p:ext uri="{BB962C8B-B14F-4D97-AF65-F5344CB8AC3E}">
        <p14:creationId xmlns:p14="http://schemas.microsoft.com/office/powerpoint/2010/main" val="172034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July 2019</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6B5E41C2-EF12-4EF2-8280-F2B4208277C2}" type="slidenum">
              <a:rPr lang="en-GB" smtClean="0"/>
              <a:pPr/>
              <a:t>‹#›</a:t>
            </a:fld>
            <a:endParaRPr lang="en-GB"/>
          </a:p>
        </p:txBody>
      </p:sp>
    </p:spTree>
    <p:extLst>
      <p:ext uri="{BB962C8B-B14F-4D97-AF65-F5344CB8AC3E}">
        <p14:creationId xmlns:p14="http://schemas.microsoft.com/office/powerpoint/2010/main" val="524265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July 2019</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9B0D65C8-A0CA-4DDA-83BB-897866218593}" type="slidenum">
              <a:rPr lang="en-GB" smtClean="0"/>
              <a:pPr/>
              <a:t>‹#›</a:t>
            </a:fld>
            <a:endParaRPr lang="en-GB"/>
          </a:p>
        </p:txBody>
      </p:sp>
    </p:spTree>
    <p:extLst>
      <p:ext uri="{BB962C8B-B14F-4D97-AF65-F5344CB8AC3E}">
        <p14:creationId xmlns:p14="http://schemas.microsoft.com/office/powerpoint/2010/main" val="298341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1" y="685801"/>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1"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r>
              <a:rPr lang="en-US"/>
              <a:t>July 2019</a:t>
            </a:r>
            <a:endParaRPr lang="en-GB" dirty="0"/>
          </a:p>
        </p:txBody>
      </p:sp>
      <p:sp>
        <p:nvSpPr>
          <p:cNvPr id="1028" name="Rectangle 4"/>
          <p:cNvSpPr>
            <a:spLocks noGrp="1" noChangeArrowheads="1"/>
          </p:cNvSpPr>
          <p:nvPr>
            <p:ph type="ftr"/>
          </p:nvPr>
        </p:nvSpPr>
        <p:spPr bwMode="auto">
          <a:xfrm>
            <a:off x="9336360" y="6500834"/>
            <a:ext cx="2053425" cy="24763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400">
                <a:solidFill>
                  <a:srgbClr val="000000"/>
                </a:solidFill>
                <a:ea typeface="Arial Unicode MS" pitchFamily="34" charset="-128"/>
                <a:cs typeface="Arial Unicode MS" pitchFamily="34" charset="-128"/>
              </a:defRPr>
            </a:lvl1pPr>
          </a:lstStyle>
          <a:p>
            <a:r>
              <a:rPr lang="en-GB" dirty="0"/>
              <a:t>Jon Rosdahl, Qualcomm</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r>
              <a:rPr lang="en-GB"/>
              <a:t>Slide </a:t>
            </a:r>
            <a:fld id="{D09C756B-EB39-4236-ADBB-73052B179AE4}" type="slidenum">
              <a:rPr lang="en-GB" smtClean="0"/>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dirty="0">
              <a:latin typeface="Times New Roman" pitchFamily="16" charset="0"/>
              <a:ea typeface="MS Gothic" charset="-128"/>
              <a:cs typeface="+mn-cs"/>
            </a:endParaRPr>
          </a:p>
        </p:txBody>
      </p:sp>
      <p:sp>
        <p:nvSpPr>
          <p:cNvPr id="11"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11-19/1006r0</a:t>
            </a:r>
          </a:p>
        </p:txBody>
      </p:sp>
    </p:spTree>
    <p:extLst>
      <p:ext uri="{BB962C8B-B14F-4D97-AF65-F5344CB8AC3E}">
        <p14:creationId xmlns:p14="http://schemas.microsoft.com/office/powerpoint/2010/main" val="2114929073"/>
      </p:ext>
    </p:extLst>
  </p:cSld>
  <p:clrMap bg1="lt1" tx1="dk1" bg2="lt2" tx2="dk2" accent1="accent1" accent2="accent2" accent3="accent3" accent4="accent4" accent5="accent5" accent6="accent6" hlink="hlink" folHlink="folHlink"/>
  <p:sldLayoutIdLst>
    <p:sldLayoutId id="2147483838" r:id="rId1"/>
    <p:sldLayoutId id="2147483839" r:id="rId2"/>
    <p:sldLayoutId id="2147483840" r:id="rId3"/>
    <p:sldLayoutId id="2147483841" r:id="rId4"/>
    <p:sldLayoutId id="2147483842" r:id="rId5"/>
    <p:sldLayoutId id="2147483843" r:id="rId6"/>
    <p:sldLayoutId id="2147483844" r:id="rId7"/>
    <p:sldLayoutId id="2147483845" r:id="rId8"/>
    <p:sldLayoutId id="2147483846"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mailto:dawns@facetoface-events.co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wien.gv.at/stadtplan/en/" TargetMode="External"/><Relationship Id="rId7" Type="http://schemas.openxmlformats.org/officeDocument/2006/relationships/hyperlink" Target="https://www.wien.info/en/travel-info/vienna-city-card/city-card-app" TargetMode="External"/><Relationship Id="rId2" Type="http://schemas.openxmlformats.org/officeDocument/2006/relationships/hyperlink" Target="https://www.wien.info/en" TargetMode="External"/><Relationship Id="rId1" Type="http://schemas.openxmlformats.org/officeDocument/2006/relationships/slideLayout" Target="../slideLayouts/slideLayout2.xml"/><Relationship Id="rId6" Type="http://schemas.openxmlformats.org/officeDocument/2006/relationships/hyperlink" Target="https://www.viennacitycard.at/index.php?lang=EN" TargetMode="External"/><Relationship Id="rId5" Type="http://schemas.openxmlformats.org/officeDocument/2006/relationships/hyperlink" Target="https://www.wien.info/en/travel-info/vienna-city-card" TargetMode="External"/><Relationship Id="rId4" Type="http://schemas.openxmlformats.org/officeDocument/2006/relationships/hyperlink" Target="https://b2b.wien.info/en/destination-guide/dining-shopping"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wienerlinien.at/eportal3/ep/tab.do?tabId=0" TargetMode="External"/><Relationship Id="rId2" Type="http://schemas.openxmlformats.org/officeDocument/2006/relationships/hyperlink" Target="https://www.wien.info/en/travel-info/transport" TargetMode="External"/><Relationship Id="rId1" Type="http://schemas.openxmlformats.org/officeDocument/2006/relationships/slideLayout" Target="../slideLayouts/slideLayout2.xml"/><Relationship Id="rId5" Type="http://schemas.openxmlformats.org/officeDocument/2006/relationships/hyperlink" Target="https://www.wienerlinien.at/eportal3/ep/channelView.do/pageTypeId/66533/channelId/-2000347" TargetMode="External"/><Relationship Id="rId4" Type="http://schemas.openxmlformats.org/officeDocument/2006/relationships/hyperlink" Target="https://shop.wienerlinien.at/"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mailto:lisa@facetoface-events.com" TargetMode="External"/><Relationship Id="rId2" Type="http://schemas.openxmlformats.org/officeDocument/2006/relationships/hyperlink" Target="mailto:dawns@facetoface-events.com" TargetMode="External"/><Relationship Id="rId1" Type="http://schemas.openxmlformats.org/officeDocument/2006/relationships/slideLayout" Target="../slideLayouts/slideLayout5.xml"/><Relationship Id="rId4" Type="http://schemas.openxmlformats.org/officeDocument/2006/relationships/hyperlink" Target="mailto:802info@facetoface-events.com"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chedule.802world.com/ics/show?group=11"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regonline.com/ActiveReports/ReportServer/EventSnapshot.aspx?EventSessionId=9ca94b933a5746f59aedb4ddb9741d35&amp;eventID=2560502#test" TargetMode="External"/><Relationship Id="rId2" Type="http://schemas.openxmlformats.org/officeDocument/2006/relationships/hyperlink" Target="https://www.regonline.com/ActiveReports/ReportServer/EventSnapshot.aspx?EventSessionId=9ca94b933a5746f59aedb4ddb9741d35&amp;eventID=2560502"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ieee802.linespeed.io/"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mtgevents.com.au/ieee2019/"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ec/dcn/16/ec-16-0066-08-00EC-802-plenary-future-venue-contract-status.xls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ec/dcn/16/ec-16-0177-01-00EC-executive-secretary-agenda-items-november-2016-plenary.ppt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www.ieee802.org/19/" TargetMode="External"/><Relationship Id="rId13" Type="http://schemas.openxmlformats.org/officeDocument/2006/relationships/hyperlink" Target="http://standards.ieee.org/guides/bylaws/sect6-7.html#6" TargetMode="External"/><Relationship Id="rId3" Type="http://schemas.openxmlformats.org/officeDocument/2006/relationships/hyperlink" Target="http://www.ieee802.org/1/" TargetMode="External"/><Relationship Id="rId7" Type="http://schemas.openxmlformats.org/officeDocument/2006/relationships/hyperlink" Target="http://grouper.ieee.org/groups/802/18/" TargetMode="External"/><Relationship Id="rId12" Type="http://schemas.openxmlformats.org/officeDocument/2006/relationships/hyperlink" Target="https://mentor.ieee.org/802-ec/dcn/19/ec-19-0075-00-WCSG-wireless-treasurer-report-July-2019-Vienna.ppt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mentor.ieee.org/802.15/documents?is_dcn=agenda&amp;is_group=0000" TargetMode="External"/><Relationship Id="rId11" Type="http://schemas.openxmlformats.org/officeDocument/2006/relationships/hyperlink" Target="https://mentor.ieee.org/802.22/dcn/19/22-19-0030-01-0000-802-22-july-plenary-working-group-agenda.xls" TargetMode="External"/><Relationship Id="rId5" Type="http://schemas.openxmlformats.org/officeDocument/2006/relationships/hyperlink" Target="https://mentor.ieee.org/802.11/documents?is_dcn=agenda&amp;is_group=0000" TargetMode="External"/><Relationship Id="rId15" Type="http://schemas.openxmlformats.org/officeDocument/2006/relationships/hyperlink" Target="http://standards.ieee.org/resources/antitrust-guidelines.pdf" TargetMode="External"/><Relationship Id="rId10" Type="http://schemas.openxmlformats.org/officeDocument/2006/relationships/hyperlink" Target="http://www.ieee802.org/24/" TargetMode="External"/><Relationship Id="rId4" Type="http://schemas.openxmlformats.org/officeDocument/2006/relationships/hyperlink" Target="http://www.ieee802.org/3/" TargetMode="External"/><Relationship Id="rId9" Type="http://schemas.openxmlformats.org/officeDocument/2006/relationships/hyperlink" Target="http://www.ieee802.org/21/" TargetMode="External"/><Relationship Id="rId14" Type="http://schemas.openxmlformats.org/officeDocument/2006/relationships/hyperlink" Target="http://standards.ieee.org/board/pat/pat-slideset.ppt"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802world.org/plenary/meeting-map/" TargetMode="External"/><Relationship Id="rId2" Type="http://schemas.openxmlformats.org/officeDocument/2006/relationships/hyperlink" Target="http://schedule.802world.com/schedule/schedule/show" TargetMode="External"/><Relationship Id="rId1" Type="http://schemas.openxmlformats.org/officeDocument/2006/relationships/slideLayout" Target="../slideLayouts/slideLayout2.xml"/><Relationship Id="rId4" Type="http://schemas.openxmlformats.org/officeDocument/2006/relationships/hyperlink" Target="https://www.wienerlinien.at/media/files/2018/svp_281610.pdf"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hyperlink" Target="https://www.regonline.com/registration/Checkin.aspx?EventId=2560502"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1862382" y="768350"/>
            <a:ext cx="8566720" cy="1066800"/>
          </a:xfrm>
          <a:ln/>
        </p:spPr>
        <p:txBody>
          <a:bodyPr>
            <a:norm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1st Vice Chair Report - July 2019 - Vienna</a:t>
            </a:r>
            <a:endParaRPr lang="en-GB" dirty="0"/>
          </a:p>
        </p:txBody>
      </p:sp>
      <p:sp>
        <p:nvSpPr>
          <p:cNvPr id="3074" name="Rectangle 2"/>
          <p:cNvSpPr>
            <a:spLocks noGrp="1" noChangeArrowheads="1"/>
          </p:cNvSpPr>
          <p:nvPr>
            <p:ph idx="1"/>
          </p:nvPr>
        </p:nvSpPr>
        <p:spPr>
          <a:xfrm>
            <a:off x="2207568" y="172820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2019-07-15</a:t>
            </a:r>
          </a:p>
        </p:txBody>
      </p:sp>
      <p:sp>
        <p:nvSpPr>
          <p:cNvPr id="6" name="Date Placeholder 3"/>
          <p:cNvSpPr>
            <a:spLocks noGrp="1"/>
          </p:cNvSpPr>
          <p:nvPr>
            <p:ph type="dt" idx="10"/>
          </p:nvPr>
        </p:nvSpPr>
        <p:spPr>
          <a:xfrm>
            <a:off x="2220913" y="333375"/>
            <a:ext cx="2303451" cy="273050"/>
          </a:xfrm>
        </p:spPr>
        <p:txBody>
          <a:bodyPr/>
          <a:lstStyle/>
          <a:p>
            <a:r>
              <a:rPr lang="en-US" dirty="0"/>
              <a:t>July 2019</a:t>
            </a:r>
            <a:endParaRPr lang="en-GB" dirty="0"/>
          </a:p>
        </p:txBody>
      </p:sp>
      <p:sp>
        <p:nvSpPr>
          <p:cNvPr id="7" name="Footer Placeholder 4"/>
          <p:cNvSpPr>
            <a:spLocks noGrp="1"/>
          </p:cNvSpPr>
          <p:nvPr>
            <p:ph type="ftr" idx="11"/>
          </p:nvPr>
        </p:nvSpPr>
        <p:spPr>
          <a:xfrm>
            <a:off x="7024694" y="6475414"/>
            <a:ext cx="3041644" cy="180975"/>
          </a:xfrm>
        </p:spPr>
        <p:txBody>
          <a:bodyPr/>
          <a:lstStyle/>
          <a:p>
            <a:r>
              <a:rPr lang="en-GB" dirty="0"/>
              <a:t>Jon Rosdahl,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388799399"/>
              </p:ext>
            </p:extLst>
          </p:nvPr>
        </p:nvGraphicFramePr>
        <p:xfrm>
          <a:off x="2070101" y="2711451"/>
          <a:ext cx="7764463" cy="2373313"/>
        </p:xfrm>
        <a:graphic>
          <a:graphicData uri="http://schemas.openxmlformats.org/presentationml/2006/ole">
            <mc:AlternateContent xmlns:mc="http://schemas.openxmlformats.org/markup-compatibility/2006">
              <mc:Choice xmlns:v="urn:schemas-microsoft-com:vml" Requires="v">
                <p:oleObj spid="_x0000_s3356" name="Document" r:id="rId4" imgW="8253180" imgH="2529696" progId="Word.Document.8">
                  <p:embed/>
                </p:oleObj>
              </mc:Choice>
              <mc:Fallback>
                <p:oleObj name="Document" r:id="rId4" imgW="8253180" imgH="2529696" progId="Word.Document.8">
                  <p:embed/>
                  <p:pic>
                    <p:nvPicPr>
                      <p:cNvPr id="0" name="Picture 3"/>
                      <p:cNvPicPr>
                        <a:picLocks noChangeAspect="1" noChangeArrowheads="1"/>
                      </p:cNvPicPr>
                      <p:nvPr/>
                    </p:nvPicPr>
                    <p:blipFill>
                      <a:blip r:embed="rId5"/>
                      <a:srcRect/>
                      <a:stretch>
                        <a:fillRect/>
                      </a:stretch>
                    </p:blipFill>
                    <p:spPr bwMode="auto">
                      <a:xfrm>
                        <a:off x="2070101" y="2711451"/>
                        <a:ext cx="7764463" cy="237331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057400" y="2320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9990666" cy="685801"/>
          </a:xfrm>
        </p:spPr>
        <p:txBody>
          <a:bodyPr>
            <a:normAutofit/>
          </a:bodyPr>
          <a:lstStyle/>
          <a:p>
            <a:pPr algn="ctr"/>
            <a:r>
              <a:rPr lang="en-US" b="1" dirty="0">
                <a:solidFill>
                  <a:srgbClr val="000000"/>
                </a:solidFill>
              </a:rPr>
              <a:t>Internet  - </a:t>
            </a:r>
            <a:r>
              <a:rPr lang="en-US" dirty="0">
                <a:solidFill>
                  <a:srgbClr val="000000"/>
                </a:solidFill>
              </a:rPr>
              <a:t>Meeting Network</a:t>
            </a:r>
          </a:p>
        </p:txBody>
      </p:sp>
      <p:sp>
        <p:nvSpPr>
          <p:cNvPr id="3" name="Content Placeholder 2"/>
          <p:cNvSpPr>
            <a:spLocks noGrp="1"/>
          </p:cNvSpPr>
          <p:nvPr>
            <p:ph idx="1"/>
          </p:nvPr>
        </p:nvSpPr>
        <p:spPr>
          <a:xfrm>
            <a:off x="457200" y="1447800"/>
            <a:ext cx="11353800" cy="4940643"/>
          </a:xfrm>
        </p:spPr>
        <p:txBody>
          <a:bodyPr>
            <a:normAutofit/>
          </a:bodyPr>
          <a:lstStyle/>
          <a:p>
            <a:r>
              <a:rPr lang="en-US" b="1" dirty="0"/>
              <a:t>Meeting Space Network</a:t>
            </a:r>
          </a:p>
          <a:p>
            <a:pPr lvl="1"/>
            <a:r>
              <a:rPr lang="en-US" sz="1800" dirty="0"/>
              <a:t>Austria Center Vienna IEEE 802 Meeting Space and Break Areas</a:t>
            </a:r>
          </a:p>
          <a:p>
            <a:pPr lvl="2"/>
            <a:r>
              <a:rPr lang="en-US" sz="1800" dirty="0"/>
              <a:t>SSID: IEEE802</a:t>
            </a:r>
          </a:p>
          <a:p>
            <a:pPr lvl="2"/>
            <a:r>
              <a:rPr lang="en-US" sz="1800" dirty="0"/>
              <a:t>Password: </a:t>
            </a:r>
            <a:r>
              <a:rPr lang="en-US" sz="1800" dirty="0" err="1"/>
              <a:t>ieeeieee</a:t>
            </a:r>
            <a:endParaRPr lang="en-US" sz="1800" dirty="0"/>
          </a:p>
          <a:p>
            <a:pPr lvl="2"/>
            <a:r>
              <a:rPr lang="en-US" sz="1800" dirty="0"/>
              <a:t>Wireless Encryption Protocol: WPA2 Pre Shared Key</a:t>
            </a:r>
          </a:p>
          <a:p>
            <a:r>
              <a:rPr lang="en-US" b="1" dirty="0"/>
              <a:t>Meeting Space Network Help</a:t>
            </a:r>
          </a:p>
          <a:p>
            <a:pPr lvl="1"/>
            <a:r>
              <a:rPr lang="en-US" sz="1800" dirty="0"/>
              <a:t>To the left of the Main Entrance on Level 0</a:t>
            </a:r>
          </a:p>
          <a:p>
            <a:pPr lvl="2"/>
            <a:r>
              <a:rPr lang="en-US" sz="1800" dirty="0" err="1"/>
              <a:t>Linespeed</a:t>
            </a:r>
            <a:r>
              <a:rPr lang="en-US" sz="1800" dirty="0"/>
              <a:t> Staff will be available</a:t>
            </a:r>
          </a:p>
          <a:p>
            <a:r>
              <a:rPr lang="en-US" b="1" dirty="0"/>
              <a:t>IEEE 802 Business Lounge with Meeting Space Network</a:t>
            </a:r>
          </a:p>
          <a:p>
            <a:pPr lvl="1"/>
            <a:r>
              <a:rPr lang="en-US" sz="1800" dirty="0"/>
              <a:t>To the left of the Main Entrance, Room 0.30 on Level 0</a:t>
            </a:r>
          </a:p>
          <a:p>
            <a:pPr lvl="1"/>
            <a:r>
              <a:rPr lang="en-US" sz="1800" dirty="0"/>
              <a:t>Open to all for comfortable networking during the day.</a:t>
            </a:r>
          </a:p>
          <a:p>
            <a:pPr lvl="1"/>
            <a:endParaRPr lang="en-US" dirty="0"/>
          </a:p>
          <a:p>
            <a:pPr lvl="1"/>
            <a:endParaRPr lang="en-US" dirty="0"/>
          </a:p>
          <a:p>
            <a:pPr lvl="1"/>
            <a:endParaRPr lang="en-US" dirty="0"/>
          </a:p>
        </p:txBody>
      </p:sp>
    </p:spTree>
    <p:extLst>
      <p:ext uri="{BB962C8B-B14F-4D97-AF65-F5344CB8AC3E}">
        <p14:creationId xmlns:p14="http://schemas.microsoft.com/office/powerpoint/2010/main" val="19083704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000000"/>
                </a:solidFill>
              </a:rPr>
              <a:t>Getting Something to Eat and Drink</a:t>
            </a:r>
            <a:br>
              <a:rPr lang="en-US" b="1" dirty="0">
                <a:solidFill>
                  <a:srgbClr val="000000"/>
                </a:solidFill>
              </a:rPr>
            </a:br>
            <a:r>
              <a:rPr lang="en-US" dirty="0">
                <a:solidFill>
                  <a:srgbClr val="000000"/>
                </a:solidFill>
              </a:rPr>
              <a:t>Attendee Food and Beverage Breaks</a:t>
            </a:r>
          </a:p>
        </p:txBody>
      </p:sp>
      <p:sp>
        <p:nvSpPr>
          <p:cNvPr id="3" name="Content Placeholder 2"/>
          <p:cNvSpPr>
            <a:spLocks noGrp="1"/>
          </p:cNvSpPr>
          <p:nvPr>
            <p:ph sz="half" idx="1"/>
          </p:nvPr>
        </p:nvSpPr>
        <p:spPr>
          <a:xfrm>
            <a:off x="609600" y="1478490"/>
            <a:ext cx="5181600" cy="4127037"/>
          </a:xfrm>
        </p:spPr>
        <p:txBody>
          <a:bodyPr>
            <a:normAutofit/>
          </a:bodyPr>
          <a:lstStyle/>
          <a:p>
            <a:pPr marL="0" indent="0">
              <a:buNone/>
            </a:pPr>
            <a:r>
              <a:rPr lang="en-US" sz="2400" b="1" dirty="0"/>
              <a:t>AM Coffee/Tea Break	</a:t>
            </a:r>
          </a:p>
          <a:p>
            <a:pPr lvl="1"/>
            <a:r>
              <a:rPr lang="en-US" dirty="0"/>
              <a:t>Monday – Thursday </a:t>
            </a:r>
          </a:p>
          <a:p>
            <a:pPr lvl="1"/>
            <a:r>
              <a:rPr lang="en-US" dirty="0"/>
              <a:t>10:00 AM – 11:00 AM</a:t>
            </a:r>
          </a:p>
          <a:p>
            <a:pPr lvl="1"/>
            <a:endParaRPr lang="en-US" dirty="0"/>
          </a:p>
          <a:p>
            <a:pPr marL="0" indent="0">
              <a:buNone/>
            </a:pPr>
            <a:r>
              <a:rPr lang="en-US" sz="2400" b="1" dirty="0"/>
              <a:t>PM Coffee/Tea Break w/snacks</a:t>
            </a:r>
          </a:p>
          <a:p>
            <a:pPr lvl="1"/>
            <a:r>
              <a:rPr lang="en-US" dirty="0"/>
              <a:t>Monday – Thursday </a:t>
            </a:r>
          </a:p>
          <a:p>
            <a:pPr lvl="1"/>
            <a:r>
              <a:rPr lang="en-US" dirty="0"/>
              <a:t>3:00 PM – 4:00 PM</a:t>
            </a:r>
            <a:endParaRPr lang="en-US" b="1" dirty="0"/>
          </a:p>
          <a:p>
            <a:pPr marL="0" indent="0" algn="ctr">
              <a:buNone/>
            </a:pPr>
            <a:r>
              <a:rPr lang="en-US" sz="2400" b="1" dirty="0"/>
              <a:t>Foyer E and Foyer F, Level 0</a:t>
            </a:r>
          </a:p>
        </p:txBody>
      </p:sp>
      <p:sp>
        <p:nvSpPr>
          <p:cNvPr id="5" name="Content Placeholder 4"/>
          <p:cNvSpPr>
            <a:spLocks noGrp="1"/>
          </p:cNvSpPr>
          <p:nvPr>
            <p:ph sz="half" idx="2"/>
          </p:nvPr>
        </p:nvSpPr>
        <p:spPr>
          <a:xfrm>
            <a:off x="6080570" y="1566926"/>
            <a:ext cx="5501830" cy="4038601"/>
          </a:xfrm>
        </p:spPr>
        <p:txBody>
          <a:bodyPr>
            <a:noAutofit/>
          </a:bodyPr>
          <a:lstStyle/>
          <a:p>
            <a:pPr marL="0" indent="0">
              <a:buNone/>
            </a:pPr>
            <a:r>
              <a:rPr lang="en-US" b="1" dirty="0"/>
              <a:t>Lunch Service</a:t>
            </a:r>
            <a:endParaRPr lang="en-US" dirty="0"/>
          </a:p>
          <a:p>
            <a:pPr lvl="1"/>
            <a:r>
              <a:rPr lang="en-US" dirty="0"/>
              <a:t>Monday – Thursday </a:t>
            </a:r>
          </a:p>
          <a:p>
            <a:pPr lvl="1"/>
            <a:r>
              <a:rPr lang="en-US" dirty="0"/>
              <a:t>12:00 PM– 1:30 PM</a:t>
            </a:r>
          </a:p>
          <a:p>
            <a:pPr lvl="1"/>
            <a:endParaRPr lang="en-US" sz="1800" dirty="0"/>
          </a:p>
          <a:p>
            <a:pPr marL="0" indent="0">
              <a:buNone/>
            </a:pPr>
            <a:r>
              <a:rPr lang="en-US" b="1" dirty="0"/>
              <a:t>Friday Lunch Service</a:t>
            </a:r>
            <a:r>
              <a:rPr lang="en-US" sz="2400" dirty="0"/>
              <a:t>	</a:t>
            </a:r>
          </a:p>
          <a:p>
            <a:r>
              <a:rPr lang="en-US" sz="2400" dirty="0">
                <a:solidFill>
                  <a:srgbClr val="7030A0"/>
                </a:solidFill>
              </a:rPr>
              <a:t>For attendees of Friday Meetings </a:t>
            </a:r>
          </a:p>
          <a:p>
            <a:pPr lvl="1"/>
            <a:r>
              <a:rPr lang="en-US" dirty="0">
                <a:solidFill>
                  <a:srgbClr val="000000"/>
                </a:solidFill>
              </a:rPr>
              <a:t>12:00 PM– 1:30 PM</a:t>
            </a:r>
            <a:endParaRPr lang="en-US" b="1" dirty="0"/>
          </a:p>
          <a:p>
            <a:pPr marL="0" indent="0" algn="ctr">
              <a:buNone/>
            </a:pPr>
            <a:r>
              <a:rPr lang="en-US" sz="2400" b="1" dirty="0"/>
              <a:t>Main Entrance Hall, Level 0</a:t>
            </a:r>
          </a:p>
        </p:txBody>
      </p:sp>
      <p:sp>
        <p:nvSpPr>
          <p:cNvPr id="4" name="TextBox 3">
            <a:extLst>
              <a:ext uri="{FF2B5EF4-FFF2-40B4-BE49-F238E27FC236}">
                <a16:creationId xmlns:a16="http://schemas.microsoft.com/office/drawing/2014/main" id="{4D5DC3E3-18B0-4989-8998-7F6A73870603}"/>
              </a:ext>
            </a:extLst>
          </p:cNvPr>
          <p:cNvSpPr txBox="1"/>
          <p:nvPr/>
        </p:nvSpPr>
        <p:spPr>
          <a:xfrm>
            <a:off x="1771650" y="5991522"/>
            <a:ext cx="8648700" cy="461665"/>
          </a:xfrm>
          <a:prstGeom prst="rect">
            <a:avLst/>
          </a:prstGeom>
          <a:noFill/>
        </p:spPr>
        <p:txBody>
          <a:bodyPr wrap="square" rtlCol="0">
            <a:spAutoFit/>
          </a:bodyPr>
          <a:lstStyle/>
          <a:p>
            <a:r>
              <a:rPr lang="en-US" b="1" dirty="0">
                <a:solidFill>
                  <a:srgbClr val="C00000"/>
                </a:solidFill>
              </a:rPr>
              <a:t>Food and Beverage for Registered Attendees Only Please</a:t>
            </a:r>
            <a:endParaRPr lang="en-US" dirty="0">
              <a:solidFill>
                <a:srgbClr val="C00000"/>
              </a:solidFill>
            </a:endParaRPr>
          </a:p>
        </p:txBody>
      </p:sp>
    </p:spTree>
    <p:extLst>
      <p:ext uri="{BB962C8B-B14F-4D97-AF65-F5344CB8AC3E}">
        <p14:creationId xmlns:p14="http://schemas.microsoft.com/office/powerpoint/2010/main" val="17812097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B1C6171-599C-4786-8796-0390F6339D10}"/>
              </a:ext>
            </a:extLst>
          </p:cNvPr>
          <p:cNvSpPr>
            <a:spLocks noGrp="1"/>
          </p:cNvSpPr>
          <p:nvPr>
            <p:ph type="title"/>
          </p:nvPr>
        </p:nvSpPr>
        <p:spPr/>
        <p:txBody>
          <a:bodyPr/>
          <a:lstStyle/>
          <a:p>
            <a:r>
              <a:rPr lang="en-US" sz="2800" b="1" dirty="0"/>
              <a:t>Request for information from 802 Plenary WG Attendees</a:t>
            </a:r>
          </a:p>
        </p:txBody>
      </p:sp>
      <p:sp>
        <p:nvSpPr>
          <p:cNvPr id="6" name="Content Placeholder 5">
            <a:extLst>
              <a:ext uri="{FF2B5EF4-FFF2-40B4-BE49-F238E27FC236}">
                <a16:creationId xmlns:a16="http://schemas.microsoft.com/office/drawing/2014/main" id="{CD618415-B2DA-4F0A-9C9E-F457C66906CC}"/>
              </a:ext>
            </a:extLst>
          </p:cNvPr>
          <p:cNvSpPr>
            <a:spLocks noGrp="1"/>
          </p:cNvSpPr>
          <p:nvPr>
            <p:ph idx="1"/>
          </p:nvPr>
        </p:nvSpPr>
        <p:spPr>
          <a:xfrm>
            <a:off x="609599" y="1341437"/>
            <a:ext cx="10972800" cy="5111749"/>
          </a:xfrm>
        </p:spPr>
        <p:txBody>
          <a:bodyPr/>
          <a:lstStyle/>
          <a:p>
            <a:r>
              <a:rPr lang="en-US" sz="2000" dirty="0"/>
              <a:t>We need to try to get an accurate count to prepare for the Breaks and Lunch on Friday.</a:t>
            </a:r>
          </a:p>
          <a:p>
            <a:r>
              <a:rPr lang="en-US" sz="2000" dirty="0"/>
              <a:t>During your WG Opening Plenary, we need to determine how many will be staying to attend the 802 EC Closing Plenary, the 802.11 Closing Plenary and/or the 802.1 " IEC/IEEE 60802" meetings on Friday July 19.</a:t>
            </a:r>
          </a:p>
          <a:p>
            <a:endParaRPr lang="en-US" sz="2000" dirty="0"/>
          </a:p>
          <a:p>
            <a:r>
              <a:rPr lang="en-US" sz="2000" b="1" dirty="0">
                <a:solidFill>
                  <a:srgbClr val="C00000"/>
                </a:solidFill>
              </a:rPr>
              <a:t>Please report back to Jon by end of day Monday July 15</a:t>
            </a:r>
          </a:p>
          <a:p>
            <a:endParaRPr lang="en-US" sz="2000" b="1" dirty="0">
              <a:solidFill>
                <a:srgbClr val="C00000"/>
              </a:solidFill>
            </a:endParaRPr>
          </a:p>
          <a:p>
            <a:r>
              <a:rPr lang="en-US" sz="2000" dirty="0"/>
              <a:t>Questions to Ask:</a:t>
            </a:r>
          </a:p>
          <a:p>
            <a:pPr lvl="1"/>
            <a:r>
              <a:rPr lang="en-US" sz="2000" dirty="0"/>
              <a:t>If you be at one of the three meetings on Friday ( 802 EC Closing Plenary, the 802.11 Closing Plenary or the 802.1 " IEC/IEEE 60802" meeting ) will you participate (eat/drink) : </a:t>
            </a:r>
          </a:p>
          <a:p>
            <a:pPr lvl="1"/>
            <a:r>
              <a:rPr lang="en-US" sz="2000" dirty="0"/>
              <a:t>with the AM Break?</a:t>
            </a:r>
          </a:p>
          <a:p>
            <a:pPr lvl="1"/>
            <a:r>
              <a:rPr lang="en-US" sz="2000" dirty="0"/>
              <a:t> with Lunch?</a:t>
            </a:r>
          </a:p>
          <a:p>
            <a:pPr lvl="1"/>
            <a:r>
              <a:rPr lang="en-US" sz="2000" dirty="0"/>
              <a:t>with the PM Break?</a:t>
            </a:r>
          </a:p>
          <a:p>
            <a:pPr lvl="1"/>
            <a:endParaRPr lang="en-US" sz="1200" dirty="0"/>
          </a:p>
          <a:p>
            <a:pPr marL="0" indent="0">
              <a:buNone/>
            </a:pPr>
            <a:r>
              <a:rPr lang="en-US" sz="2000" dirty="0"/>
              <a:t>Please report all three numbers as it will </a:t>
            </a:r>
            <a:r>
              <a:rPr lang="en-US" sz="2000" dirty="0" err="1"/>
              <a:t>effect</a:t>
            </a:r>
            <a:r>
              <a:rPr lang="en-US" sz="2000" dirty="0"/>
              <a:t> our guarantees for F&amp;B expenses for Friday.</a:t>
            </a:r>
          </a:p>
        </p:txBody>
      </p:sp>
    </p:spTree>
    <p:extLst>
      <p:ext uri="{BB962C8B-B14F-4D97-AF65-F5344CB8AC3E}">
        <p14:creationId xmlns:p14="http://schemas.microsoft.com/office/powerpoint/2010/main" val="21122818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000000"/>
                </a:solidFill>
              </a:rPr>
              <a:t>Audio Visual</a:t>
            </a:r>
          </a:p>
        </p:txBody>
      </p:sp>
      <p:sp>
        <p:nvSpPr>
          <p:cNvPr id="3" name="Content Placeholder 2"/>
          <p:cNvSpPr>
            <a:spLocks noGrp="1"/>
          </p:cNvSpPr>
          <p:nvPr>
            <p:ph idx="1"/>
          </p:nvPr>
        </p:nvSpPr>
        <p:spPr/>
        <p:txBody>
          <a:bodyPr>
            <a:normAutofit/>
          </a:bodyPr>
          <a:lstStyle/>
          <a:p>
            <a:pPr marL="0" indent="0">
              <a:buNone/>
            </a:pPr>
            <a:r>
              <a:rPr lang="en-US" sz="2400" b="1" dirty="0"/>
              <a:t>If you have any difficulty with the projectors, screens, or microphones in your meeting room kindly contact:</a:t>
            </a:r>
          </a:p>
          <a:p>
            <a:pPr marL="0" indent="0">
              <a:buNone/>
            </a:pPr>
            <a:endParaRPr lang="en-US" sz="2400" b="1" dirty="0"/>
          </a:p>
          <a:p>
            <a:pPr marL="0" indent="0">
              <a:buNone/>
            </a:pPr>
            <a:r>
              <a:rPr lang="en-US" sz="2400" b="1" dirty="0"/>
              <a:t>Face to Face Events staff at the Registration &amp; Information Desks </a:t>
            </a:r>
          </a:p>
          <a:p>
            <a:pPr marL="0" indent="0">
              <a:buNone/>
            </a:pPr>
            <a:r>
              <a:rPr lang="en-US" sz="2400" b="1" dirty="0"/>
              <a:t>OR</a:t>
            </a:r>
          </a:p>
          <a:p>
            <a:pPr marL="0" indent="0">
              <a:buNone/>
            </a:pPr>
            <a:r>
              <a:rPr lang="en-US" sz="2400" b="1" dirty="0"/>
              <a:t>Email: </a:t>
            </a:r>
            <a:r>
              <a:rPr lang="en-US" sz="2400" b="1" dirty="0">
                <a:hlinkClick r:id="rId2"/>
              </a:rPr>
              <a:t>dawns@facetoface-events.com</a:t>
            </a:r>
            <a:endParaRPr lang="en-US" sz="2400" b="1" dirty="0"/>
          </a:p>
          <a:p>
            <a:pPr marL="0" indent="0">
              <a:buNone/>
            </a:pPr>
            <a:r>
              <a:rPr lang="en-US" sz="2400" b="1" dirty="0"/>
              <a:t>Skype: </a:t>
            </a:r>
            <a:r>
              <a:rPr lang="en-US" sz="2400" b="1" dirty="0" err="1"/>
              <a:t>dslykhouse</a:t>
            </a:r>
            <a:endParaRPr lang="en-US" sz="2000" b="1" dirty="0"/>
          </a:p>
        </p:txBody>
      </p:sp>
    </p:spTree>
    <p:extLst>
      <p:ext uri="{BB962C8B-B14F-4D97-AF65-F5344CB8AC3E}">
        <p14:creationId xmlns:p14="http://schemas.microsoft.com/office/powerpoint/2010/main" val="17638342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000000"/>
                </a:solidFill>
              </a:rPr>
              <a:t>Tourism Information</a:t>
            </a:r>
          </a:p>
        </p:txBody>
      </p:sp>
      <p:sp>
        <p:nvSpPr>
          <p:cNvPr id="3" name="Content Placeholder 2"/>
          <p:cNvSpPr>
            <a:spLocks noGrp="1"/>
          </p:cNvSpPr>
          <p:nvPr>
            <p:ph idx="1"/>
          </p:nvPr>
        </p:nvSpPr>
        <p:spPr>
          <a:xfrm>
            <a:off x="677334" y="1447800"/>
            <a:ext cx="10447866" cy="4800600"/>
          </a:xfrm>
        </p:spPr>
        <p:txBody>
          <a:bodyPr>
            <a:normAutofit fontScale="92500" lnSpcReduction="10000"/>
          </a:bodyPr>
          <a:lstStyle/>
          <a:p>
            <a:r>
              <a:rPr lang="en-US" b="1" dirty="0"/>
              <a:t>Tourism Vienna Austria Website </a:t>
            </a:r>
            <a:r>
              <a:rPr lang="en-US" b="1" dirty="0">
                <a:hlinkClick r:id="rId2"/>
              </a:rPr>
              <a:t>https://www.wien.info/en</a:t>
            </a:r>
            <a:endParaRPr lang="en-US" b="1" dirty="0"/>
          </a:p>
          <a:p>
            <a:endParaRPr lang="en-US" b="1" dirty="0"/>
          </a:p>
          <a:p>
            <a:r>
              <a:rPr lang="en-US" b="1" dirty="0"/>
              <a:t>Interactive Map Vienna </a:t>
            </a:r>
            <a:r>
              <a:rPr lang="en-US" b="1" dirty="0">
                <a:hlinkClick r:id="rId3"/>
              </a:rPr>
              <a:t>https://www.wien.gv.at/stadtplan/en/</a:t>
            </a:r>
            <a:endParaRPr lang="en-US" b="1" dirty="0"/>
          </a:p>
          <a:p>
            <a:endParaRPr lang="en-US" b="1" dirty="0"/>
          </a:p>
          <a:p>
            <a:r>
              <a:rPr lang="en-US" b="1" dirty="0"/>
              <a:t>Restaurants </a:t>
            </a:r>
            <a:r>
              <a:rPr lang="en-US" b="1" dirty="0">
                <a:hlinkClick r:id="rId4"/>
              </a:rPr>
              <a:t>https://b2b.wien.info/en/destination-guide/dining-shopping</a:t>
            </a:r>
            <a:endParaRPr lang="en-US" b="1" dirty="0"/>
          </a:p>
          <a:p>
            <a:endParaRPr lang="en-US" b="1" dirty="0"/>
          </a:p>
          <a:p>
            <a:r>
              <a:rPr lang="en-US" b="1" dirty="0"/>
              <a:t>Vienna City Card </a:t>
            </a:r>
            <a:r>
              <a:rPr lang="en-US" b="1" dirty="0">
                <a:hlinkClick r:id="rId5"/>
              </a:rPr>
              <a:t>https://www.wien.info/en/travel-info/vienna-city-card</a:t>
            </a:r>
            <a:endParaRPr lang="en-US" b="1" dirty="0"/>
          </a:p>
          <a:p>
            <a:endParaRPr lang="en-US" b="1" dirty="0"/>
          </a:p>
          <a:p>
            <a:r>
              <a:rPr lang="en-US" b="1" dirty="0"/>
              <a:t>Purchase Vienna City Card Online </a:t>
            </a:r>
            <a:r>
              <a:rPr lang="en-US" b="1" dirty="0">
                <a:hlinkClick r:id="rId6"/>
              </a:rPr>
              <a:t>https://www.viennacitycard.at/index.php?lang=EN</a:t>
            </a:r>
            <a:endParaRPr lang="en-US" b="1" dirty="0"/>
          </a:p>
          <a:p>
            <a:endParaRPr lang="en-US" b="1" dirty="0"/>
          </a:p>
          <a:p>
            <a:r>
              <a:rPr lang="en-US" b="1" dirty="0"/>
              <a:t>Vienna City Card App </a:t>
            </a:r>
            <a:r>
              <a:rPr lang="en-US" b="1" dirty="0">
                <a:hlinkClick r:id="rId7"/>
              </a:rPr>
              <a:t>https://www.wien.info/en/travel-info/vienna-city-card/city-card-app</a:t>
            </a:r>
            <a:r>
              <a:rPr lang="en-US" b="1" dirty="0"/>
              <a:t> </a:t>
            </a:r>
          </a:p>
        </p:txBody>
      </p:sp>
    </p:spTree>
    <p:extLst>
      <p:ext uri="{BB962C8B-B14F-4D97-AF65-F5344CB8AC3E}">
        <p14:creationId xmlns:p14="http://schemas.microsoft.com/office/powerpoint/2010/main" val="20366103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0000"/>
                </a:solidFill>
              </a:rPr>
              <a:t>Public Transportation</a:t>
            </a:r>
            <a:r>
              <a:rPr lang="en-US" dirty="0"/>
              <a:t>	</a:t>
            </a:r>
          </a:p>
        </p:txBody>
      </p:sp>
      <p:sp>
        <p:nvSpPr>
          <p:cNvPr id="3" name="Content Placeholder 2"/>
          <p:cNvSpPr>
            <a:spLocks noGrp="1"/>
          </p:cNvSpPr>
          <p:nvPr>
            <p:ph idx="1"/>
          </p:nvPr>
        </p:nvSpPr>
        <p:spPr>
          <a:xfrm>
            <a:off x="609600" y="1371600"/>
            <a:ext cx="10972800" cy="5257800"/>
          </a:xfrm>
        </p:spPr>
        <p:txBody>
          <a:bodyPr>
            <a:noAutofit/>
          </a:bodyPr>
          <a:lstStyle/>
          <a:p>
            <a:pPr marL="0" indent="0">
              <a:buNone/>
            </a:pPr>
            <a:r>
              <a:rPr lang="en-US" sz="1600" b="1" dirty="0"/>
              <a:t>Vienna's public transport network of five subway lines, 28 tram lines and 129 bus lines bring you quickly and reliably to your destination.</a:t>
            </a:r>
          </a:p>
          <a:p>
            <a:pPr marL="0" indent="0">
              <a:buNone/>
            </a:pPr>
            <a:br>
              <a:rPr lang="en-US" sz="1600" b="1" dirty="0"/>
            </a:br>
            <a:r>
              <a:rPr lang="en-US" sz="1600" b="1" dirty="0"/>
              <a:t>Public Transportation Information </a:t>
            </a:r>
            <a:r>
              <a:rPr lang="en-US" sz="1600" b="1" dirty="0">
                <a:hlinkClick r:id="rId2"/>
              </a:rPr>
              <a:t>https://www.wien.info/en/travel-info/transport</a:t>
            </a:r>
            <a:endParaRPr lang="en-US" sz="1600" b="1" dirty="0"/>
          </a:p>
          <a:p>
            <a:r>
              <a:rPr lang="en-US" sz="1600" b="1" dirty="0"/>
              <a:t>Public Transportation Tickets</a:t>
            </a:r>
            <a:br>
              <a:rPr lang="en-US" sz="1600" b="1" dirty="0"/>
            </a:br>
            <a:r>
              <a:rPr lang="en-US" sz="1600" b="1" dirty="0"/>
              <a:t>The tickets are valid in all trams, buses and subways. Each stamped single ticket is valid up to the destination, including multiple transfers.</a:t>
            </a:r>
            <a:br>
              <a:rPr lang="en-US" sz="1600" b="1" dirty="0"/>
            </a:br>
            <a:r>
              <a:rPr lang="en-US" sz="1600" b="1" dirty="0"/>
              <a:t>Single ticket: € 2.40 (Children € 1.20)</a:t>
            </a:r>
          </a:p>
          <a:p>
            <a:r>
              <a:rPr lang="en-US" sz="1600" b="1" dirty="0"/>
              <a:t>24-hour Vienna ticket: € 8,00        48-hour Vienna ticket: € 14,10      72-hour Vienna ticket: € 17.10</a:t>
            </a:r>
          </a:p>
          <a:p>
            <a:r>
              <a:rPr lang="en-US" sz="1600" b="1" dirty="0"/>
              <a:t>Vienna weekly ticket : € 17,10 valid Monday to Monday at 9.00 am</a:t>
            </a:r>
          </a:p>
          <a:p>
            <a:endParaRPr lang="en-US" sz="1600" b="1" dirty="0"/>
          </a:p>
          <a:p>
            <a:r>
              <a:rPr lang="en-US" sz="1600" b="1" dirty="0"/>
              <a:t>Single tickets are also available in trams with a surcharge for € 2.60 (children: € 1.40). They are valid for one ride including transfers. Children up to six years of age travel for free. </a:t>
            </a:r>
          </a:p>
          <a:p>
            <a:br>
              <a:rPr lang="en-US" sz="1600" b="1" dirty="0"/>
            </a:br>
            <a:r>
              <a:rPr lang="en-US" sz="1600" b="1" dirty="0"/>
              <a:t>Tickets are available at:</a:t>
            </a:r>
            <a:br>
              <a:rPr lang="en-US" sz="1600" b="1" dirty="0"/>
            </a:br>
            <a:r>
              <a:rPr lang="en-US" sz="1600" b="1" dirty="0"/>
              <a:t>* the multilingual ticket machines (subway stations)</a:t>
            </a:r>
            <a:br>
              <a:rPr lang="en-US" sz="1600" b="1" dirty="0"/>
            </a:br>
            <a:r>
              <a:rPr lang="en-US" sz="1600" b="1" dirty="0"/>
              <a:t>* all </a:t>
            </a:r>
            <a:r>
              <a:rPr lang="en-US" sz="1600" b="1" dirty="0">
                <a:hlinkClick r:id="rId3"/>
              </a:rPr>
              <a:t>advance sales points</a:t>
            </a:r>
            <a:r>
              <a:rPr lang="en-US" sz="1600" b="1" dirty="0"/>
              <a:t> and the </a:t>
            </a:r>
            <a:r>
              <a:rPr lang="en-US" sz="1600" b="1" dirty="0">
                <a:hlinkClick r:id="rId4"/>
              </a:rPr>
              <a:t>online shop</a:t>
            </a:r>
            <a:r>
              <a:rPr lang="en-US" sz="1600" b="1" dirty="0"/>
              <a:t> of the Vienna Lines</a:t>
            </a:r>
            <a:br>
              <a:rPr lang="en-US" sz="1600" b="1" dirty="0"/>
            </a:br>
            <a:r>
              <a:rPr lang="en-US" sz="1600" b="1" dirty="0"/>
              <a:t>* most tobacco shops</a:t>
            </a:r>
            <a:br>
              <a:rPr lang="en-US" sz="1600" b="1" dirty="0"/>
            </a:br>
            <a:r>
              <a:rPr lang="en-US" sz="1600" b="1" dirty="0"/>
              <a:t>* </a:t>
            </a:r>
            <a:r>
              <a:rPr lang="en-US" sz="1600" b="1" dirty="0">
                <a:hlinkClick r:id="rId5"/>
              </a:rPr>
              <a:t>Mobile phone ticket</a:t>
            </a:r>
            <a:r>
              <a:rPr lang="en-US" sz="1600" b="1" dirty="0"/>
              <a:t>, which can be used to buy Vienna day tickets and single tickets</a:t>
            </a:r>
          </a:p>
        </p:txBody>
      </p:sp>
    </p:spTree>
    <p:extLst>
      <p:ext uri="{BB962C8B-B14F-4D97-AF65-F5344CB8AC3E}">
        <p14:creationId xmlns:p14="http://schemas.microsoft.com/office/powerpoint/2010/main" val="7871086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000000"/>
                </a:solidFill>
              </a:rPr>
              <a:t>Meeting Planner Contact Information</a:t>
            </a:r>
            <a:br>
              <a:rPr lang="en-US" b="1" dirty="0">
                <a:solidFill>
                  <a:srgbClr val="000000"/>
                </a:solidFill>
              </a:rPr>
            </a:br>
            <a:r>
              <a:rPr lang="en-US" dirty="0">
                <a:solidFill>
                  <a:srgbClr val="000000"/>
                </a:solidFill>
              </a:rPr>
              <a:t>Face to Face Events</a:t>
            </a:r>
            <a:endParaRPr lang="en-US" b="1" dirty="0">
              <a:solidFill>
                <a:srgbClr val="000000"/>
              </a:solidFill>
            </a:endParaRPr>
          </a:p>
        </p:txBody>
      </p:sp>
      <p:sp>
        <p:nvSpPr>
          <p:cNvPr id="3" name="Text Placeholder 2"/>
          <p:cNvSpPr>
            <a:spLocks noGrp="1"/>
          </p:cNvSpPr>
          <p:nvPr>
            <p:ph type="body" idx="1"/>
          </p:nvPr>
        </p:nvSpPr>
        <p:spPr/>
        <p:txBody>
          <a:bodyPr/>
          <a:lstStyle/>
          <a:p>
            <a:r>
              <a:rPr lang="en-US" dirty="0"/>
              <a:t>Event Office(s)</a:t>
            </a:r>
          </a:p>
        </p:txBody>
      </p:sp>
      <p:sp>
        <p:nvSpPr>
          <p:cNvPr id="4" name="Content Placeholder 3"/>
          <p:cNvSpPr>
            <a:spLocks noGrp="1"/>
          </p:cNvSpPr>
          <p:nvPr>
            <p:ph sz="half" idx="2"/>
          </p:nvPr>
        </p:nvSpPr>
        <p:spPr/>
        <p:txBody>
          <a:bodyPr/>
          <a:lstStyle/>
          <a:p>
            <a:r>
              <a:rPr lang="en-US" b="1" dirty="0"/>
              <a:t>Meeting Planner Office</a:t>
            </a:r>
          </a:p>
          <a:p>
            <a:pPr lvl="1"/>
            <a:r>
              <a:rPr lang="en-US" sz="1800" b="1" dirty="0"/>
              <a:t>Suite F,  Level 0</a:t>
            </a:r>
          </a:p>
          <a:p>
            <a:pPr lvl="1"/>
            <a:endParaRPr lang="en-US" dirty="0"/>
          </a:p>
        </p:txBody>
      </p:sp>
      <p:sp>
        <p:nvSpPr>
          <p:cNvPr id="5" name="Text Placeholder 4"/>
          <p:cNvSpPr>
            <a:spLocks noGrp="1"/>
          </p:cNvSpPr>
          <p:nvPr>
            <p:ph type="body" sz="quarter" idx="3"/>
          </p:nvPr>
        </p:nvSpPr>
        <p:spPr/>
        <p:txBody>
          <a:bodyPr/>
          <a:lstStyle/>
          <a:p>
            <a:r>
              <a:rPr lang="en-US" dirty="0"/>
              <a:t>Meeting Planner Direct</a:t>
            </a:r>
          </a:p>
        </p:txBody>
      </p:sp>
      <p:sp>
        <p:nvSpPr>
          <p:cNvPr id="6" name="Content Placeholder 5"/>
          <p:cNvSpPr>
            <a:spLocks noGrp="1"/>
          </p:cNvSpPr>
          <p:nvPr>
            <p:ph sz="quarter" idx="4"/>
          </p:nvPr>
        </p:nvSpPr>
        <p:spPr>
          <a:xfrm>
            <a:off x="5088384" y="2737245"/>
            <a:ext cx="4656507" cy="3304117"/>
          </a:xfrm>
        </p:spPr>
        <p:txBody>
          <a:bodyPr>
            <a:noAutofit/>
          </a:bodyPr>
          <a:lstStyle/>
          <a:p>
            <a:pPr marL="0" indent="0">
              <a:buNone/>
            </a:pPr>
            <a:r>
              <a:rPr lang="en-US" sz="1600" b="1" dirty="0"/>
              <a:t>Dawn </a:t>
            </a:r>
            <a:r>
              <a:rPr lang="en-US" sz="1600" b="1" dirty="0" err="1"/>
              <a:t>Slykhouse</a:t>
            </a:r>
            <a:endParaRPr lang="en-US" sz="1600" b="1" dirty="0"/>
          </a:p>
          <a:p>
            <a:r>
              <a:rPr lang="en-US" sz="1600" b="1" dirty="0"/>
              <a:t>Mobile # 1 (408) 594-1342</a:t>
            </a:r>
          </a:p>
          <a:p>
            <a:r>
              <a:rPr lang="en-US" sz="1600" b="1" dirty="0"/>
              <a:t>Email: </a:t>
            </a:r>
            <a:r>
              <a:rPr lang="en-US" sz="1600" b="1" dirty="0">
                <a:hlinkClick r:id="rId2"/>
              </a:rPr>
              <a:t>dawns@facetoface-events.com</a:t>
            </a:r>
            <a:r>
              <a:rPr lang="en-US" sz="1600" b="1" dirty="0"/>
              <a:t> </a:t>
            </a:r>
          </a:p>
          <a:p>
            <a:r>
              <a:rPr lang="en-US" sz="1600" b="1" dirty="0"/>
              <a:t>Skype: </a:t>
            </a:r>
            <a:r>
              <a:rPr lang="en-US" sz="1600" b="1" dirty="0" err="1"/>
              <a:t>dslykhouse</a:t>
            </a:r>
            <a:endParaRPr lang="en-US" sz="1600" b="1" dirty="0"/>
          </a:p>
          <a:p>
            <a:pPr marL="0" indent="0">
              <a:buNone/>
            </a:pPr>
            <a:r>
              <a:rPr lang="en-US" sz="1600" b="1" dirty="0"/>
              <a:t>Lisa Ronmark</a:t>
            </a:r>
          </a:p>
          <a:p>
            <a:r>
              <a:rPr lang="en-US" sz="1600" b="1" dirty="0"/>
              <a:t>Mobile # 1 (604) 316-4947</a:t>
            </a:r>
          </a:p>
          <a:p>
            <a:r>
              <a:rPr lang="en-US" sz="1600" b="1" dirty="0"/>
              <a:t>Email: </a:t>
            </a:r>
            <a:r>
              <a:rPr lang="en-US" sz="1600" b="1" dirty="0">
                <a:hlinkClick r:id="rId3"/>
              </a:rPr>
              <a:t>lisa@facetoface-events.com</a:t>
            </a:r>
            <a:r>
              <a:rPr lang="en-US" sz="1600" b="1" dirty="0"/>
              <a:t> </a:t>
            </a:r>
          </a:p>
          <a:p>
            <a:r>
              <a:rPr lang="en-US" sz="1600" b="1" dirty="0"/>
              <a:t>Skype: </a:t>
            </a:r>
            <a:r>
              <a:rPr lang="en-US" sz="1600" b="1" dirty="0" err="1"/>
              <a:t>lisa.ronmark</a:t>
            </a:r>
            <a:endParaRPr lang="en-US" sz="1600" b="1" dirty="0"/>
          </a:p>
          <a:p>
            <a:endParaRPr lang="en-US" sz="1600" b="1" dirty="0"/>
          </a:p>
          <a:p>
            <a:r>
              <a:rPr lang="en-US" sz="1600" b="1" dirty="0"/>
              <a:t>Requests/Inquiries/Schedule Updates</a:t>
            </a:r>
          </a:p>
          <a:p>
            <a:pPr lvl="1"/>
            <a:r>
              <a:rPr lang="en-US" b="1" dirty="0">
                <a:hlinkClick r:id="rId4"/>
              </a:rPr>
              <a:t>802info@facetoface-events.com</a:t>
            </a:r>
            <a:endParaRPr lang="en-US" b="1" dirty="0"/>
          </a:p>
        </p:txBody>
      </p:sp>
    </p:spTree>
    <p:extLst>
      <p:ext uri="{BB962C8B-B14F-4D97-AF65-F5344CB8AC3E}">
        <p14:creationId xmlns:p14="http://schemas.microsoft.com/office/powerpoint/2010/main" val="3641226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000000"/>
                </a:solidFill>
              </a:rPr>
              <a:t>Emergency Information </a:t>
            </a:r>
          </a:p>
        </p:txBody>
      </p:sp>
      <p:sp>
        <p:nvSpPr>
          <p:cNvPr id="3" name="Content Placeholder 2"/>
          <p:cNvSpPr>
            <a:spLocks noGrp="1"/>
          </p:cNvSpPr>
          <p:nvPr>
            <p:ph idx="1"/>
          </p:nvPr>
        </p:nvSpPr>
        <p:spPr>
          <a:xfrm>
            <a:off x="677334" y="1452283"/>
            <a:ext cx="10371666" cy="5163670"/>
          </a:xfrm>
        </p:spPr>
        <p:txBody>
          <a:bodyPr>
            <a:noAutofit/>
          </a:bodyPr>
          <a:lstStyle/>
          <a:p>
            <a:pPr marL="0" indent="0">
              <a:buNone/>
            </a:pPr>
            <a:r>
              <a:rPr lang="en-US" sz="2400" b="1" dirty="0"/>
              <a:t>In the Austria Center Vienna there is an Emergency Attendant Office, located  </a:t>
            </a:r>
            <a:r>
              <a:rPr lang="en-US" sz="2400" b="1" dirty="0">
                <a:solidFill>
                  <a:srgbClr val="FF0000"/>
                </a:solidFill>
              </a:rPr>
              <a:t>near E Hall 2 on Level 0. The room is marked with a red </a:t>
            </a:r>
            <a:r>
              <a:rPr lang="en-US" sz="2400" dirty="0">
                <a:solidFill>
                  <a:srgbClr val="FF0000"/>
                </a:solidFill>
              </a:rPr>
              <a:t>+</a:t>
            </a:r>
            <a:r>
              <a:rPr lang="en-US" sz="2400" dirty="0">
                <a:solidFill>
                  <a:schemeClr val="tx1"/>
                </a:solidFill>
              </a:rPr>
              <a:t>.</a:t>
            </a:r>
          </a:p>
          <a:p>
            <a:pPr marL="0" indent="0">
              <a:buNone/>
            </a:pPr>
            <a:endParaRPr lang="en-US" sz="2400" dirty="0">
              <a:solidFill>
                <a:srgbClr val="FF0000"/>
              </a:solidFill>
            </a:endParaRPr>
          </a:p>
          <a:p>
            <a:pPr marL="0" indent="0">
              <a:buNone/>
            </a:pPr>
            <a:r>
              <a:rPr lang="en-US" sz="2400" b="1" dirty="0"/>
              <a:t>In case the worst should happen, here are the most important telephone numbers in Vienna.</a:t>
            </a:r>
          </a:p>
          <a:p>
            <a:r>
              <a:rPr lang="en-US" sz="2000" b="1" dirty="0"/>
              <a:t>Fire service: 122</a:t>
            </a:r>
          </a:p>
          <a:p>
            <a:r>
              <a:rPr lang="en-US" sz="2000" b="1" dirty="0"/>
              <a:t>Police: 133</a:t>
            </a:r>
          </a:p>
          <a:p>
            <a:r>
              <a:rPr lang="en-US" sz="2000" b="1" dirty="0"/>
              <a:t>Ambulance / rescue: tel. 144</a:t>
            </a:r>
          </a:p>
          <a:p>
            <a:r>
              <a:rPr lang="en-US" sz="2000" b="1" dirty="0"/>
              <a:t>Emergency doctor: tel. 141</a:t>
            </a:r>
          </a:p>
          <a:p>
            <a:r>
              <a:rPr lang="en-US" sz="2000" b="1" dirty="0"/>
              <a:t>European emergency: tel. 112</a:t>
            </a:r>
          </a:p>
          <a:p>
            <a:r>
              <a:rPr lang="en-US" sz="2000" b="1" dirty="0"/>
              <a:t>Vienna Med doctor's hotline for visitors (0-24): tel. +43-1-513 95 95</a:t>
            </a:r>
          </a:p>
          <a:p>
            <a:r>
              <a:rPr lang="en-US" sz="2000" b="1" dirty="0"/>
              <a:t>Evening and weekend dental service (taped service): tel. +43-1-512 20 78</a:t>
            </a:r>
          </a:p>
          <a:p>
            <a:r>
              <a:rPr lang="en-US" sz="2000" b="1" dirty="0"/>
              <a:t>Evening and Sunday drugstores (0-24): tel. 1455</a:t>
            </a:r>
          </a:p>
        </p:txBody>
      </p:sp>
    </p:spTree>
    <p:extLst>
      <p:ext uri="{BB962C8B-B14F-4D97-AF65-F5344CB8AC3E}">
        <p14:creationId xmlns:p14="http://schemas.microsoft.com/office/powerpoint/2010/main" val="13948600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2019 Future Sessions</a:t>
            </a:r>
          </a:p>
        </p:txBody>
      </p:sp>
      <p:sp>
        <p:nvSpPr>
          <p:cNvPr id="3" name="Content Placeholder 2"/>
          <p:cNvSpPr>
            <a:spLocks noGrp="1"/>
          </p:cNvSpPr>
          <p:nvPr>
            <p:ph idx="1"/>
          </p:nvPr>
        </p:nvSpPr>
        <p:spPr/>
        <p:txBody>
          <a:bodyPr/>
          <a:lstStyle/>
          <a:p>
            <a:endParaRPr lang="en-GB" dirty="0"/>
          </a:p>
          <a:p>
            <a:pPr indent="0"/>
            <a:r>
              <a:rPr lang="en-US" dirty="0"/>
              <a:t>2019 Future Sessions</a:t>
            </a:r>
            <a:endParaRPr lang="en-GB" dirty="0"/>
          </a:p>
          <a:p>
            <a:pPr marL="800100" indent="-457200">
              <a:buFont typeface="Arial" panose="020B0604020202020204" pitchFamily="34" charset="0"/>
              <a:buChar char="•"/>
            </a:pPr>
            <a:r>
              <a:rPr lang="en-GB" dirty="0"/>
              <a:t>September 15-20,  Marriott Hanoi, Hanoi, Vietnam </a:t>
            </a:r>
          </a:p>
          <a:p>
            <a:pPr marL="800100" indent="-457200">
              <a:buFont typeface="Arial" panose="020B0604020202020204" pitchFamily="34" charset="0"/>
              <a:buChar char="•"/>
            </a:pPr>
            <a:r>
              <a:rPr lang="en-GB" dirty="0"/>
              <a:t>November 10-15, Hilton Waikoloa Village, Kona, HI, USA</a:t>
            </a:r>
            <a:endParaRPr lang="en-US" dirty="0"/>
          </a:p>
        </p:txBody>
      </p:sp>
    </p:spTree>
    <p:extLst>
      <p:ext uri="{BB962C8B-B14F-4D97-AF65-F5344CB8AC3E}">
        <p14:creationId xmlns:p14="http://schemas.microsoft.com/office/powerpoint/2010/main" val="22490111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Online Calendar Schedule</a:t>
            </a:r>
          </a:p>
        </p:txBody>
      </p:sp>
      <p:sp>
        <p:nvSpPr>
          <p:cNvPr id="3" name="Content Placeholder 2"/>
          <p:cNvSpPr>
            <a:spLocks noGrp="1"/>
          </p:cNvSpPr>
          <p:nvPr>
            <p:ph idx="1"/>
          </p:nvPr>
        </p:nvSpPr>
        <p:spPr>
          <a:xfrm>
            <a:off x="914401" y="1556792"/>
            <a:ext cx="10361084" cy="4752527"/>
          </a:xfrm>
        </p:spPr>
        <p:txBody>
          <a:bodyPr/>
          <a:lstStyle/>
          <a:p>
            <a:r>
              <a:rPr lang="en-GB" dirty="0"/>
              <a:t>The WG meetings can also be added to your calendar.</a:t>
            </a:r>
          </a:p>
          <a:p>
            <a:endParaRPr lang="en-GB" dirty="0"/>
          </a:p>
          <a:p>
            <a:r>
              <a:rPr lang="en-GB" dirty="0"/>
              <a:t>802.11 WG meeting calendar is here: </a:t>
            </a:r>
            <a:r>
              <a:rPr lang="en-US" dirty="0">
                <a:hlinkClick r:id="rId2"/>
              </a:rPr>
              <a:t>http://schedule.802world.com/ics/show?group=11</a:t>
            </a:r>
            <a:r>
              <a:rPr lang="en-US" dirty="0"/>
              <a:t> </a:t>
            </a:r>
            <a:endParaRPr lang="en-GB" dirty="0"/>
          </a:p>
          <a:p>
            <a:r>
              <a:rPr lang="en-GB" dirty="0"/>
              <a:t> </a:t>
            </a:r>
          </a:p>
          <a:p>
            <a:r>
              <a:rPr lang="en-GB" dirty="0"/>
              <a:t>Other WGs and the 802 EC calendar are also available.</a:t>
            </a:r>
          </a:p>
          <a:p>
            <a:endParaRPr lang="en-GB" dirty="0"/>
          </a:p>
          <a:p>
            <a:r>
              <a:rPr lang="en-GB" dirty="0"/>
              <a:t>Note: the schedule on this calendar will be updated as will IMAT.</a:t>
            </a:r>
            <a:endParaRPr lang="en-US" dirty="0"/>
          </a:p>
          <a:p>
            <a:endParaRPr lang="en-US" dirty="0"/>
          </a:p>
        </p:txBody>
      </p:sp>
      <p:sp>
        <p:nvSpPr>
          <p:cNvPr id="6" name="Date Placeholder 5"/>
          <p:cNvSpPr>
            <a:spLocks noGrp="1"/>
          </p:cNvSpPr>
          <p:nvPr>
            <p:ph type="dt" idx="10"/>
          </p:nvPr>
        </p:nvSpPr>
        <p:spPr/>
        <p:txBody>
          <a:bodyPr/>
          <a:lstStyle/>
          <a:p>
            <a:r>
              <a:rPr lang="en-US"/>
              <a:t>July 2019</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295507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2209800" y="685800"/>
            <a:ext cx="7772400" cy="726976"/>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1919536" y="1412776"/>
            <a:ext cx="8424936" cy="4683224"/>
          </a:xfrm>
          <a:ln/>
        </p:spPr>
        <p:txBody>
          <a:bodyPr>
            <a:normAutofit fontScale="92500" lnSpcReduction="20000"/>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   </a:t>
            </a:r>
            <a:r>
              <a:rPr lang="en-GB" sz="2600" dirty="0"/>
              <a:t>Agenda Items for 1</a:t>
            </a:r>
            <a:r>
              <a:rPr lang="en-GB" sz="2600" baseline="30000" dirty="0"/>
              <a:t>st</a:t>
            </a:r>
            <a:r>
              <a:rPr lang="en-GB" sz="2600" dirty="0"/>
              <a:t> Vice Chair –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600" dirty="0"/>
              <a:t>	M3.3	II	Other WG meeting plans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600" dirty="0"/>
              <a:t>	M3.4	II	Meeting room locations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600" dirty="0"/>
              <a:t>	M3.5	II	Meeting registration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600" dirty="0"/>
              <a:t>	M3.6	II 	Recording attendance</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600" dirty="0"/>
              <a:t>	M3.7	II	File server</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600" dirty="0"/>
              <a:t>	M3.8	II	Breakfast, breaks, Social logistics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600" dirty="0"/>
              <a:t>	M3.9	II	Next Session reminder</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600" dirty="0"/>
              <a:t>Friday:</a:t>
            </a:r>
          </a:p>
          <a:p>
            <a:pPr lvl="1">
              <a:buFontTx/>
              <a:buNone/>
            </a:pPr>
            <a:r>
              <a:rPr lang="en-US" sz="2600" dirty="0"/>
              <a:t>F3.1.1  II      WG Straw Poll regarding this session location </a:t>
            </a:r>
          </a:p>
          <a:p>
            <a:pPr lvl="1">
              <a:buFontTx/>
              <a:buNone/>
            </a:pPr>
            <a:r>
              <a:rPr lang="en-US" sz="2600" dirty="0"/>
              <a:t>F3.1.2  DT		Future venues status and discussion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p:txBody>
      </p:sp>
      <p:sp>
        <p:nvSpPr>
          <p:cNvPr id="4" name="Date Placeholder 3"/>
          <p:cNvSpPr>
            <a:spLocks noGrp="1"/>
          </p:cNvSpPr>
          <p:nvPr>
            <p:ph type="dt" idx="10"/>
          </p:nvPr>
        </p:nvSpPr>
        <p:spPr>
          <a:xfrm>
            <a:off x="2220913" y="333375"/>
            <a:ext cx="2589203" cy="273050"/>
          </a:xfrm>
        </p:spPr>
        <p:txBody>
          <a:bodyPr/>
          <a:lstStyle/>
          <a:p>
            <a:r>
              <a:rPr lang="en-US"/>
              <a:t>July 2019</a:t>
            </a:r>
            <a:endParaRPr lang="en-GB" dirty="0"/>
          </a:p>
        </p:txBody>
      </p:sp>
      <p:sp>
        <p:nvSpPr>
          <p:cNvPr id="5" name="Footer Placeholder 4"/>
          <p:cNvSpPr>
            <a:spLocks noGrp="1"/>
          </p:cNvSpPr>
          <p:nvPr>
            <p:ph type="ftr" idx="11"/>
          </p:nvPr>
        </p:nvSpPr>
        <p:spPr>
          <a:xfrm>
            <a:off x="7024694" y="6475414"/>
            <a:ext cx="3041644" cy="180975"/>
          </a:xfrm>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Tree>
  </p:cSld>
  <p:clrMapOvr>
    <a:masterClrMapping/>
  </p:clrMapOvr>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72489"/>
          </a:xfrm>
        </p:spPr>
        <p:txBody>
          <a:bodyPr/>
          <a:lstStyle/>
          <a:p>
            <a:r>
              <a:rPr lang="en-GB" dirty="0"/>
              <a:t>M3.6  II	Meeting registration</a:t>
            </a:r>
            <a:endParaRPr lang="en-US" dirty="0"/>
          </a:p>
        </p:txBody>
      </p:sp>
      <p:sp>
        <p:nvSpPr>
          <p:cNvPr id="4" name="Date Placeholder 3"/>
          <p:cNvSpPr>
            <a:spLocks noGrp="1"/>
          </p:cNvSpPr>
          <p:nvPr>
            <p:ph type="dt" idx="10"/>
          </p:nvPr>
        </p:nvSpPr>
        <p:spPr/>
        <p:txBody>
          <a:bodyPr/>
          <a:lstStyle/>
          <a:p>
            <a:r>
              <a:rPr lang="en-US"/>
              <a:t>July 2019</a:t>
            </a:r>
            <a:endParaRPr lang="en-GB" dirty="0"/>
          </a:p>
        </p:txBody>
      </p:sp>
      <p:sp>
        <p:nvSpPr>
          <p:cNvPr id="5" name="Footer Placeholder 4"/>
          <p:cNvSpPr>
            <a:spLocks noGrp="1"/>
          </p:cNvSpPr>
          <p:nvPr>
            <p:ph type="ftr" idx="11"/>
          </p:nvPr>
        </p:nvSpPr>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graphicFrame>
        <p:nvGraphicFramePr>
          <p:cNvPr id="8" name="Content Placeholder 7">
            <a:extLst>
              <a:ext uri="{FF2B5EF4-FFF2-40B4-BE49-F238E27FC236}">
                <a16:creationId xmlns:a16="http://schemas.microsoft.com/office/drawing/2014/main" id="{FF7388BD-8F71-4295-97A3-DFDADAEEA029}"/>
              </a:ext>
            </a:extLst>
          </p:cNvPr>
          <p:cNvGraphicFramePr>
            <a:graphicFrameLocks noGrp="1"/>
          </p:cNvGraphicFramePr>
          <p:nvPr>
            <p:ph idx="1"/>
            <p:extLst>
              <p:ext uri="{D42A27DB-BD31-4B8C-83A1-F6EECF244321}">
                <p14:modId xmlns:p14="http://schemas.microsoft.com/office/powerpoint/2010/main" val="3234779933"/>
              </p:ext>
            </p:extLst>
          </p:nvPr>
        </p:nvGraphicFramePr>
        <p:xfrm>
          <a:off x="2949001" y="1184362"/>
          <a:ext cx="5688633" cy="5145366"/>
        </p:xfrm>
        <a:graphic>
          <a:graphicData uri="http://schemas.openxmlformats.org/drawingml/2006/table">
            <a:tbl>
              <a:tblPr/>
              <a:tblGrid>
                <a:gridCol w="3219007">
                  <a:extLst>
                    <a:ext uri="{9D8B030D-6E8A-4147-A177-3AD203B41FA5}">
                      <a16:colId xmlns:a16="http://schemas.microsoft.com/office/drawing/2014/main" val="3760850505"/>
                    </a:ext>
                  </a:extLst>
                </a:gridCol>
                <a:gridCol w="834962">
                  <a:extLst>
                    <a:ext uri="{9D8B030D-6E8A-4147-A177-3AD203B41FA5}">
                      <a16:colId xmlns:a16="http://schemas.microsoft.com/office/drawing/2014/main" val="2278702826"/>
                    </a:ext>
                  </a:extLst>
                </a:gridCol>
                <a:gridCol w="1634664">
                  <a:extLst>
                    <a:ext uri="{9D8B030D-6E8A-4147-A177-3AD203B41FA5}">
                      <a16:colId xmlns:a16="http://schemas.microsoft.com/office/drawing/2014/main" val="2417082602"/>
                    </a:ext>
                  </a:extLst>
                </a:gridCol>
              </a:tblGrid>
              <a:tr h="612606">
                <a:tc>
                  <a:txBody>
                    <a:bodyPr/>
                    <a:lstStyle/>
                    <a:p>
                      <a:r>
                        <a:rPr lang="en-US" sz="2400" u="none" strike="noStrike" dirty="0">
                          <a:solidFill>
                            <a:srgbClr val="808080"/>
                          </a:solidFill>
                          <a:effectLst/>
                          <a:hlinkClick r:id="rId2"/>
                        </a:rPr>
                        <a:t>Primary Working Group</a:t>
                      </a:r>
                      <a:endParaRPr lang="en-US" sz="2400" dirty="0"/>
                    </a:p>
                  </a:txBody>
                  <a:tcPr marL="87515" marR="87515" marT="43758" marB="43758" anchor="ctr">
                    <a:lnL>
                      <a:noFill/>
                    </a:lnL>
                    <a:lnR>
                      <a:noFill/>
                    </a:lnR>
                    <a:lnT>
                      <a:noFill/>
                    </a:lnT>
                    <a:lnB>
                      <a:noFill/>
                    </a:lnB>
                  </a:tcPr>
                </a:tc>
                <a:tc>
                  <a:txBody>
                    <a:bodyPr/>
                    <a:lstStyle/>
                    <a:p>
                      <a:pPr algn="r"/>
                      <a:r>
                        <a:rPr lang="en-US" sz="2400" b="1">
                          <a:hlinkClick r:id="rId3"/>
                        </a:rPr>
                        <a:t>724</a:t>
                      </a:r>
                      <a:endParaRPr lang="en-US" sz="2400"/>
                    </a:p>
                  </a:txBody>
                  <a:tcPr marL="87515" marR="87515" marT="43758" marB="43758" anchor="ctr">
                    <a:lnL>
                      <a:noFill/>
                    </a:lnL>
                    <a:lnR>
                      <a:noFill/>
                    </a:lnR>
                    <a:lnT>
                      <a:noFill/>
                    </a:lnT>
                    <a:lnB>
                      <a:noFill/>
                    </a:lnB>
                  </a:tcPr>
                </a:tc>
                <a:tc>
                  <a:txBody>
                    <a:bodyPr/>
                    <a:lstStyle/>
                    <a:p>
                      <a:pPr algn="r"/>
                      <a:r>
                        <a:rPr lang="en-US" sz="2400" u="none" strike="noStrike">
                          <a:effectLst/>
                          <a:hlinkClick r:id="rId2"/>
                        </a:rPr>
                        <a:t>99%</a:t>
                      </a:r>
                      <a:endParaRPr lang="en-US" sz="2400"/>
                    </a:p>
                  </a:txBody>
                  <a:tcPr marL="87515" marR="87515" marT="43758" marB="43758" anchor="ctr">
                    <a:lnL>
                      <a:noFill/>
                    </a:lnL>
                    <a:lnR>
                      <a:noFill/>
                    </a:lnR>
                    <a:lnT>
                      <a:noFill/>
                    </a:lnT>
                    <a:lnB>
                      <a:noFill/>
                    </a:lnB>
                  </a:tcPr>
                </a:tc>
                <a:extLst>
                  <a:ext uri="{0D108BD9-81ED-4DB2-BD59-A6C34878D82A}">
                    <a16:rowId xmlns:a16="http://schemas.microsoft.com/office/drawing/2014/main" val="3421535567"/>
                  </a:ext>
                </a:extLst>
              </a:tr>
              <a:tr h="350061">
                <a:tc>
                  <a:txBody>
                    <a:bodyPr/>
                    <a:lstStyle/>
                    <a:p>
                      <a:r>
                        <a:rPr lang="en-US" sz="2400"/>
                        <a:t>    </a:t>
                      </a:r>
                      <a:r>
                        <a:rPr lang="en-US" sz="2400" u="none" strike="noStrike">
                          <a:solidFill>
                            <a:srgbClr val="808080"/>
                          </a:solidFill>
                          <a:effectLst/>
                          <a:hlinkClick r:id="rId2"/>
                        </a:rPr>
                        <a:t>802.1</a:t>
                      </a:r>
                      <a:endParaRPr lang="en-US" sz="2400"/>
                    </a:p>
                  </a:txBody>
                  <a:tcPr marL="87515" marR="87515" marT="43758" marB="43758" anchor="ctr">
                    <a:lnL>
                      <a:noFill/>
                    </a:lnL>
                    <a:lnR>
                      <a:noFill/>
                    </a:lnR>
                    <a:lnT>
                      <a:noFill/>
                    </a:lnT>
                    <a:lnB>
                      <a:noFill/>
                    </a:lnB>
                  </a:tcPr>
                </a:tc>
                <a:tc>
                  <a:txBody>
                    <a:bodyPr/>
                    <a:lstStyle/>
                    <a:p>
                      <a:pPr algn="r"/>
                      <a:r>
                        <a:rPr lang="en-US" sz="2400">
                          <a:solidFill>
                            <a:srgbClr val="808080"/>
                          </a:solidFill>
                          <a:effectLst/>
                          <a:hlinkClick r:id="rId3"/>
                        </a:rPr>
                        <a:t>105</a:t>
                      </a:r>
                      <a:endParaRPr lang="en-US" sz="2400"/>
                    </a:p>
                  </a:txBody>
                  <a:tcPr marL="87515" marR="87515" marT="43758" marB="43758" anchor="ctr">
                    <a:lnL>
                      <a:noFill/>
                    </a:lnL>
                    <a:lnR>
                      <a:noFill/>
                    </a:lnR>
                    <a:lnT>
                      <a:noFill/>
                    </a:lnT>
                    <a:lnB>
                      <a:noFill/>
                    </a:lnB>
                  </a:tcPr>
                </a:tc>
                <a:tc>
                  <a:txBody>
                    <a:bodyPr/>
                    <a:lstStyle/>
                    <a:p>
                      <a:pPr algn="r"/>
                      <a:r>
                        <a:rPr lang="en-US" sz="2400" u="none" strike="noStrike">
                          <a:solidFill>
                            <a:srgbClr val="808080"/>
                          </a:solidFill>
                          <a:effectLst/>
                          <a:hlinkClick r:id="rId2"/>
                        </a:rPr>
                        <a:t>14%</a:t>
                      </a:r>
                      <a:endParaRPr lang="en-US" sz="2400"/>
                    </a:p>
                  </a:txBody>
                  <a:tcPr marL="87515" marR="87515" marT="43758" marB="43758" anchor="ctr">
                    <a:lnL>
                      <a:noFill/>
                    </a:lnL>
                    <a:lnR>
                      <a:noFill/>
                    </a:lnR>
                    <a:lnT>
                      <a:noFill/>
                    </a:lnT>
                    <a:lnB>
                      <a:noFill/>
                    </a:lnB>
                  </a:tcPr>
                </a:tc>
                <a:extLst>
                  <a:ext uri="{0D108BD9-81ED-4DB2-BD59-A6C34878D82A}">
                    <a16:rowId xmlns:a16="http://schemas.microsoft.com/office/drawing/2014/main" val="2659013511"/>
                  </a:ext>
                </a:extLst>
              </a:tr>
              <a:tr h="350061">
                <a:tc>
                  <a:txBody>
                    <a:bodyPr/>
                    <a:lstStyle/>
                    <a:p>
                      <a:r>
                        <a:rPr lang="en-US" sz="2400"/>
                        <a:t>    </a:t>
                      </a:r>
                      <a:r>
                        <a:rPr lang="en-US" sz="2400" u="none" strike="noStrike">
                          <a:solidFill>
                            <a:srgbClr val="808080"/>
                          </a:solidFill>
                          <a:effectLst/>
                          <a:hlinkClick r:id="rId2"/>
                        </a:rPr>
                        <a:t>802.3</a:t>
                      </a:r>
                      <a:endParaRPr lang="en-US" sz="2400"/>
                    </a:p>
                  </a:txBody>
                  <a:tcPr marL="87515" marR="87515" marT="43758" marB="43758" anchor="ctr">
                    <a:lnL>
                      <a:noFill/>
                    </a:lnL>
                    <a:lnR>
                      <a:noFill/>
                    </a:lnR>
                    <a:lnT>
                      <a:noFill/>
                    </a:lnT>
                    <a:lnB>
                      <a:noFill/>
                    </a:lnB>
                  </a:tcPr>
                </a:tc>
                <a:tc>
                  <a:txBody>
                    <a:bodyPr/>
                    <a:lstStyle/>
                    <a:p>
                      <a:pPr algn="r"/>
                      <a:r>
                        <a:rPr lang="en-US" sz="2400">
                          <a:solidFill>
                            <a:srgbClr val="808080"/>
                          </a:solidFill>
                          <a:effectLst/>
                          <a:hlinkClick r:id="rId3"/>
                        </a:rPr>
                        <a:t>235</a:t>
                      </a:r>
                      <a:endParaRPr lang="en-US" sz="2400"/>
                    </a:p>
                  </a:txBody>
                  <a:tcPr marL="87515" marR="87515" marT="43758" marB="43758" anchor="ctr">
                    <a:lnL>
                      <a:noFill/>
                    </a:lnL>
                    <a:lnR>
                      <a:noFill/>
                    </a:lnR>
                    <a:lnT>
                      <a:noFill/>
                    </a:lnT>
                    <a:lnB>
                      <a:noFill/>
                    </a:lnB>
                  </a:tcPr>
                </a:tc>
                <a:tc>
                  <a:txBody>
                    <a:bodyPr/>
                    <a:lstStyle/>
                    <a:p>
                      <a:pPr algn="r"/>
                      <a:r>
                        <a:rPr lang="en-US" sz="2400" u="none" strike="noStrike">
                          <a:solidFill>
                            <a:srgbClr val="808080"/>
                          </a:solidFill>
                          <a:effectLst/>
                          <a:hlinkClick r:id="rId2"/>
                        </a:rPr>
                        <a:t>32%</a:t>
                      </a:r>
                      <a:endParaRPr lang="en-US" sz="2400"/>
                    </a:p>
                  </a:txBody>
                  <a:tcPr marL="87515" marR="87515" marT="43758" marB="43758" anchor="ctr">
                    <a:lnL>
                      <a:noFill/>
                    </a:lnL>
                    <a:lnR>
                      <a:noFill/>
                    </a:lnR>
                    <a:lnT>
                      <a:noFill/>
                    </a:lnT>
                    <a:lnB>
                      <a:noFill/>
                    </a:lnB>
                  </a:tcPr>
                </a:tc>
                <a:extLst>
                  <a:ext uri="{0D108BD9-81ED-4DB2-BD59-A6C34878D82A}">
                    <a16:rowId xmlns:a16="http://schemas.microsoft.com/office/drawing/2014/main" val="3457327830"/>
                  </a:ext>
                </a:extLst>
              </a:tr>
              <a:tr h="350061">
                <a:tc>
                  <a:txBody>
                    <a:bodyPr/>
                    <a:lstStyle/>
                    <a:p>
                      <a:r>
                        <a:rPr lang="en-US" sz="2400"/>
                        <a:t>    </a:t>
                      </a:r>
                      <a:r>
                        <a:rPr lang="en-US" sz="2400" u="none" strike="noStrike">
                          <a:solidFill>
                            <a:srgbClr val="808080"/>
                          </a:solidFill>
                          <a:effectLst/>
                          <a:hlinkClick r:id="rId2"/>
                        </a:rPr>
                        <a:t>802.11</a:t>
                      </a:r>
                      <a:endParaRPr lang="en-US" sz="2400"/>
                    </a:p>
                  </a:txBody>
                  <a:tcPr marL="87515" marR="87515" marT="43758" marB="43758" anchor="ctr">
                    <a:lnL>
                      <a:noFill/>
                    </a:lnL>
                    <a:lnR>
                      <a:noFill/>
                    </a:lnR>
                    <a:lnT>
                      <a:noFill/>
                    </a:lnT>
                    <a:lnB>
                      <a:noFill/>
                    </a:lnB>
                  </a:tcPr>
                </a:tc>
                <a:tc>
                  <a:txBody>
                    <a:bodyPr/>
                    <a:lstStyle/>
                    <a:p>
                      <a:pPr algn="r"/>
                      <a:r>
                        <a:rPr lang="en-US" sz="2400">
                          <a:solidFill>
                            <a:srgbClr val="808080"/>
                          </a:solidFill>
                          <a:effectLst/>
                          <a:hlinkClick r:id="rId3"/>
                        </a:rPr>
                        <a:t>294</a:t>
                      </a:r>
                      <a:endParaRPr lang="en-US" sz="2400"/>
                    </a:p>
                  </a:txBody>
                  <a:tcPr marL="87515" marR="87515" marT="43758" marB="43758" anchor="ctr">
                    <a:lnL>
                      <a:noFill/>
                    </a:lnL>
                    <a:lnR>
                      <a:noFill/>
                    </a:lnR>
                    <a:lnT>
                      <a:noFill/>
                    </a:lnT>
                    <a:lnB>
                      <a:noFill/>
                    </a:lnB>
                  </a:tcPr>
                </a:tc>
                <a:tc>
                  <a:txBody>
                    <a:bodyPr/>
                    <a:lstStyle/>
                    <a:p>
                      <a:pPr algn="r"/>
                      <a:r>
                        <a:rPr lang="en-US" sz="2400" u="none" strike="noStrike">
                          <a:solidFill>
                            <a:srgbClr val="808080"/>
                          </a:solidFill>
                          <a:effectLst/>
                          <a:hlinkClick r:id="rId2"/>
                        </a:rPr>
                        <a:t>40%</a:t>
                      </a:r>
                      <a:endParaRPr lang="en-US" sz="2400"/>
                    </a:p>
                  </a:txBody>
                  <a:tcPr marL="87515" marR="87515" marT="43758" marB="43758" anchor="ctr">
                    <a:lnL>
                      <a:noFill/>
                    </a:lnL>
                    <a:lnR>
                      <a:noFill/>
                    </a:lnR>
                    <a:lnT>
                      <a:noFill/>
                    </a:lnT>
                    <a:lnB>
                      <a:noFill/>
                    </a:lnB>
                  </a:tcPr>
                </a:tc>
                <a:extLst>
                  <a:ext uri="{0D108BD9-81ED-4DB2-BD59-A6C34878D82A}">
                    <a16:rowId xmlns:a16="http://schemas.microsoft.com/office/drawing/2014/main" val="3627478990"/>
                  </a:ext>
                </a:extLst>
              </a:tr>
              <a:tr h="350061">
                <a:tc>
                  <a:txBody>
                    <a:bodyPr/>
                    <a:lstStyle/>
                    <a:p>
                      <a:r>
                        <a:rPr lang="en-US" sz="2400"/>
                        <a:t>    </a:t>
                      </a:r>
                      <a:r>
                        <a:rPr lang="en-US" sz="2400" u="none" strike="noStrike">
                          <a:solidFill>
                            <a:srgbClr val="808080"/>
                          </a:solidFill>
                          <a:effectLst/>
                          <a:hlinkClick r:id="rId2"/>
                        </a:rPr>
                        <a:t>802.15</a:t>
                      </a:r>
                      <a:endParaRPr lang="en-US" sz="2400"/>
                    </a:p>
                  </a:txBody>
                  <a:tcPr marL="87515" marR="87515" marT="43758" marB="43758" anchor="ctr">
                    <a:lnL>
                      <a:noFill/>
                    </a:lnL>
                    <a:lnR>
                      <a:noFill/>
                    </a:lnR>
                    <a:lnT>
                      <a:noFill/>
                    </a:lnT>
                    <a:lnB>
                      <a:noFill/>
                    </a:lnB>
                  </a:tcPr>
                </a:tc>
                <a:tc>
                  <a:txBody>
                    <a:bodyPr/>
                    <a:lstStyle/>
                    <a:p>
                      <a:pPr algn="r"/>
                      <a:r>
                        <a:rPr lang="en-US" sz="2400">
                          <a:solidFill>
                            <a:srgbClr val="808080"/>
                          </a:solidFill>
                          <a:effectLst/>
                          <a:hlinkClick r:id="rId3"/>
                        </a:rPr>
                        <a:t>63</a:t>
                      </a:r>
                      <a:endParaRPr lang="en-US" sz="2400"/>
                    </a:p>
                  </a:txBody>
                  <a:tcPr marL="87515" marR="87515" marT="43758" marB="43758" anchor="ctr">
                    <a:lnL>
                      <a:noFill/>
                    </a:lnL>
                    <a:lnR>
                      <a:noFill/>
                    </a:lnR>
                    <a:lnT>
                      <a:noFill/>
                    </a:lnT>
                    <a:lnB>
                      <a:noFill/>
                    </a:lnB>
                  </a:tcPr>
                </a:tc>
                <a:tc>
                  <a:txBody>
                    <a:bodyPr/>
                    <a:lstStyle/>
                    <a:p>
                      <a:pPr algn="r"/>
                      <a:r>
                        <a:rPr lang="en-US" sz="2400" u="none" strike="noStrike">
                          <a:solidFill>
                            <a:srgbClr val="808080"/>
                          </a:solidFill>
                          <a:effectLst/>
                          <a:hlinkClick r:id="rId2"/>
                        </a:rPr>
                        <a:t>9%</a:t>
                      </a:r>
                      <a:endParaRPr lang="en-US" sz="2400"/>
                    </a:p>
                  </a:txBody>
                  <a:tcPr marL="87515" marR="87515" marT="43758" marB="43758" anchor="ctr">
                    <a:lnL>
                      <a:noFill/>
                    </a:lnL>
                    <a:lnR>
                      <a:noFill/>
                    </a:lnR>
                    <a:lnT>
                      <a:noFill/>
                    </a:lnT>
                    <a:lnB>
                      <a:noFill/>
                    </a:lnB>
                  </a:tcPr>
                </a:tc>
                <a:extLst>
                  <a:ext uri="{0D108BD9-81ED-4DB2-BD59-A6C34878D82A}">
                    <a16:rowId xmlns:a16="http://schemas.microsoft.com/office/drawing/2014/main" val="2304036346"/>
                  </a:ext>
                </a:extLst>
              </a:tr>
              <a:tr h="350061">
                <a:tc>
                  <a:txBody>
                    <a:bodyPr/>
                    <a:lstStyle/>
                    <a:p>
                      <a:r>
                        <a:rPr lang="en-US" sz="2400"/>
                        <a:t>    </a:t>
                      </a:r>
                      <a:r>
                        <a:rPr lang="en-US" sz="2400" u="none" strike="noStrike">
                          <a:solidFill>
                            <a:srgbClr val="808080"/>
                          </a:solidFill>
                          <a:effectLst/>
                          <a:hlinkClick r:id="rId2"/>
                        </a:rPr>
                        <a:t>802.18</a:t>
                      </a:r>
                      <a:endParaRPr lang="en-US" sz="2400"/>
                    </a:p>
                  </a:txBody>
                  <a:tcPr marL="87515" marR="87515" marT="43758" marB="43758" anchor="ctr">
                    <a:lnL>
                      <a:noFill/>
                    </a:lnL>
                    <a:lnR>
                      <a:noFill/>
                    </a:lnR>
                    <a:lnT>
                      <a:noFill/>
                    </a:lnT>
                    <a:lnB>
                      <a:noFill/>
                    </a:lnB>
                  </a:tcPr>
                </a:tc>
                <a:tc>
                  <a:txBody>
                    <a:bodyPr/>
                    <a:lstStyle/>
                    <a:p>
                      <a:pPr algn="r"/>
                      <a:r>
                        <a:rPr lang="en-US" sz="2400">
                          <a:solidFill>
                            <a:srgbClr val="808080"/>
                          </a:solidFill>
                          <a:effectLst/>
                          <a:hlinkClick r:id="rId3"/>
                        </a:rPr>
                        <a:t>5</a:t>
                      </a:r>
                      <a:endParaRPr lang="en-US" sz="2400"/>
                    </a:p>
                  </a:txBody>
                  <a:tcPr marL="87515" marR="87515" marT="43758" marB="43758" anchor="ctr">
                    <a:lnL>
                      <a:noFill/>
                    </a:lnL>
                    <a:lnR>
                      <a:noFill/>
                    </a:lnR>
                    <a:lnT>
                      <a:noFill/>
                    </a:lnT>
                    <a:lnB>
                      <a:noFill/>
                    </a:lnB>
                  </a:tcPr>
                </a:tc>
                <a:tc>
                  <a:txBody>
                    <a:bodyPr/>
                    <a:lstStyle/>
                    <a:p>
                      <a:pPr algn="r"/>
                      <a:r>
                        <a:rPr lang="en-US" sz="2400" u="none" strike="noStrike">
                          <a:solidFill>
                            <a:srgbClr val="808080"/>
                          </a:solidFill>
                          <a:effectLst/>
                          <a:hlinkClick r:id="rId2"/>
                        </a:rPr>
                        <a:t>1%</a:t>
                      </a:r>
                      <a:endParaRPr lang="en-US" sz="2400"/>
                    </a:p>
                  </a:txBody>
                  <a:tcPr marL="87515" marR="87515" marT="43758" marB="43758" anchor="ctr">
                    <a:lnL>
                      <a:noFill/>
                    </a:lnL>
                    <a:lnR>
                      <a:noFill/>
                    </a:lnR>
                    <a:lnT>
                      <a:noFill/>
                    </a:lnT>
                    <a:lnB>
                      <a:noFill/>
                    </a:lnB>
                  </a:tcPr>
                </a:tc>
                <a:extLst>
                  <a:ext uri="{0D108BD9-81ED-4DB2-BD59-A6C34878D82A}">
                    <a16:rowId xmlns:a16="http://schemas.microsoft.com/office/drawing/2014/main" val="4114622610"/>
                  </a:ext>
                </a:extLst>
              </a:tr>
              <a:tr h="350061">
                <a:tc>
                  <a:txBody>
                    <a:bodyPr/>
                    <a:lstStyle/>
                    <a:p>
                      <a:r>
                        <a:rPr lang="en-US" sz="2400"/>
                        <a:t>    </a:t>
                      </a:r>
                      <a:r>
                        <a:rPr lang="en-US" sz="2400" u="none" strike="noStrike">
                          <a:solidFill>
                            <a:srgbClr val="808080"/>
                          </a:solidFill>
                          <a:effectLst/>
                          <a:hlinkClick r:id="rId2"/>
                        </a:rPr>
                        <a:t>802.19</a:t>
                      </a:r>
                      <a:endParaRPr lang="en-US" sz="2400"/>
                    </a:p>
                  </a:txBody>
                  <a:tcPr marL="87515" marR="87515" marT="43758" marB="43758" anchor="ctr">
                    <a:lnL>
                      <a:noFill/>
                    </a:lnL>
                    <a:lnR>
                      <a:noFill/>
                    </a:lnR>
                    <a:lnT>
                      <a:noFill/>
                    </a:lnT>
                    <a:lnB>
                      <a:noFill/>
                    </a:lnB>
                  </a:tcPr>
                </a:tc>
                <a:tc>
                  <a:txBody>
                    <a:bodyPr/>
                    <a:lstStyle/>
                    <a:p>
                      <a:pPr algn="r"/>
                      <a:r>
                        <a:rPr lang="en-US" sz="2400">
                          <a:solidFill>
                            <a:srgbClr val="808080"/>
                          </a:solidFill>
                          <a:effectLst/>
                          <a:hlinkClick r:id="rId3"/>
                        </a:rPr>
                        <a:t>8</a:t>
                      </a:r>
                      <a:endParaRPr lang="en-US" sz="2400"/>
                    </a:p>
                  </a:txBody>
                  <a:tcPr marL="87515" marR="87515" marT="43758" marB="43758" anchor="ctr">
                    <a:lnL>
                      <a:noFill/>
                    </a:lnL>
                    <a:lnR>
                      <a:noFill/>
                    </a:lnR>
                    <a:lnT>
                      <a:noFill/>
                    </a:lnT>
                    <a:lnB>
                      <a:noFill/>
                    </a:lnB>
                  </a:tcPr>
                </a:tc>
                <a:tc>
                  <a:txBody>
                    <a:bodyPr/>
                    <a:lstStyle/>
                    <a:p>
                      <a:pPr algn="r"/>
                      <a:r>
                        <a:rPr lang="en-US" sz="2400" u="none" strike="noStrike">
                          <a:solidFill>
                            <a:srgbClr val="808080"/>
                          </a:solidFill>
                          <a:effectLst/>
                          <a:hlinkClick r:id="rId2"/>
                        </a:rPr>
                        <a:t>1%</a:t>
                      </a:r>
                      <a:endParaRPr lang="en-US" sz="2400"/>
                    </a:p>
                  </a:txBody>
                  <a:tcPr marL="87515" marR="87515" marT="43758" marB="43758" anchor="ctr">
                    <a:lnL>
                      <a:noFill/>
                    </a:lnL>
                    <a:lnR>
                      <a:noFill/>
                    </a:lnR>
                    <a:lnT>
                      <a:noFill/>
                    </a:lnT>
                    <a:lnB>
                      <a:noFill/>
                    </a:lnB>
                  </a:tcPr>
                </a:tc>
                <a:extLst>
                  <a:ext uri="{0D108BD9-81ED-4DB2-BD59-A6C34878D82A}">
                    <a16:rowId xmlns:a16="http://schemas.microsoft.com/office/drawing/2014/main" val="3030014828"/>
                  </a:ext>
                </a:extLst>
              </a:tr>
              <a:tr h="350061">
                <a:tc>
                  <a:txBody>
                    <a:bodyPr/>
                    <a:lstStyle/>
                    <a:p>
                      <a:r>
                        <a:rPr lang="en-US" sz="2400"/>
                        <a:t>    </a:t>
                      </a:r>
                      <a:r>
                        <a:rPr lang="en-US" sz="2400" u="none" strike="noStrike">
                          <a:solidFill>
                            <a:srgbClr val="808080"/>
                          </a:solidFill>
                          <a:effectLst/>
                          <a:hlinkClick r:id="rId2"/>
                        </a:rPr>
                        <a:t>802.21</a:t>
                      </a:r>
                      <a:endParaRPr lang="en-US" sz="2400"/>
                    </a:p>
                  </a:txBody>
                  <a:tcPr marL="87515" marR="87515" marT="43758" marB="43758" anchor="ctr">
                    <a:lnL>
                      <a:noFill/>
                    </a:lnL>
                    <a:lnR>
                      <a:noFill/>
                    </a:lnR>
                    <a:lnT>
                      <a:noFill/>
                    </a:lnT>
                    <a:lnB>
                      <a:noFill/>
                    </a:lnB>
                  </a:tcPr>
                </a:tc>
                <a:tc>
                  <a:txBody>
                    <a:bodyPr/>
                    <a:lstStyle/>
                    <a:p>
                      <a:pPr algn="r"/>
                      <a:r>
                        <a:rPr lang="en-US" sz="2400">
                          <a:solidFill>
                            <a:srgbClr val="808080"/>
                          </a:solidFill>
                          <a:effectLst/>
                          <a:hlinkClick r:id="rId3"/>
                        </a:rPr>
                        <a:t>5</a:t>
                      </a:r>
                      <a:endParaRPr lang="en-US" sz="2400"/>
                    </a:p>
                  </a:txBody>
                  <a:tcPr marL="87515" marR="87515" marT="43758" marB="43758" anchor="ctr">
                    <a:lnL>
                      <a:noFill/>
                    </a:lnL>
                    <a:lnR>
                      <a:noFill/>
                    </a:lnR>
                    <a:lnT>
                      <a:noFill/>
                    </a:lnT>
                    <a:lnB>
                      <a:noFill/>
                    </a:lnB>
                  </a:tcPr>
                </a:tc>
                <a:tc>
                  <a:txBody>
                    <a:bodyPr/>
                    <a:lstStyle/>
                    <a:p>
                      <a:pPr algn="r"/>
                      <a:r>
                        <a:rPr lang="en-US" sz="2400" u="none" strike="noStrike">
                          <a:solidFill>
                            <a:srgbClr val="808080"/>
                          </a:solidFill>
                          <a:effectLst/>
                          <a:hlinkClick r:id="rId2"/>
                        </a:rPr>
                        <a:t>1%</a:t>
                      </a:r>
                      <a:endParaRPr lang="en-US" sz="2400"/>
                    </a:p>
                  </a:txBody>
                  <a:tcPr marL="87515" marR="87515" marT="43758" marB="43758" anchor="ctr">
                    <a:lnL>
                      <a:noFill/>
                    </a:lnL>
                    <a:lnR>
                      <a:noFill/>
                    </a:lnR>
                    <a:lnT>
                      <a:noFill/>
                    </a:lnT>
                    <a:lnB>
                      <a:noFill/>
                    </a:lnB>
                  </a:tcPr>
                </a:tc>
                <a:extLst>
                  <a:ext uri="{0D108BD9-81ED-4DB2-BD59-A6C34878D82A}">
                    <a16:rowId xmlns:a16="http://schemas.microsoft.com/office/drawing/2014/main" val="4255931368"/>
                  </a:ext>
                </a:extLst>
              </a:tr>
              <a:tr h="350061">
                <a:tc>
                  <a:txBody>
                    <a:bodyPr/>
                    <a:lstStyle/>
                    <a:p>
                      <a:r>
                        <a:rPr lang="en-US" sz="2400"/>
                        <a:t>    </a:t>
                      </a:r>
                      <a:r>
                        <a:rPr lang="en-US" sz="2400" u="none" strike="noStrike">
                          <a:solidFill>
                            <a:srgbClr val="808080"/>
                          </a:solidFill>
                          <a:effectLst/>
                          <a:hlinkClick r:id="rId2"/>
                        </a:rPr>
                        <a:t>802.22</a:t>
                      </a:r>
                      <a:endParaRPr lang="en-US" sz="2400"/>
                    </a:p>
                  </a:txBody>
                  <a:tcPr marL="87515" marR="87515" marT="43758" marB="43758" anchor="ctr">
                    <a:lnL>
                      <a:noFill/>
                    </a:lnL>
                    <a:lnR>
                      <a:noFill/>
                    </a:lnR>
                    <a:lnT>
                      <a:noFill/>
                    </a:lnT>
                    <a:lnB>
                      <a:noFill/>
                    </a:lnB>
                  </a:tcPr>
                </a:tc>
                <a:tc>
                  <a:txBody>
                    <a:bodyPr/>
                    <a:lstStyle/>
                    <a:p>
                      <a:pPr algn="r"/>
                      <a:r>
                        <a:rPr lang="en-US" sz="2400">
                          <a:solidFill>
                            <a:srgbClr val="808080"/>
                          </a:solidFill>
                          <a:effectLst/>
                          <a:hlinkClick r:id="rId3"/>
                        </a:rPr>
                        <a:t>2</a:t>
                      </a:r>
                      <a:endParaRPr lang="en-US" sz="2400"/>
                    </a:p>
                  </a:txBody>
                  <a:tcPr marL="87515" marR="87515" marT="43758" marB="43758" anchor="ctr">
                    <a:lnL>
                      <a:noFill/>
                    </a:lnL>
                    <a:lnR>
                      <a:noFill/>
                    </a:lnR>
                    <a:lnT>
                      <a:noFill/>
                    </a:lnT>
                    <a:lnB>
                      <a:noFill/>
                    </a:lnB>
                  </a:tcPr>
                </a:tc>
                <a:tc>
                  <a:txBody>
                    <a:bodyPr/>
                    <a:lstStyle/>
                    <a:p>
                      <a:pPr algn="r"/>
                      <a:r>
                        <a:rPr lang="en-US" sz="2400" u="none" strike="noStrike">
                          <a:solidFill>
                            <a:srgbClr val="808080"/>
                          </a:solidFill>
                          <a:effectLst/>
                          <a:hlinkClick r:id="rId2"/>
                        </a:rPr>
                        <a:t>0%</a:t>
                      </a:r>
                      <a:endParaRPr lang="en-US" sz="2400"/>
                    </a:p>
                  </a:txBody>
                  <a:tcPr marL="87515" marR="87515" marT="43758" marB="43758" anchor="ctr">
                    <a:lnL>
                      <a:noFill/>
                    </a:lnL>
                    <a:lnR>
                      <a:noFill/>
                    </a:lnR>
                    <a:lnT>
                      <a:noFill/>
                    </a:lnT>
                    <a:lnB>
                      <a:noFill/>
                    </a:lnB>
                  </a:tcPr>
                </a:tc>
                <a:extLst>
                  <a:ext uri="{0D108BD9-81ED-4DB2-BD59-A6C34878D82A}">
                    <a16:rowId xmlns:a16="http://schemas.microsoft.com/office/drawing/2014/main" val="2318598802"/>
                  </a:ext>
                </a:extLst>
              </a:tr>
              <a:tr h="350061">
                <a:tc>
                  <a:txBody>
                    <a:bodyPr/>
                    <a:lstStyle/>
                    <a:p>
                      <a:r>
                        <a:rPr lang="en-US" sz="2400"/>
                        <a:t>    </a:t>
                      </a:r>
                      <a:r>
                        <a:rPr lang="en-US" sz="2400" u="none" strike="noStrike">
                          <a:solidFill>
                            <a:srgbClr val="808080"/>
                          </a:solidFill>
                          <a:effectLst/>
                          <a:hlinkClick r:id="rId2"/>
                        </a:rPr>
                        <a:t>802.24</a:t>
                      </a:r>
                      <a:endParaRPr lang="en-US" sz="2400"/>
                    </a:p>
                  </a:txBody>
                  <a:tcPr marL="87515" marR="87515" marT="43758" marB="43758" anchor="ctr">
                    <a:lnL>
                      <a:noFill/>
                    </a:lnL>
                    <a:lnR>
                      <a:noFill/>
                    </a:lnR>
                    <a:lnT>
                      <a:noFill/>
                    </a:lnT>
                    <a:lnB>
                      <a:noFill/>
                    </a:lnB>
                  </a:tcPr>
                </a:tc>
                <a:tc>
                  <a:txBody>
                    <a:bodyPr/>
                    <a:lstStyle/>
                    <a:p>
                      <a:pPr algn="r"/>
                      <a:r>
                        <a:rPr lang="en-US" sz="2400">
                          <a:solidFill>
                            <a:srgbClr val="808080"/>
                          </a:solidFill>
                          <a:effectLst/>
                          <a:hlinkClick r:id="rId3"/>
                        </a:rPr>
                        <a:t>1</a:t>
                      </a:r>
                      <a:endParaRPr lang="en-US" sz="2400"/>
                    </a:p>
                  </a:txBody>
                  <a:tcPr marL="87515" marR="87515" marT="43758" marB="43758" anchor="ctr">
                    <a:lnL>
                      <a:noFill/>
                    </a:lnL>
                    <a:lnR>
                      <a:noFill/>
                    </a:lnR>
                    <a:lnT>
                      <a:noFill/>
                    </a:lnT>
                    <a:lnB>
                      <a:noFill/>
                    </a:lnB>
                  </a:tcPr>
                </a:tc>
                <a:tc>
                  <a:txBody>
                    <a:bodyPr/>
                    <a:lstStyle/>
                    <a:p>
                      <a:pPr algn="r"/>
                      <a:r>
                        <a:rPr lang="en-US" sz="2400" u="none" strike="noStrike">
                          <a:solidFill>
                            <a:srgbClr val="808080"/>
                          </a:solidFill>
                          <a:effectLst/>
                          <a:hlinkClick r:id="rId2"/>
                        </a:rPr>
                        <a:t>0%</a:t>
                      </a:r>
                      <a:endParaRPr lang="en-US" sz="2400"/>
                    </a:p>
                  </a:txBody>
                  <a:tcPr marL="87515" marR="87515" marT="43758" marB="43758" anchor="ctr">
                    <a:lnL>
                      <a:noFill/>
                    </a:lnL>
                    <a:lnR>
                      <a:noFill/>
                    </a:lnR>
                    <a:lnT>
                      <a:noFill/>
                    </a:lnT>
                    <a:lnB>
                      <a:noFill/>
                    </a:lnB>
                  </a:tcPr>
                </a:tc>
                <a:extLst>
                  <a:ext uri="{0D108BD9-81ED-4DB2-BD59-A6C34878D82A}">
                    <a16:rowId xmlns:a16="http://schemas.microsoft.com/office/drawing/2014/main" val="244051208"/>
                  </a:ext>
                </a:extLst>
              </a:tr>
              <a:tr h="350061">
                <a:tc>
                  <a:txBody>
                    <a:bodyPr/>
                    <a:lstStyle/>
                    <a:p>
                      <a:r>
                        <a:rPr lang="en-US" sz="2400"/>
                        <a:t>    </a:t>
                      </a:r>
                      <a:r>
                        <a:rPr lang="en-US" sz="2400" u="none" strike="noStrike">
                          <a:solidFill>
                            <a:srgbClr val="808080"/>
                          </a:solidFill>
                          <a:effectLst/>
                          <a:hlinkClick r:id="rId2"/>
                        </a:rPr>
                        <a:t>Unknown</a:t>
                      </a:r>
                      <a:endParaRPr lang="en-US" sz="2400"/>
                    </a:p>
                  </a:txBody>
                  <a:tcPr marL="87515" marR="87515" marT="43758" marB="43758" anchor="ctr">
                    <a:lnL>
                      <a:noFill/>
                    </a:lnL>
                    <a:lnR>
                      <a:noFill/>
                    </a:lnR>
                    <a:lnT>
                      <a:noFill/>
                    </a:lnT>
                    <a:lnB>
                      <a:noFill/>
                    </a:lnB>
                  </a:tcPr>
                </a:tc>
                <a:tc>
                  <a:txBody>
                    <a:bodyPr/>
                    <a:lstStyle/>
                    <a:p>
                      <a:pPr algn="r"/>
                      <a:r>
                        <a:rPr lang="en-US" sz="2400">
                          <a:solidFill>
                            <a:srgbClr val="808080"/>
                          </a:solidFill>
                          <a:effectLst/>
                          <a:hlinkClick r:id="rId3"/>
                        </a:rPr>
                        <a:t>6</a:t>
                      </a:r>
                      <a:endParaRPr lang="en-US" sz="2400"/>
                    </a:p>
                  </a:txBody>
                  <a:tcPr marL="87515" marR="87515" marT="43758" marB="43758" anchor="ctr">
                    <a:lnL>
                      <a:noFill/>
                    </a:lnL>
                    <a:lnR>
                      <a:noFill/>
                    </a:lnR>
                    <a:lnT>
                      <a:noFill/>
                    </a:lnT>
                    <a:lnB>
                      <a:noFill/>
                    </a:lnB>
                  </a:tcPr>
                </a:tc>
                <a:tc>
                  <a:txBody>
                    <a:bodyPr/>
                    <a:lstStyle/>
                    <a:p>
                      <a:pPr algn="r"/>
                      <a:r>
                        <a:rPr lang="en-US" sz="2400" u="none" strike="noStrike" dirty="0">
                          <a:solidFill>
                            <a:srgbClr val="808080"/>
                          </a:solidFill>
                          <a:effectLst/>
                          <a:hlinkClick r:id="rId2"/>
                        </a:rPr>
                        <a:t>1%</a:t>
                      </a:r>
                      <a:endParaRPr lang="en-US" sz="2400" dirty="0"/>
                    </a:p>
                  </a:txBody>
                  <a:tcPr marL="87515" marR="87515" marT="43758" marB="43758" anchor="ctr">
                    <a:lnL>
                      <a:noFill/>
                    </a:lnL>
                    <a:lnR>
                      <a:noFill/>
                    </a:lnR>
                    <a:lnT>
                      <a:noFill/>
                    </a:lnT>
                    <a:lnB>
                      <a:noFill/>
                    </a:lnB>
                  </a:tcPr>
                </a:tc>
                <a:extLst>
                  <a:ext uri="{0D108BD9-81ED-4DB2-BD59-A6C34878D82A}">
                    <a16:rowId xmlns:a16="http://schemas.microsoft.com/office/drawing/2014/main" val="4222727619"/>
                  </a:ext>
                </a:extLst>
              </a:tr>
            </a:tbl>
          </a:graphicData>
        </a:graphic>
      </p:graphicFrame>
    </p:spTree>
    <p:extLst>
      <p:ext uri="{BB962C8B-B14F-4D97-AF65-F5344CB8AC3E}">
        <p14:creationId xmlns:p14="http://schemas.microsoft.com/office/powerpoint/2010/main" val="42305957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2"/>
            <a:ext cx="7770813" cy="609599"/>
          </a:xfrm>
        </p:spPr>
        <p:txBody>
          <a:bodyPr/>
          <a:lstStyle/>
          <a:p>
            <a:pPr rtl="0" eaLnBrk="1" fontAlgn="base" hangingPunct="1"/>
            <a:r>
              <a:rPr lang="en-US" b="0" dirty="0">
                <a:cs typeface="+mj-cs"/>
              </a:rPr>
              <a:t>M3.7</a:t>
            </a:r>
            <a:r>
              <a:rPr lang="en-US" dirty="0">
                <a:cs typeface="+mj-cs"/>
              </a:rPr>
              <a:t> </a:t>
            </a:r>
            <a:r>
              <a:rPr lang="en-US" b="0" dirty="0">
                <a:cs typeface="+mj-cs"/>
              </a:rPr>
              <a:t>Recording attendance</a:t>
            </a:r>
            <a:endParaRPr lang="en-US" dirty="0"/>
          </a:p>
        </p:txBody>
      </p:sp>
      <p:sp>
        <p:nvSpPr>
          <p:cNvPr id="3" name="Content Placeholder 2"/>
          <p:cNvSpPr>
            <a:spLocks noGrp="1"/>
          </p:cNvSpPr>
          <p:nvPr>
            <p:ph idx="1"/>
          </p:nvPr>
        </p:nvSpPr>
        <p:spPr>
          <a:xfrm>
            <a:off x="929219" y="1219200"/>
            <a:ext cx="10460566" cy="5181600"/>
          </a:xfrm>
        </p:spPr>
        <p:txBody>
          <a:bodyPr>
            <a:normAutofit/>
          </a:bodyPr>
          <a:lstStyle/>
          <a:p>
            <a:pPr>
              <a:lnSpc>
                <a:spcPct val="90000"/>
              </a:lnSpc>
            </a:pPr>
            <a:r>
              <a:rPr lang="en-GB" dirty="0"/>
              <a:t>It is a </a:t>
            </a:r>
            <a:r>
              <a:rPr lang="en-GB" dirty="0">
                <a:solidFill>
                  <a:srgbClr val="FF3300"/>
                </a:solidFill>
              </a:rPr>
              <a:t>requirement</a:t>
            </a:r>
            <a:r>
              <a:rPr lang="en-GB" dirty="0"/>
              <a:t> that attendees record their participation at an 802.11 session and declare their affiliation.  This record is usually made using the IMAT attendance system.</a:t>
            </a:r>
          </a:p>
          <a:p>
            <a:pPr lvl="1">
              <a:lnSpc>
                <a:spcPct val="90000"/>
              </a:lnSpc>
            </a:pPr>
            <a:r>
              <a:rPr lang="en-GB" dirty="0"/>
              <a:t>If you wish to participate without recording attendance,  send an email per session to the WG 2</a:t>
            </a:r>
            <a:r>
              <a:rPr lang="en-GB" baseline="30000" dirty="0"/>
              <a:t>nd</a:t>
            </a:r>
            <a:r>
              <a:rPr lang="en-GB" dirty="0"/>
              <a:t> vice chair declaring your participation and affiliation.   You cannot gain or maintain 802.11 voting membership using this method.</a:t>
            </a:r>
          </a:p>
          <a:p>
            <a:pPr>
              <a:lnSpc>
                <a:spcPct val="90000"/>
              </a:lnSpc>
            </a:pPr>
            <a:r>
              <a:rPr lang="en-GB" dirty="0"/>
              <a:t>You must record 75% attendance of required 802.11 slots in a session for that session to count towards gaining or maintaining 802.11 voting membership</a:t>
            </a:r>
          </a:p>
          <a:p>
            <a:pPr lvl="1">
              <a:lnSpc>
                <a:spcPct val="90000"/>
              </a:lnSpc>
            </a:pPr>
            <a:r>
              <a:rPr lang="en-GB" dirty="0"/>
              <a:t>You need a single IEEE-SA web account</a:t>
            </a:r>
          </a:p>
          <a:p>
            <a:pPr lvl="2">
              <a:lnSpc>
                <a:spcPct val="90000"/>
              </a:lnSpc>
            </a:pPr>
            <a:r>
              <a:rPr lang="en-GB" sz="2000" dirty="0"/>
              <a:t>The IEEE SA web account requires a working email address</a:t>
            </a:r>
          </a:p>
          <a:p>
            <a:pPr lvl="2">
              <a:lnSpc>
                <a:spcPct val="90000"/>
              </a:lnSpc>
            </a:pPr>
            <a:r>
              <a:rPr lang="en-GB" sz="2000" dirty="0"/>
              <a:t>do not remove your email address from the account</a:t>
            </a:r>
          </a:p>
          <a:p>
            <a:pPr lvl="1">
              <a:lnSpc>
                <a:spcPct val="90000"/>
              </a:lnSpc>
            </a:pPr>
            <a:r>
              <a:rPr lang="en-GB" dirty="0"/>
              <a:t>Use the email address associated with that web account when registering attendance</a:t>
            </a:r>
          </a:p>
          <a:p>
            <a:pPr lvl="2">
              <a:lnSpc>
                <a:spcPct val="90000"/>
              </a:lnSpc>
            </a:pPr>
            <a:r>
              <a:rPr lang="en-GB" sz="2000" dirty="0"/>
              <a:t>If you change email addresses, update the web account,  don’t create a new web account,  or your membership status may not be calculated properly</a:t>
            </a:r>
          </a:p>
          <a:p>
            <a:pPr lvl="1">
              <a:lnSpc>
                <a:spcPct val="90000"/>
              </a:lnSpc>
            </a:pPr>
            <a:r>
              <a:rPr lang="en-GB" sz="2400" dirty="0"/>
              <a:t>Record attendance using this URL:</a:t>
            </a:r>
            <a:r>
              <a:rPr lang="en-US" sz="2400" dirty="0"/>
              <a:t>  </a:t>
            </a:r>
            <a:r>
              <a:rPr lang="en-US" sz="2400" b="1" dirty="0">
                <a:solidFill>
                  <a:schemeClr val="tx2"/>
                </a:solidFill>
              </a:rPr>
              <a:t>IMAT.IEEE.ORG/</a:t>
            </a:r>
          </a:p>
        </p:txBody>
      </p:sp>
      <p:sp>
        <p:nvSpPr>
          <p:cNvPr id="6" name="Date Placeholder 5"/>
          <p:cNvSpPr>
            <a:spLocks noGrp="1"/>
          </p:cNvSpPr>
          <p:nvPr>
            <p:ph type="dt" idx="10"/>
          </p:nvPr>
        </p:nvSpPr>
        <p:spPr/>
        <p:txBody>
          <a:bodyPr/>
          <a:lstStyle/>
          <a:p>
            <a:r>
              <a:rPr lang="en-US"/>
              <a:t>July 2019</a:t>
            </a:r>
            <a:endParaRPr lang="en-GB" dirty="0"/>
          </a:p>
        </p:txBody>
      </p:sp>
      <p:sp>
        <p:nvSpPr>
          <p:cNvPr id="5" name="Footer Placeholder 4"/>
          <p:cNvSpPr>
            <a:spLocks noGrp="1"/>
          </p:cNvSpPr>
          <p:nvPr>
            <p:ph type="ftr" idx="11"/>
          </p:nvPr>
        </p:nvSpPr>
        <p:spPr/>
        <p:txBody>
          <a:bodyPr/>
          <a:lstStyle/>
          <a:p>
            <a:r>
              <a:rPr lang="en-GB" dirty="0"/>
              <a:t>Jon Rosdahl, Qualcomm</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26134976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2" name="Rectangle 2"/>
          <p:cNvSpPr>
            <a:spLocks noGrp="1" noChangeArrowheads="1"/>
          </p:cNvSpPr>
          <p:nvPr>
            <p:ph type="title"/>
          </p:nvPr>
        </p:nvSpPr>
        <p:spPr/>
        <p:txBody>
          <a:bodyPr/>
          <a:lstStyle/>
          <a:p>
            <a:r>
              <a:rPr lang="en-US" dirty="0"/>
              <a:t>M3.8 Local File Document Server information</a:t>
            </a:r>
          </a:p>
        </p:txBody>
      </p:sp>
      <p:sp>
        <p:nvSpPr>
          <p:cNvPr id="19459" name="Date Placeholder 3"/>
          <p:cNvSpPr>
            <a:spLocks noGrp="1"/>
          </p:cNvSpPr>
          <p:nvPr>
            <p:ph type="dt" idx="10"/>
          </p:nvPr>
        </p:nvSpPr>
        <p:spPr/>
        <p:txBody>
          <a:bodyPr/>
          <a:lstStyle/>
          <a:p>
            <a:r>
              <a:rPr lang="en-US"/>
              <a:t>July 2019</a:t>
            </a:r>
            <a:endParaRPr lang="en-US" dirty="0"/>
          </a:p>
        </p:txBody>
      </p:sp>
      <p:sp>
        <p:nvSpPr>
          <p:cNvPr id="19460" name="Footer Placeholder 4"/>
          <p:cNvSpPr>
            <a:spLocks noGrp="1"/>
          </p:cNvSpPr>
          <p:nvPr>
            <p:ph type="ftr" idx="11"/>
          </p:nvPr>
        </p:nvSpPr>
        <p:spPr/>
        <p:txBody>
          <a:bodyPr/>
          <a:lstStyle/>
          <a:p>
            <a:r>
              <a:rPr lang="en-US"/>
              <a:t>Jon Rosdahl, Qualcomm</a:t>
            </a:r>
            <a:endParaRPr lang="en-US" dirty="0"/>
          </a:p>
        </p:txBody>
      </p:sp>
      <p:sp>
        <p:nvSpPr>
          <p:cNvPr id="19461" name="Slide Number Placeholder 5"/>
          <p:cNvSpPr>
            <a:spLocks noGrp="1"/>
          </p:cNvSpPr>
          <p:nvPr>
            <p:ph type="sldNum" idx="12"/>
          </p:nvPr>
        </p:nvSpPr>
        <p:spPr/>
        <p:txBody>
          <a:bodyPr/>
          <a:lstStyle/>
          <a:p>
            <a:r>
              <a:rPr lang="en-US"/>
              <a:t>Slide </a:t>
            </a:r>
            <a:fld id="{D64B625E-504A-4C58-A39B-C8B7B94C9285}" type="slidenum">
              <a:rPr lang="en-US" smtClean="0"/>
              <a:pPr/>
              <a:t>22</a:t>
            </a:fld>
            <a:endParaRPr lang="en-US" dirty="0"/>
          </a:p>
        </p:txBody>
      </p:sp>
      <p:sp>
        <p:nvSpPr>
          <p:cNvPr id="3" name="Rectangle 2">
            <a:extLst>
              <a:ext uri="{FF2B5EF4-FFF2-40B4-BE49-F238E27FC236}">
                <a16:creationId xmlns:a16="http://schemas.microsoft.com/office/drawing/2014/main" id="{43B3C29C-6249-4F7D-9D52-7874AF1A7FA2}"/>
              </a:ext>
            </a:extLst>
          </p:cNvPr>
          <p:cNvSpPr/>
          <p:nvPr/>
        </p:nvSpPr>
        <p:spPr>
          <a:xfrm>
            <a:off x="2279576" y="2204864"/>
            <a:ext cx="7704856" cy="3539430"/>
          </a:xfrm>
          <a:prstGeom prst="rect">
            <a:avLst/>
          </a:prstGeom>
        </p:spPr>
        <p:txBody>
          <a:bodyPr wrap="square">
            <a:spAutoFit/>
          </a:bodyPr>
          <a:lstStyle/>
          <a:p>
            <a:r>
              <a:rPr lang="en-US" sz="2800" dirty="0">
                <a:solidFill>
                  <a:schemeClr val="tx1"/>
                </a:solidFill>
              </a:rPr>
              <a:t>Links for Attendance, Documents, Registration and information about the session can be found at </a:t>
            </a:r>
            <a:r>
              <a:rPr lang="en-US" sz="2800" dirty="0">
                <a:solidFill>
                  <a:schemeClr val="tx1"/>
                </a:solidFill>
                <a:hlinkClick r:id="rId3"/>
              </a:rPr>
              <a:t>ieee802.linespeed.io</a:t>
            </a:r>
            <a:r>
              <a:rPr lang="en-US" sz="2800" dirty="0">
                <a:solidFill>
                  <a:schemeClr val="tx1"/>
                </a:solidFill>
              </a:rPr>
              <a:t> (we recommend creating a bookmark).</a:t>
            </a:r>
          </a:p>
          <a:p>
            <a:endParaRPr lang="en-US" sz="2800" dirty="0">
              <a:solidFill>
                <a:schemeClr val="tx1"/>
              </a:solidFill>
            </a:endParaRPr>
          </a:p>
          <a:p>
            <a:r>
              <a:rPr lang="en-US" sz="2800" dirty="0">
                <a:solidFill>
                  <a:schemeClr val="tx1"/>
                </a:solidFill>
              </a:rPr>
              <a:t>Accessible from the Local Wi-Fi network: </a:t>
            </a:r>
          </a:p>
          <a:p>
            <a:r>
              <a:rPr lang="en-US" sz="2800" dirty="0">
                <a:solidFill>
                  <a:schemeClr val="tx1"/>
                </a:solidFill>
              </a:rPr>
              <a:t>		SSID: IEEE802    -- Password: </a:t>
            </a:r>
            <a:r>
              <a:rPr lang="en-US" sz="2800" dirty="0" err="1">
                <a:solidFill>
                  <a:schemeClr val="tx1"/>
                </a:solidFill>
              </a:rPr>
              <a:t>ieeeieee</a:t>
            </a:r>
            <a:endParaRPr lang="en-US" sz="2800" dirty="0">
              <a:solidFill>
                <a:schemeClr val="tx1"/>
              </a:solidFill>
            </a:endParaRPr>
          </a:p>
          <a:p>
            <a:endParaRPr lang="en-US" sz="2800" dirty="0">
              <a:solidFill>
                <a:schemeClr val="tx1"/>
              </a:solidFill>
            </a:endParaRPr>
          </a:p>
        </p:txBody>
      </p:sp>
    </p:spTree>
    <p:extLst>
      <p:ext uri="{BB962C8B-B14F-4D97-AF65-F5344CB8AC3E}">
        <p14:creationId xmlns:p14="http://schemas.microsoft.com/office/powerpoint/2010/main" val="30924948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83682" y="1318690"/>
            <a:ext cx="10612918" cy="5156724"/>
          </a:xfrm>
        </p:spPr>
        <p:txBody>
          <a:bodyPr/>
          <a:lstStyle/>
          <a:p>
            <a:pPr marL="311159" indent="0"/>
            <a:r>
              <a:rPr lang="en-CA" dirty="0"/>
              <a:t>Next Interim Session: </a:t>
            </a:r>
          </a:p>
          <a:p>
            <a:pPr marL="711209" lvl="1" indent="0"/>
            <a:r>
              <a:rPr lang="en-CA" sz="2400" dirty="0"/>
              <a:t>Sept 15-20, 2019</a:t>
            </a:r>
          </a:p>
          <a:p>
            <a:pPr marL="711209" lvl="1" indent="0"/>
            <a:r>
              <a:rPr lang="en-GB" sz="2400" dirty="0"/>
              <a:t>Marriott Hanoi, Hanoi, Vietnam</a:t>
            </a:r>
          </a:p>
          <a:p>
            <a:pPr marL="711209" lvl="1" indent="0"/>
            <a:r>
              <a:rPr lang="en-GB" sz="2400" b="1" dirty="0"/>
              <a:t>Registration, Hotel and Event Information, including Visa information: </a:t>
            </a:r>
            <a:r>
              <a:rPr lang="en-GB" sz="2400" b="1" dirty="0">
                <a:hlinkClick r:id="rId3"/>
              </a:rPr>
              <a:t>http://www.mtgevents.com/au/ieee2019/</a:t>
            </a:r>
            <a:r>
              <a:rPr lang="en-GB" sz="2400" b="1" dirty="0"/>
              <a:t> </a:t>
            </a:r>
            <a:endParaRPr lang="en-GB" sz="2400" dirty="0"/>
          </a:p>
          <a:p>
            <a:pPr marL="711209" lvl="1" indent="0"/>
            <a:r>
              <a:rPr lang="en-GB" sz="2400" dirty="0"/>
              <a:t>Thanks to those that booked hotel before July 11</a:t>
            </a:r>
            <a:r>
              <a:rPr lang="en-GB" sz="2400" baseline="30000" dirty="0"/>
              <a:t>th.</a:t>
            </a:r>
          </a:p>
          <a:p>
            <a:pPr marL="711209" lvl="1" indent="0"/>
            <a:r>
              <a:rPr lang="en-GB" sz="2400" b="1" dirty="0"/>
              <a:t>Now remember to go Register!</a:t>
            </a:r>
            <a:endParaRPr lang="en-CA" sz="2400" b="1" dirty="0"/>
          </a:p>
          <a:p>
            <a:endParaRPr lang="en-GB" dirty="0"/>
          </a:p>
          <a:p>
            <a:r>
              <a:rPr lang="en-GB" dirty="0"/>
              <a:t>Next 802 Plenary: </a:t>
            </a:r>
            <a:endParaRPr lang="en-US" dirty="0"/>
          </a:p>
          <a:p>
            <a:r>
              <a:rPr lang="en-GB" dirty="0"/>
              <a:t>		November 10-15, </a:t>
            </a:r>
          </a:p>
          <a:p>
            <a:r>
              <a:rPr lang="en-GB" dirty="0"/>
              <a:t>			Hilton Waikoloa Village, Kona, HI, USA</a:t>
            </a:r>
            <a:endParaRPr lang="en-US" dirty="0"/>
          </a:p>
          <a:p>
            <a:pPr marL="711209" lvl="1" indent="0">
              <a:buNone/>
            </a:pPr>
            <a:r>
              <a:rPr lang="en-CA" sz="2400" dirty="0"/>
              <a:t>Registration is open  to open First part of August</a:t>
            </a:r>
          </a:p>
          <a:p>
            <a:pPr marL="711209" lvl="1" indent="0">
              <a:buNone/>
            </a:pPr>
            <a:endParaRPr lang="en-US" sz="2800" dirty="0"/>
          </a:p>
        </p:txBody>
      </p:sp>
      <p:sp>
        <p:nvSpPr>
          <p:cNvPr id="5" name="Footer Placeholder 4"/>
          <p:cNvSpPr>
            <a:spLocks noGrp="1"/>
          </p:cNvSpPr>
          <p:nvPr>
            <p:ph type="ftr" idx="11"/>
          </p:nvPr>
        </p:nvSpPr>
        <p:spPr/>
        <p:txBody>
          <a:bodyPr/>
          <a:lstStyle/>
          <a:p>
            <a:r>
              <a:rPr lang="en-GB" dirty="0"/>
              <a:t>Jon Rosdahl, Qualcomm</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10" name="Title 9">
            <a:extLst>
              <a:ext uri="{FF2B5EF4-FFF2-40B4-BE49-F238E27FC236}">
                <a16:creationId xmlns:a16="http://schemas.microsoft.com/office/drawing/2014/main" id="{B8CBAE96-A831-4057-8B3B-C03BA14F95B5}"/>
              </a:ext>
            </a:extLst>
          </p:cNvPr>
          <p:cNvSpPr>
            <a:spLocks noGrp="1"/>
          </p:cNvSpPr>
          <p:nvPr>
            <p:ph type="title"/>
          </p:nvPr>
        </p:nvSpPr>
        <p:spPr>
          <a:xfrm>
            <a:off x="914401" y="685801"/>
            <a:ext cx="10361084" cy="632889"/>
          </a:xfrm>
        </p:spPr>
        <p:txBody>
          <a:bodyPr/>
          <a:lstStyle/>
          <a:p>
            <a:r>
              <a:rPr lang="en-US" dirty="0"/>
              <a:t>3.9 Next Session reminder</a:t>
            </a:r>
          </a:p>
        </p:txBody>
      </p:sp>
      <p:sp>
        <p:nvSpPr>
          <p:cNvPr id="6" name="Date Placeholder 5">
            <a:extLst>
              <a:ext uri="{FF2B5EF4-FFF2-40B4-BE49-F238E27FC236}">
                <a16:creationId xmlns:a16="http://schemas.microsoft.com/office/drawing/2014/main" id="{8170D81F-90E0-4C34-B269-C3CD98A114D2}"/>
              </a:ext>
            </a:extLst>
          </p:cNvPr>
          <p:cNvSpPr>
            <a:spLocks noGrp="1"/>
          </p:cNvSpPr>
          <p:nvPr>
            <p:ph type="dt" idx="10"/>
          </p:nvPr>
        </p:nvSpPr>
        <p:spPr>
          <a:xfrm>
            <a:off x="929218" y="322265"/>
            <a:ext cx="2499783" cy="284160"/>
          </a:xfrm>
        </p:spPr>
        <p:txBody>
          <a:bodyPr/>
          <a:lstStyle/>
          <a:p>
            <a:r>
              <a:rPr lang="en-US"/>
              <a:t>July 2019</a:t>
            </a:r>
            <a:endParaRPr lang="en-GB" dirty="0"/>
          </a:p>
        </p:txBody>
      </p:sp>
    </p:spTree>
    <p:extLst>
      <p:ext uri="{BB962C8B-B14F-4D97-AF65-F5344CB8AC3E}">
        <p14:creationId xmlns:p14="http://schemas.microsoft.com/office/powerpoint/2010/main" val="20460147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279576" y="2636913"/>
            <a:ext cx="7772400" cy="1362075"/>
          </a:xfrm>
        </p:spPr>
        <p:txBody>
          <a:bodyPr>
            <a:normAutofit/>
          </a:bodyPr>
          <a:lstStyle/>
          <a:p>
            <a:r>
              <a:rPr lang="en-US" cap="none" dirty="0"/>
              <a:t>802.11 Mid-Week Plenary</a:t>
            </a:r>
          </a:p>
        </p:txBody>
      </p:sp>
      <p:sp>
        <p:nvSpPr>
          <p:cNvPr id="8" name="Text Placeholder 7"/>
          <p:cNvSpPr>
            <a:spLocks noGrp="1"/>
          </p:cNvSpPr>
          <p:nvPr>
            <p:ph type="body" idx="1"/>
          </p:nvPr>
        </p:nvSpPr>
        <p:spPr>
          <a:xfrm>
            <a:off x="2207568" y="4293097"/>
            <a:ext cx="7772400" cy="1500187"/>
          </a:xfrm>
        </p:spPr>
        <p:txBody>
          <a:bodyPr/>
          <a:lstStyle/>
          <a:p>
            <a:r>
              <a:rPr lang="en-US" dirty="0"/>
              <a:t>Agenda Items:</a:t>
            </a:r>
          </a:p>
          <a:p>
            <a:r>
              <a:rPr lang="en-US" dirty="0"/>
              <a:t>2.5 –  Announcements</a:t>
            </a:r>
          </a:p>
          <a:p>
            <a:r>
              <a:rPr lang="en-US" dirty="0"/>
              <a:t>5.1 – Room Change Reports</a:t>
            </a:r>
          </a:p>
          <a:p>
            <a:endParaRPr lang="en-US" dirty="0"/>
          </a:p>
        </p:txBody>
      </p:sp>
      <p:sp>
        <p:nvSpPr>
          <p:cNvPr id="6" name="Date Placeholder 5"/>
          <p:cNvSpPr>
            <a:spLocks noGrp="1"/>
          </p:cNvSpPr>
          <p:nvPr>
            <p:ph type="dt" idx="10"/>
          </p:nvPr>
        </p:nvSpPr>
        <p:spPr/>
        <p:txBody>
          <a:bodyPr/>
          <a:lstStyle/>
          <a:p>
            <a:r>
              <a:rPr lang="en-US"/>
              <a:t>July 2019</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23232935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W5.1 Room Change Requests</a:t>
            </a:r>
          </a:p>
        </p:txBody>
      </p:sp>
      <p:sp>
        <p:nvSpPr>
          <p:cNvPr id="3" name="Content Placeholder 2"/>
          <p:cNvSpPr>
            <a:spLocks noGrp="1"/>
          </p:cNvSpPr>
          <p:nvPr>
            <p:ph idx="1"/>
          </p:nvPr>
        </p:nvSpPr>
        <p:spPr>
          <a:xfrm>
            <a:off x="914401" y="1628800"/>
            <a:ext cx="10361084" cy="4752527"/>
          </a:xfrm>
        </p:spPr>
        <p:txBody>
          <a:bodyPr/>
          <a:lstStyle/>
          <a:p>
            <a:r>
              <a:rPr lang="en-US" dirty="0"/>
              <a:t>Release:</a:t>
            </a:r>
          </a:p>
          <a:p>
            <a:endParaRPr lang="en-US" dirty="0"/>
          </a:p>
          <a:p>
            <a:r>
              <a:rPr lang="en-US" dirty="0"/>
              <a:t>Additions:    </a:t>
            </a:r>
          </a:p>
          <a:p>
            <a:pPr lvl="1"/>
            <a:endParaRPr lang="en-US" dirty="0"/>
          </a:p>
        </p:txBody>
      </p:sp>
      <p:sp>
        <p:nvSpPr>
          <p:cNvPr id="6" name="Date Placeholder 5"/>
          <p:cNvSpPr>
            <a:spLocks noGrp="1"/>
          </p:cNvSpPr>
          <p:nvPr>
            <p:ph type="dt" idx="10"/>
          </p:nvPr>
        </p:nvSpPr>
        <p:spPr/>
        <p:txBody>
          <a:bodyPr/>
          <a:lstStyle/>
          <a:p>
            <a:r>
              <a:rPr lang="en-US"/>
              <a:t>July 2019</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6157372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207568" y="2204865"/>
            <a:ext cx="7772400" cy="1362075"/>
          </a:xfrm>
        </p:spPr>
        <p:txBody>
          <a:bodyPr/>
          <a:lstStyle/>
          <a:p>
            <a:r>
              <a:rPr lang="en-US" sz="3600" dirty="0"/>
              <a:t>802.11 WG Closing Plenary</a:t>
            </a:r>
          </a:p>
        </p:txBody>
      </p:sp>
      <p:sp>
        <p:nvSpPr>
          <p:cNvPr id="8" name="Text Placeholder 7"/>
          <p:cNvSpPr>
            <a:spLocks noGrp="1"/>
          </p:cNvSpPr>
          <p:nvPr>
            <p:ph type="body" idx="1"/>
          </p:nvPr>
        </p:nvSpPr>
        <p:spPr>
          <a:xfrm>
            <a:off x="2063552" y="4077073"/>
            <a:ext cx="7772400" cy="1500187"/>
          </a:xfrm>
        </p:spPr>
        <p:txBody>
          <a:bodyPr/>
          <a:lstStyle/>
          <a:p>
            <a:r>
              <a:rPr lang="en-US" dirty="0"/>
              <a:t>Agenda Items:</a:t>
            </a:r>
          </a:p>
          <a:p>
            <a:r>
              <a:rPr lang="en-US" dirty="0"/>
              <a:t>3.1.1 – Straw Poll</a:t>
            </a:r>
          </a:p>
          <a:p>
            <a:r>
              <a:rPr lang="en-US" dirty="0"/>
              <a:t>3.1.2 -- Future venues status and discussion</a:t>
            </a:r>
          </a:p>
          <a:p>
            <a:endParaRPr lang="en-US" dirty="0"/>
          </a:p>
          <a:p>
            <a:endParaRPr lang="en-US" dirty="0"/>
          </a:p>
        </p:txBody>
      </p:sp>
      <p:sp>
        <p:nvSpPr>
          <p:cNvPr id="6" name="Date Placeholder 5"/>
          <p:cNvSpPr>
            <a:spLocks noGrp="1"/>
          </p:cNvSpPr>
          <p:nvPr>
            <p:ph type="dt" idx="10"/>
          </p:nvPr>
        </p:nvSpPr>
        <p:spPr/>
        <p:txBody>
          <a:bodyPr/>
          <a:lstStyle/>
          <a:p>
            <a:r>
              <a:rPr lang="en-US"/>
              <a:t>July 2019</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3219788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209801" y="685801"/>
            <a:ext cx="7770813" cy="488874"/>
          </a:xfrm>
        </p:spPr>
        <p:txBody>
          <a:bodyPr/>
          <a:lstStyle/>
          <a:p>
            <a:r>
              <a:rPr lang="en-US" sz="2800" dirty="0"/>
              <a:t>F3.1.1 -Straw Poll regarding this meeting location</a:t>
            </a:r>
          </a:p>
        </p:txBody>
      </p:sp>
      <p:sp>
        <p:nvSpPr>
          <p:cNvPr id="8" name="Content Placeholder 7"/>
          <p:cNvSpPr>
            <a:spLocks noGrp="1"/>
          </p:cNvSpPr>
          <p:nvPr>
            <p:ph idx="1"/>
          </p:nvPr>
        </p:nvSpPr>
        <p:spPr>
          <a:xfrm>
            <a:off x="914401" y="1254051"/>
            <a:ext cx="10361084" cy="5246783"/>
          </a:xfrm>
        </p:spPr>
        <p:txBody>
          <a:bodyPr/>
          <a:lstStyle/>
          <a:p>
            <a:r>
              <a:rPr lang="en-US" sz="1800" dirty="0"/>
              <a:t>Straw Polls:  </a:t>
            </a:r>
          </a:p>
          <a:p>
            <a:r>
              <a:rPr lang="en-US" sz="1800" dirty="0"/>
              <a:t>How many people would like to come back to this venue? </a:t>
            </a:r>
          </a:p>
          <a:p>
            <a:pPr lvl="1"/>
            <a:r>
              <a:rPr lang="en-US" sz="1800" dirty="0"/>
              <a:t>Yes  -- No </a:t>
            </a:r>
          </a:p>
        </p:txBody>
      </p:sp>
      <p:sp>
        <p:nvSpPr>
          <p:cNvPr id="4" name="Date Placeholder 3"/>
          <p:cNvSpPr>
            <a:spLocks noGrp="1"/>
          </p:cNvSpPr>
          <p:nvPr>
            <p:ph type="dt" idx="10"/>
          </p:nvPr>
        </p:nvSpPr>
        <p:spPr/>
        <p:txBody>
          <a:bodyPr/>
          <a:lstStyle/>
          <a:p>
            <a:r>
              <a:rPr lang="en-US"/>
              <a:t>July 2019</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27</a:t>
            </a:fld>
            <a:endParaRPr lang="en-GB"/>
          </a:p>
        </p:txBody>
      </p:sp>
    </p:spTree>
    <p:extLst>
      <p:ext uri="{BB962C8B-B14F-4D97-AF65-F5344CB8AC3E}">
        <p14:creationId xmlns:p14="http://schemas.microsoft.com/office/powerpoint/2010/main" val="26980224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normAutofit fontScale="90000"/>
          </a:bodyPr>
          <a:lstStyle/>
          <a:p>
            <a:r>
              <a:rPr lang="en-US" dirty="0"/>
              <a:t>F3.1.2: Future Venue Insight</a:t>
            </a:r>
          </a:p>
        </p:txBody>
      </p:sp>
      <p:sp>
        <p:nvSpPr>
          <p:cNvPr id="3" name="Content Placeholder 2"/>
          <p:cNvSpPr>
            <a:spLocks noGrp="1"/>
          </p:cNvSpPr>
          <p:nvPr>
            <p:ph idx="1"/>
          </p:nvPr>
        </p:nvSpPr>
        <p:spPr>
          <a:xfrm>
            <a:off x="929218" y="1631406"/>
            <a:ext cx="10460567" cy="4844008"/>
          </a:xfrm>
        </p:spPr>
        <p:txBody>
          <a:bodyPr/>
          <a:lstStyle/>
          <a:p>
            <a:pPr indent="0"/>
            <a:r>
              <a:rPr lang="en-US" sz="2800" dirty="0"/>
              <a:t>2019 Future Venues</a:t>
            </a:r>
            <a:endParaRPr lang="en-GB" sz="2800" dirty="0"/>
          </a:p>
          <a:p>
            <a:pPr marL="800100" indent="-457200">
              <a:buFont typeface="Arial" panose="020B0604020202020204" pitchFamily="34" charset="0"/>
              <a:buChar char="•"/>
            </a:pPr>
            <a:r>
              <a:rPr lang="en-GB" sz="2800" dirty="0"/>
              <a:t>September 15-20,  Marriott Hanoi, Hanoi, Vietnam </a:t>
            </a:r>
          </a:p>
          <a:p>
            <a:pPr marL="800100" indent="-457200">
              <a:buFont typeface="Arial" panose="020B0604020202020204" pitchFamily="34" charset="0"/>
              <a:buChar char="•"/>
            </a:pPr>
            <a:r>
              <a:rPr lang="en-GB" sz="2800" dirty="0"/>
              <a:t>November 10-15, Hilton Waikoloa Village, Kona, HI, USA</a:t>
            </a:r>
            <a:endParaRPr lang="en-US" sz="2800" dirty="0"/>
          </a:p>
          <a:p>
            <a:pPr lvl="1"/>
            <a:endParaRPr lang="en-US" sz="2800" dirty="0"/>
          </a:p>
        </p:txBody>
      </p:sp>
      <p:sp>
        <p:nvSpPr>
          <p:cNvPr id="6" name="Date Placeholder 5"/>
          <p:cNvSpPr>
            <a:spLocks noGrp="1"/>
          </p:cNvSpPr>
          <p:nvPr>
            <p:ph type="dt" idx="10"/>
          </p:nvPr>
        </p:nvSpPr>
        <p:spPr/>
        <p:txBody>
          <a:bodyPr/>
          <a:lstStyle/>
          <a:p>
            <a:r>
              <a:rPr lang="en-US"/>
              <a:t>July 2019</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19067867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2209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idx="1"/>
          </p:nvPr>
        </p:nvSpPr>
        <p:spPr>
          <a:xfrm>
            <a:off x="1177190" y="2204864"/>
            <a:ext cx="9937104" cy="4128816"/>
          </a:xfrm>
          <a:ln/>
        </p:spPr>
        <p:txBody>
          <a:bodyPr/>
          <a:lstStyle/>
          <a:p>
            <a:r>
              <a:rPr lang="en-US" dirty="0"/>
              <a:t>Plenary Meeting Status File: EC-16/66r8</a:t>
            </a:r>
          </a:p>
          <a:p>
            <a:r>
              <a:rPr lang="en-US" dirty="0">
                <a:hlinkClick r:id="rId3"/>
              </a:rPr>
              <a:t>https://mentor.ieee.org/802-ec/dcn/16/ec-16-0066-08-00EC-802-plenary-future-venue-contract-status.xlsx</a:t>
            </a:r>
            <a:endParaRPr lang="en-US" dirty="0"/>
          </a:p>
          <a:p>
            <a:endParaRPr lang="en-US" dirty="0"/>
          </a:p>
          <a:p>
            <a:endParaRPr lang="en-US" dirty="0">
              <a:hlinkClick r:id="rId4"/>
            </a:endParaRPr>
          </a:p>
          <a:p>
            <a:endParaRPr lang="en-US" dirty="0">
              <a:hlinkClick r:id="rId4"/>
            </a:endParaRPr>
          </a:p>
        </p:txBody>
      </p:sp>
      <p:sp>
        <p:nvSpPr>
          <p:cNvPr id="4" name="Date Placeholder 3"/>
          <p:cNvSpPr>
            <a:spLocks noGrp="1"/>
          </p:cNvSpPr>
          <p:nvPr>
            <p:ph type="dt" idx="10"/>
          </p:nvPr>
        </p:nvSpPr>
        <p:spPr>
          <a:xfrm>
            <a:off x="2238349" y="357166"/>
            <a:ext cx="2374889" cy="273050"/>
          </a:xfrm>
        </p:spPr>
        <p:txBody>
          <a:bodyPr/>
          <a:lstStyle/>
          <a:p>
            <a:r>
              <a:rPr lang="en-US"/>
              <a:t>July 2019</a:t>
            </a:r>
            <a:endParaRPr lang="en-GB"/>
          </a:p>
        </p:txBody>
      </p:sp>
      <p:sp>
        <p:nvSpPr>
          <p:cNvPr id="5" name="Footer Placeholder 4"/>
          <p:cNvSpPr>
            <a:spLocks noGrp="1"/>
          </p:cNvSpPr>
          <p:nvPr>
            <p:ph type="ftr" idx="11"/>
          </p:nvPr>
        </p:nvSpPr>
        <p:spPr>
          <a:xfrm>
            <a:off x="7739074" y="6475414"/>
            <a:ext cx="2327264" cy="180975"/>
          </a:xfrm>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29</a:t>
            </a:fld>
            <a:endParaRPr lang="en-GB"/>
          </a:p>
        </p:txBody>
      </p:sp>
    </p:spTree>
  </p:cSld>
  <p:clrMapOvr>
    <a:masterClrMapping/>
  </p:clrMapOvr>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209800" y="2819401"/>
            <a:ext cx="7772400" cy="1362075"/>
          </a:xfrm>
        </p:spPr>
        <p:txBody>
          <a:bodyPr/>
          <a:lstStyle/>
          <a:p>
            <a:r>
              <a:rPr lang="en-US" sz="3200" dirty="0"/>
              <a:t>Monday– </a:t>
            </a:r>
            <a:br>
              <a:rPr lang="en-US" sz="3200" dirty="0"/>
            </a:br>
            <a:r>
              <a:rPr lang="en-US" sz="3200" dirty="0"/>
              <a:t>802.11 Opening Plenary</a:t>
            </a:r>
          </a:p>
        </p:txBody>
      </p:sp>
      <p:sp>
        <p:nvSpPr>
          <p:cNvPr id="8" name="Text Placeholder 7"/>
          <p:cNvSpPr>
            <a:spLocks noGrp="1"/>
          </p:cNvSpPr>
          <p:nvPr>
            <p:ph type="body" idx="1"/>
          </p:nvPr>
        </p:nvSpPr>
        <p:spPr>
          <a:xfrm>
            <a:off x="2286000" y="1219201"/>
            <a:ext cx="7772400" cy="1500187"/>
          </a:xfrm>
        </p:spPr>
        <p:txBody>
          <a:bodyPr/>
          <a:lstStyle/>
          <a:p>
            <a:r>
              <a:rPr lang="en-US" dirty="0"/>
              <a:t>802.11 First Vice Chair Report</a:t>
            </a:r>
          </a:p>
        </p:txBody>
      </p:sp>
      <p:sp>
        <p:nvSpPr>
          <p:cNvPr id="4" name="Date Placeholder 3"/>
          <p:cNvSpPr>
            <a:spLocks noGrp="1"/>
          </p:cNvSpPr>
          <p:nvPr>
            <p:ph type="dt" idx="10"/>
          </p:nvPr>
        </p:nvSpPr>
        <p:spPr>
          <a:xfrm>
            <a:off x="2220914" y="332602"/>
            <a:ext cx="1893887" cy="276999"/>
          </a:xfrm>
        </p:spPr>
        <p:txBody>
          <a:bodyPr/>
          <a:lstStyle/>
          <a:p>
            <a:pPr>
              <a:defRPr/>
            </a:pPr>
            <a:r>
              <a:rPr lang="en-US"/>
              <a:t>July 2019</a:t>
            </a:r>
            <a:endParaRPr lang="en-US" dirty="0"/>
          </a:p>
        </p:txBody>
      </p:sp>
      <p:sp>
        <p:nvSpPr>
          <p:cNvPr id="5" name="Footer Placeholder 4"/>
          <p:cNvSpPr>
            <a:spLocks noGrp="1"/>
          </p:cNvSpPr>
          <p:nvPr>
            <p:ph type="ftr" idx="11"/>
          </p:nvPr>
        </p:nvSpPr>
        <p:spPr/>
        <p:txBody>
          <a:bodyPr/>
          <a:lstStyle/>
          <a:p>
            <a:pPr>
              <a:defRPr/>
            </a:pPr>
            <a:r>
              <a:rPr lang="en-US" dirty="0"/>
              <a:t>Jon Rosdahl, Qualcomm</a:t>
            </a:r>
          </a:p>
        </p:txBody>
      </p:sp>
      <p:sp>
        <p:nvSpPr>
          <p:cNvPr id="6" name="Slide Number Placeholder 5"/>
          <p:cNvSpPr>
            <a:spLocks noGrp="1"/>
          </p:cNvSpPr>
          <p:nvPr>
            <p:ph type="sldNum" idx="12"/>
          </p:nvPr>
        </p:nvSpPr>
        <p:spPr/>
        <p:txBody>
          <a:bodyPr/>
          <a:lstStyle/>
          <a:p>
            <a:pPr>
              <a:defRPr/>
            </a:pPr>
            <a:r>
              <a:rPr lang="en-US" dirty="0"/>
              <a:t>Slide </a:t>
            </a:r>
            <a:fld id="{8634B414-E725-475F-8EFC-03D12F3C5E1A}" type="slidenum">
              <a:rPr lang="en-US" smtClean="0"/>
              <a:pPr>
                <a:defRPr/>
              </a:pPr>
              <a:t>3</a:t>
            </a:fld>
            <a:endParaRPr lang="en-US" dirty="0"/>
          </a:p>
        </p:txBody>
      </p:sp>
    </p:spTree>
    <p:extLst>
      <p:ext uri="{BB962C8B-B14F-4D97-AF65-F5344CB8AC3E}">
        <p14:creationId xmlns:p14="http://schemas.microsoft.com/office/powerpoint/2010/main" val="1264557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4E429-8CBB-47AA-A76C-53DEE065DAB6}"/>
              </a:ext>
            </a:extLst>
          </p:cNvPr>
          <p:cNvSpPr>
            <a:spLocks noGrp="1"/>
          </p:cNvSpPr>
          <p:nvPr>
            <p:ph type="title"/>
          </p:nvPr>
        </p:nvSpPr>
        <p:spPr/>
        <p:txBody>
          <a:bodyPr/>
          <a:lstStyle/>
          <a:p>
            <a:r>
              <a:rPr lang="en-US" dirty="0"/>
              <a:t>Event Conduct and Safety Statement </a:t>
            </a:r>
          </a:p>
        </p:txBody>
      </p:sp>
      <p:sp>
        <p:nvSpPr>
          <p:cNvPr id="3" name="Content Placeholder 2">
            <a:extLst>
              <a:ext uri="{FF2B5EF4-FFF2-40B4-BE49-F238E27FC236}">
                <a16:creationId xmlns:a16="http://schemas.microsoft.com/office/drawing/2014/main" id="{B89D95A9-3AFC-4A69-B066-4CBB6E9E0CAF}"/>
              </a:ext>
            </a:extLst>
          </p:cNvPr>
          <p:cNvSpPr>
            <a:spLocks noGrp="1"/>
          </p:cNvSpPr>
          <p:nvPr>
            <p:ph idx="1"/>
          </p:nvPr>
        </p:nvSpPr>
        <p:spPr/>
        <p:txBody>
          <a:bodyPr/>
          <a:lstStyle/>
          <a:p>
            <a:r>
              <a:rPr lang="en-US" sz="28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
        <p:nvSpPr>
          <p:cNvPr id="4" name="Date Placeholder 3">
            <a:extLst>
              <a:ext uri="{FF2B5EF4-FFF2-40B4-BE49-F238E27FC236}">
                <a16:creationId xmlns:a16="http://schemas.microsoft.com/office/drawing/2014/main" id="{D97F3464-4B39-452D-9088-9D31DCF75F67}"/>
              </a:ext>
            </a:extLst>
          </p:cNvPr>
          <p:cNvSpPr>
            <a:spLocks noGrp="1"/>
          </p:cNvSpPr>
          <p:nvPr>
            <p:ph type="dt" idx="10"/>
          </p:nvPr>
        </p:nvSpPr>
        <p:spPr/>
        <p:txBody>
          <a:bodyPr/>
          <a:lstStyle/>
          <a:p>
            <a:r>
              <a:rPr lang="en-US"/>
              <a:t>July 2019</a:t>
            </a:r>
            <a:endParaRPr lang="en-GB" dirty="0"/>
          </a:p>
        </p:txBody>
      </p:sp>
      <p:sp>
        <p:nvSpPr>
          <p:cNvPr id="5" name="Footer Placeholder 4">
            <a:extLst>
              <a:ext uri="{FF2B5EF4-FFF2-40B4-BE49-F238E27FC236}">
                <a16:creationId xmlns:a16="http://schemas.microsoft.com/office/drawing/2014/main" id="{4F53EA86-752C-4A35-BBB6-25DB042174AC}"/>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DB30327C-17CC-449B-8ED1-95ED4C555CA2}"/>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31017341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6C3E9-A7B3-474D-A76C-34AAA84B1BE0}"/>
              </a:ext>
            </a:extLst>
          </p:cNvPr>
          <p:cNvSpPr>
            <a:spLocks noGrp="1"/>
          </p:cNvSpPr>
          <p:nvPr>
            <p:ph type="title"/>
          </p:nvPr>
        </p:nvSpPr>
        <p:spPr/>
        <p:txBody>
          <a:bodyPr/>
          <a:lstStyle/>
          <a:p>
            <a:pPr lvl="0"/>
            <a:r>
              <a:rPr lang="en-US" dirty="0"/>
              <a:t>Event Conduct and Safety Statement</a:t>
            </a:r>
          </a:p>
        </p:txBody>
      </p:sp>
      <p:sp>
        <p:nvSpPr>
          <p:cNvPr id="3" name="Content Placeholder 2">
            <a:extLst>
              <a:ext uri="{FF2B5EF4-FFF2-40B4-BE49-F238E27FC236}">
                <a16:creationId xmlns:a16="http://schemas.microsoft.com/office/drawing/2014/main" id="{50C8884F-93AC-457D-910C-DF265A5F553A}"/>
              </a:ext>
            </a:extLst>
          </p:cNvPr>
          <p:cNvSpPr>
            <a:spLocks noGrp="1"/>
          </p:cNvSpPr>
          <p:nvPr>
            <p:ph idx="1"/>
          </p:nvPr>
        </p:nvSpPr>
        <p:spPr>
          <a:xfrm>
            <a:off x="334432" y="1341437"/>
            <a:ext cx="11247967" cy="5111749"/>
          </a:xfrm>
        </p:spPr>
        <p:txBody>
          <a:bodyPr/>
          <a:lstStyle/>
          <a:p>
            <a:pPr lvl="0"/>
            <a:r>
              <a:rPr lang="en-US" sz="28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800" dirty="0"/>
              <a:t>IEEE seeks to provide a secure environment at its events. Participants should report any behavior inconsistent with the principles outlined here, to onsite staff, security or venue personnel, or toeventconduct@ieee.org.</a:t>
            </a:r>
          </a:p>
        </p:txBody>
      </p:sp>
      <p:sp>
        <p:nvSpPr>
          <p:cNvPr id="4" name="Date Placeholder 3">
            <a:extLst>
              <a:ext uri="{FF2B5EF4-FFF2-40B4-BE49-F238E27FC236}">
                <a16:creationId xmlns:a16="http://schemas.microsoft.com/office/drawing/2014/main" id="{966459D0-6D89-4202-A942-78EDFB7FE1FA}"/>
              </a:ext>
            </a:extLst>
          </p:cNvPr>
          <p:cNvSpPr>
            <a:spLocks noGrp="1"/>
          </p:cNvSpPr>
          <p:nvPr>
            <p:ph type="dt" idx="10"/>
          </p:nvPr>
        </p:nvSpPr>
        <p:spPr/>
        <p:txBody>
          <a:bodyPr/>
          <a:lstStyle/>
          <a:p>
            <a:r>
              <a:rPr lang="en-US"/>
              <a:t>July 2019</a:t>
            </a:r>
            <a:endParaRPr lang="en-GB" dirty="0"/>
          </a:p>
        </p:txBody>
      </p:sp>
      <p:sp>
        <p:nvSpPr>
          <p:cNvPr id="5" name="Footer Placeholder 4">
            <a:extLst>
              <a:ext uri="{FF2B5EF4-FFF2-40B4-BE49-F238E27FC236}">
                <a16:creationId xmlns:a16="http://schemas.microsoft.com/office/drawing/2014/main" id="{CA9EB942-95D9-45F0-B00B-D27E9B081A57}"/>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0DAE11B-3DD5-4DDE-A787-6F939A16AE3C}"/>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39035879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2220914" y="725488"/>
            <a:ext cx="7770813" cy="1065213"/>
          </a:xfrm>
        </p:spPr>
        <p:txBody>
          <a:bodyPr/>
          <a:lstStyle/>
          <a:p>
            <a:r>
              <a:rPr lang="en-GB" dirty="0"/>
              <a:t>M3.3	 Other WG meeting plans</a:t>
            </a:r>
            <a:br>
              <a:rPr lang="en-GB" dirty="0"/>
            </a:br>
            <a:endParaRPr lang="en-US" dirty="0"/>
          </a:p>
        </p:txBody>
      </p:sp>
      <p:sp>
        <p:nvSpPr>
          <p:cNvPr id="3" name="Content Placeholder 2"/>
          <p:cNvSpPr>
            <a:spLocks noGrp="1"/>
          </p:cNvSpPr>
          <p:nvPr>
            <p:ph idx="1"/>
          </p:nvPr>
        </p:nvSpPr>
        <p:spPr>
          <a:xfrm>
            <a:off x="2220913" y="1412777"/>
            <a:ext cx="7770813" cy="4113213"/>
          </a:xfrm>
        </p:spPr>
        <p:style>
          <a:lnRef idx="1">
            <a:schemeClr val="accent3"/>
          </a:lnRef>
          <a:fillRef idx="2">
            <a:schemeClr val="accent3"/>
          </a:fillRef>
          <a:effectRef idx="1">
            <a:schemeClr val="accent3"/>
          </a:effectRef>
          <a:fontRef idx="minor">
            <a:schemeClr val="dk1"/>
          </a:fontRef>
        </p:style>
        <p:txBody>
          <a:bodyPr/>
          <a:lstStyle/>
          <a:p>
            <a:r>
              <a:rPr lang="en-US" dirty="0">
                <a:hlinkClick r:id="rId3"/>
              </a:rPr>
              <a:t>802.1</a:t>
            </a:r>
            <a:r>
              <a:rPr lang="en-US" dirty="0"/>
              <a:t> </a:t>
            </a:r>
            <a:r>
              <a:rPr lang="en-US" dirty="0">
                <a:hlinkClick r:id="rId4"/>
              </a:rPr>
              <a:t>802.3</a:t>
            </a:r>
            <a:r>
              <a:rPr lang="en-US" dirty="0"/>
              <a:t> </a:t>
            </a:r>
            <a:r>
              <a:rPr lang="en-US" dirty="0">
                <a:hlinkClick r:id="rId5"/>
              </a:rPr>
              <a:t>802.11</a:t>
            </a:r>
            <a:r>
              <a:rPr lang="en-US" dirty="0"/>
              <a:t>   </a:t>
            </a:r>
            <a:r>
              <a:rPr lang="en-US" dirty="0">
                <a:hlinkClick r:id="rId6"/>
              </a:rPr>
              <a:t>802.15</a:t>
            </a:r>
            <a:r>
              <a:rPr lang="en-US" dirty="0"/>
              <a:t>  </a:t>
            </a:r>
            <a:r>
              <a:rPr lang="en-US" dirty="0">
                <a:hlinkClick r:id="rId7"/>
              </a:rPr>
              <a:t>802.18</a:t>
            </a:r>
            <a:r>
              <a:rPr lang="en-US" dirty="0"/>
              <a:t>   </a:t>
            </a:r>
            <a:r>
              <a:rPr lang="en-US" dirty="0">
                <a:hlinkClick r:id="rId8"/>
              </a:rPr>
              <a:t>802.19</a:t>
            </a:r>
            <a:r>
              <a:rPr lang="en-US" dirty="0"/>
              <a:t>  </a:t>
            </a:r>
          </a:p>
          <a:p>
            <a:r>
              <a:rPr lang="en-US" dirty="0">
                <a:hlinkClick r:id="rId9"/>
              </a:rPr>
              <a:t>802.21</a:t>
            </a:r>
            <a:r>
              <a:rPr lang="en-US" dirty="0"/>
              <a:t>   </a:t>
            </a:r>
            <a:r>
              <a:rPr lang="en-US" dirty="0">
                <a:hlinkClick r:id="rId10"/>
              </a:rPr>
              <a:t>802.24</a:t>
            </a:r>
            <a:r>
              <a:rPr lang="en-US" dirty="0"/>
              <a:t>  </a:t>
            </a:r>
            <a:r>
              <a:rPr lang="en-US" dirty="0">
                <a:hlinkClick r:id="rId11"/>
              </a:rPr>
              <a:t>802.22</a:t>
            </a:r>
            <a:endParaRPr lang="en-US" dirty="0"/>
          </a:p>
          <a:p>
            <a:r>
              <a:rPr lang="en-US" dirty="0"/>
              <a:t>Only Wireless Groups here this week, 802.1 and 802.3 meet next week.</a:t>
            </a:r>
          </a:p>
          <a:p>
            <a:r>
              <a:rPr lang="en-US" dirty="0"/>
              <a:t>Treasurer Report: </a:t>
            </a:r>
            <a:r>
              <a:rPr lang="en-US" dirty="0">
                <a:hlinkClick r:id="rId12"/>
              </a:rPr>
              <a:t>EC-19/0075r0</a:t>
            </a:r>
            <a:endParaRPr lang="en-US" dirty="0"/>
          </a:p>
          <a:p>
            <a:endParaRPr lang="en-US" dirty="0">
              <a:hlinkClick r:id="rId13"/>
            </a:endParaRPr>
          </a:p>
          <a:p>
            <a:r>
              <a:rPr lang="en-US" dirty="0">
                <a:hlinkClick r:id="rId13"/>
              </a:rPr>
              <a:t>Patent policy</a:t>
            </a:r>
            <a:r>
              <a:rPr lang="en-US" dirty="0"/>
              <a:t> (in IEEE-SA bylaws), </a:t>
            </a:r>
            <a:r>
              <a:rPr lang="en-US" dirty="0">
                <a:hlinkClick r:id="rId14"/>
              </a:rPr>
              <a:t>patent policy </a:t>
            </a:r>
            <a:r>
              <a:rPr lang="en-US" dirty="0"/>
              <a:t>(slide set), and </a:t>
            </a:r>
            <a:r>
              <a:rPr lang="en-US" dirty="0">
                <a:hlinkClick r:id="rId15"/>
              </a:rPr>
              <a:t>antitrust guidelines</a:t>
            </a:r>
            <a:r>
              <a:rPr lang="en-US" dirty="0"/>
              <a:t> </a:t>
            </a:r>
          </a:p>
          <a:p>
            <a:endParaRPr lang="en-US" dirty="0"/>
          </a:p>
        </p:txBody>
      </p:sp>
      <p:sp>
        <p:nvSpPr>
          <p:cNvPr id="4" name="Date Placeholder 3"/>
          <p:cNvSpPr>
            <a:spLocks noGrp="1"/>
          </p:cNvSpPr>
          <p:nvPr>
            <p:ph type="dt" idx="10"/>
          </p:nvPr>
        </p:nvSpPr>
        <p:spPr/>
        <p:txBody>
          <a:bodyPr/>
          <a:lstStyle/>
          <a:p>
            <a:r>
              <a:rPr lang="en-US"/>
              <a:t>July 2019</a:t>
            </a:r>
            <a:endParaRPr lang="en-GB" dirty="0"/>
          </a:p>
        </p:txBody>
      </p:sp>
      <p:sp>
        <p:nvSpPr>
          <p:cNvPr id="5" name="Footer Placeholder 4"/>
          <p:cNvSpPr>
            <a:spLocks noGrp="1"/>
          </p:cNvSpPr>
          <p:nvPr>
            <p:ph type="ftr" idx="11"/>
          </p:nvPr>
        </p:nvSpPr>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32731885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1602769"/>
            <a:ext cx="7766936" cy="2448067"/>
          </a:xfrm>
        </p:spPr>
        <p:txBody>
          <a:bodyPr/>
          <a:lstStyle/>
          <a:p>
            <a:pPr algn="l"/>
            <a:r>
              <a:rPr lang="en-US" dirty="0">
                <a:solidFill>
                  <a:schemeClr val="tx1"/>
                </a:solidFill>
              </a:rPr>
              <a:t>What you need to know about the </a:t>
            </a:r>
            <a:br>
              <a:rPr lang="en-US" dirty="0">
                <a:solidFill>
                  <a:schemeClr val="tx1"/>
                </a:solidFill>
              </a:rPr>
            </a:br>
            <a:r>
              <a:rPr lang="en-US" dirty="0">
                <a:solidFill>
                  <a:schemeClr val="tx1"/>
                </a:solidFill>
              </a:rPr>
              <a:t>IEEE 802 Plenary Session</a:t>
            </a:r>
          </a:p>
        </p:txBody>
      </p:sp>
      <p:sp>
        <p:nvSpPr>
          <p:cNvPr id="3" name="Subtitle 2"/>
          <p:cNvSpPr>
            <a:spLocks noGrp="1"/>
          </p:cNvSpPr>
          <p:nvPr>
            <p:ph type="subTitle" idx="1"/>
          </p:nvPr>
        </p:nvSpPr>
        <p:spPr/>
        <p:txBody>
          <a:bodyPr/>
          <a:lstStyle/>
          <a:p>
            <a:r>
              <a:rPr lang="en-US" dirty="0"/>
              <a:t>July 14-19, 2019</a:t>
            </a:r>
          </a:p>
          <a:p>
            <a:r>
              <a:rPr lang="en-US" dirty="0"/>
              <a:t>Vienna, Austria</a:t>
            </a:r>
          </a:p>
        </p:txBody>
      </p:sp>
    </p:spTree>
    <p:extLst>
      <p:ext uri="{BB962C8B-B14F-4D97-AF65-F5344CB8AC3E}">
        <p14:creationId xmlns:p14="http://schemas.microsoft.com/office/powerpoint/2010/main" val="7181993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1"/>
            <a:ext cx="8596668" cy="685800"/>
          </a:xfrm>
        </p:spPr>
        <p:txBody>
          <a:bodyPr>
            <a:normAutofit/>
          </a:bodyPr>
          <a:lstStyle/>
          <a:p>
            <a:pPr algn="ctr"/>
            <a:r>
              <a:rPr lang="en-US" b="1" dirty="0">
                <a:solidFill>
                  <a:srgbClr val="000000"/>
                </a:solidFill>
              </a:rPr>
              <a:t>Who is Meeting Where and When</a:t>
            </a:r>
          </a:p>
        </p:txBody>
      </p:sp>
      <p:sp>
        <p:nvSpPr>
          <p:cNvPr id="3" name="Content Placeholder 2"/>
          <p:cNvSpPr>
            <a:spLocks noGrp="1"/>
          </p:cNvSpPr>
          <p:nvPr>
            <p:ph idx="1"/>
          </p:nvPr>
        </p:nvSpPr>
        <p:spPr>
          <a:xfrm>
            <a:off x="677334" y="1447800"/>
            <a:ext cx="10295466" cy="5105399"/>
          </a:xfrm>
        </p:spPr>
        <p:txBody>
          <a:bodyPr>
            <a:noAutofit/>
          </a:bodyPr>
          <a:lstStyle/>
          <a:p>
            <a:r>
              <a:rPr lang="en-US" sz="2000" b="1" dirty="0"/>
              <a:t>Scheduled Sessions</a:t>
            </a:r>
          </a:p>
          <a:p>
            <a:pPr lvl="1"/>
            <a:r>
              <a:rPr lang="en-US" sz="2000" dirty="0"/>
              <a:t> </a:t>
            </a:r>
            <a:r>
              <a:rPr lang="en-US" sz="2000" dirty="0">
                <a:hlinkClick r:id="rId2"/>
              </a:rPr>
              <a:t>http://schedule.802world.com/schedule/schedule/show</a:t>
            </a:r>
            <a:endParaRPr lang="en-US" sz="2000" dirty="0"/>
          </a:p>
          <a:p>
            <a:r>
              <a:rPr lang="en-US" sz="2000" b="1" dirty="0"/>
              <a:t>Meeting Space Maps</a:t>
            </a:r>
          </a:p>
          <a:p>
            <a:pPr lvl="1"/>
            <a:r>
              <a:rPr lang="en-US" sz="2000" dirty="0"/>
              <a:t>Map Page: </a:t>
            </a:r>
            <a:r>
              <a:rPr lang="en-US" sz="2000" dirty="0">
                <a:hlinkClick r:id="rId3"/>
              </a:rPr>
              <a:t>http://802world.org/plenary/meeting-map/</a:t>
            </a:r>
            <a:endParaRPr lang="en-US" sz="2000" dirty="0"/>
          </a:p>
          <a:p>
            <a:r>
              <a:rPr lang="en-US" sz="2000" b="1" dirty="0"/>
              <a:t>How to read room numbers on schedule</a:t>
            </a:r>
            <a:endParaRPr lang="en-US" sz="2000" dirty="0"/>
          </a:p>
          <a:p>
            <a:pPr lvl="1"/>
            <a:r>
              <a:rPr lang="en-US" sz="2000" dirty="0"/>
              <a:t>IEEE 802 will be using 3 Levels of the Austria Center Vienna</a:t>
            </a:r>
          </a:p>
          <a:p>
            <a:pPr lvl="2"/>
            <a:r>
              <a:rPr lang="en-US" sz="2000" dirty="0"/>
              <a:t>Level 1, Level 0, Level -2</a:t>
            </a:r>
          </a:p>
          <a:p>
            <a:pPr lvl="1"/>
            <a:r>
              <a:rPr lang="en-US" sz="2000" dirty="0"/>
              <a:t>Room Numbers listed with the level first and room second.</a:t>
            </a:r>
          </a:p>
          <a:p>
            <a:pPr lvl="2"/>
            <a:r>
              <a:rPr lang="en-US" sz="2000" dirty="0"/>
              <a:t>Example: Monday 13:30-15:30  802.21  Media Independent  Services 0.51</a:t>
            </a:r>
          </a:p>
          <a:p>
            <a:r>
              <a:rPr lang="en-US" sz="2000" b="1" dirty="0"/>
              <a:t>Subway Stop for Austria Center Vienna</a:t>
            </a:r>
          </a:p>
          <a:p>
            <a:pPr lvl="1"/>
            <a:r>
              <a:rPr lang="en-US" sz="2000" dirty="0"/>
              <a:t>Underground line U1 (red)</a:t>
            </a:r>
          </a:p>
          <a:p>
            <a:pPr lvl="1"/>
            <a:r>
              <a:rPr lang="en-US" sz="2000" dirty="0"/>
              <a:t>U1 station </a:t>
            </a:r>
            <a:r>
              <a:rPr lang="en-US" sz="2000" dirty="0" err="1"/>
              <a:t>Kaisermühlen</a:t>
            </a:r>
            <a:r>
              <a:rPr lang="en-US" sz="2000" dirty="0"/>
              <a:t>, VIC </a:t>
            </a:r>
          </a:p>
          <a:p>
            <a:pPr lvl="1"/>
            <a:r>
              <a:rPr lang="en-US" sz="2000" dirty="0"/>
              <a:t>Exit </a:t>
            </a:r>
            <a:r>
              <a:rPr lang="en-US" sz="2000" dirty="0" err="1"/>
              <a:t>Schüttaustrasse</a:t>
            </a:r>
            <a:endParaRPr lang="en-US" sz="2000" dirty="0"/>
          </a:p>
          <a:p>
            <a:pPr lvl="1"/>
            <a:r>
              <a:rPr lang="en-US" sz="2000" dirty="0"/>
              <a:t>SUBWAY MAP: </a:t>
            </a:r>
            <a:r>
              <a:rPr lang="en-US" sz="2000" dirty="0">
                <a:hlinkClick r:id="rId4"/>
              </a:rPr>
              <a:t>https://www.wienerlinien.at/media/files/2018/svp_281610.pdf</a:t>
            </a:r>
            <a:r>
              <a:rPr lang="en-US" sz="2000" dirty="0"/>
              <a:t> </a:t>
            </a:r>
          </a:p>
          <a:p>
            <a:endParaRPr lang="en-US" sz="2000" dirty="0"/>
          </a:p>
          <a:p>
            <a:endParaRPr lang="en-US" sz="2000" dirty="0"/>
          </a:p>
          <a:p>
            <a:pPr lvl="1"/>
            <a:endParaRPr lang="en-US" sz="2000" dirty="0"/>
          </a:p>
          <a:p>
            <a:pPr lvl="1"/>
            <a:endParaRPr lang="en-US" sz="2000" dirty="0"/>
          </a:p>
        </p:txBody>
      </p:sp>
    </p:spTree>
    <p:extLst>
      <p:ext uri="{BB962C8B-B14F-4D97-AF65-F5344CB8AC3E}">
        <p14:creationId xmlns:p14="http://schemas.microsoft.com/office/powerpoint/2010/main" val="43014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10066866" cy="1107989"/>
          </a:xfrm>
        </p:spPr>
        <p:txBody>
          <a:bodyPr>
            <a:normAutofit/>
          </a:bodyPr>
          <a:lstStyle/>
          <a:p>
            <a:pPr algn="ctr"/>
            <a:r>
              <a:rPr lang="en-US" b="1" dirty="0"/>
              <a:t>Where to Attend Sessions, Pick Up an Event Name Badge and Log Session Attendance </a:t>
            </a:r>
          </a:p>
        </p:txBody>
      </p:sp>
      <p:sp>
        <p:nvSpPr>
          <p:cNvPr id="3" name="Content Placeholder 2"/>
          <p:cNvSpPr>
            <a:spLocks noGrp="1"/>
          </p:cNvSpPr>
          <p:nvPr>
            <p:ph idx="1"/>
          </p:nvPr>
        </p:nvSpPr>
        <p:spPr>
          <a:xfrm>
            <a:off x="677334" y="1828800"/>
            <a:ext cx="10219266" cy="4724400"/>
          </a:xfrm>
        </p:spPr>
        <p:txBody>
          <a:bodyPr>
            <a:normAutofit lnSpcReduction="10000"/>
          </a:bodyPr>
          <a:lstStyle/>
          <a:p>
            <a:r>
              <a:rPr lang="en-US" sz="2100" b="1" dirty="0"/>
              <a:t>Austria Center Vienna</a:t>
            </a:r>
          </a:p>
          <a:p>
            <a:pPr marL="457200" lvl="1" indent="0">
              <a:buNone/>
            </a:pPr>
            <a:r>
              <a:rPr lang="en-US" sz="2100" b="1" dirty="0"/>
              <a:t>Bruno-</a:t>
            </a:r>
            <a:r>
              <a:rPr lang="en-US" sz="2100" b="1" dirty="0" err="1"/>
              <a:t>Kreisky</a:t>
            </a:r>
            <a:r>
              <a:rPr lang="en-US" sz="2100" b="1" dirty="0"/>
              <a:t>-Platz 1A-1220 Wien</a:t>
            </a:r>
          </a:p>
          <a:p>
            <a:pPr marL="457200" lvl="1" indent="0">
              <a:buNone/>
            </a:pPr>
            <a:endParaRPr lang="en-US" sz="2100" b="1" dirty="0"/>
          </a:p>
          <a:p>
            <a:r>
              <a:rPr lang="en-US" sz="2100" b="1" dirty="0"/>
              <a:t>Name Badges, Registration and Event Information</a:t>
            </a:r>
          </a:p>
          <a:p>
            <a:pPr lvl="1"/>
            <a:r>
              <a:rPr lang="en-US" sz="2100" b="1" dirty="0"/>
              <a:t>Registration desk just to the left of the Main Entrance, Level 0</a:t>
            </a:r>
          </a:p>
          <a:p>
            <a:pPr lvl="2"/>
            <a:r>
              <a:rPr lang="en-US" sz="2100" b="1" dirty="0"/>
              <a:t>Sunday July 14</a:t>
            </a:r>
            <a:r>
              <a:rPr lang="en-US" sz="2100" b="1" baseline="30000" dirty="0"/>
              <a:t>th</a:t>
            </a:r>
            <a:r>
              <a:rPr lang="en-US" sz="2100" b="1" dirty="0"/>
              <a:t> 5:00 PM – 8:00 PM</a:t>
            </a:r>
          </a:p>
          <a:p>
            <a:pPr lvl="2"/>
            <a:r>
              <a:rPr lang="en-US" sz="2100" b="1" dirty="0"/>
              <a:t>Monday July 15</a:t>
            </a:r>
            <a:r>
              <a:rPr lang="en-US" sz="2100" b="1" baseline="30000" dirty="0"/>
              <a:t>th</a:t>
            </a:r>
            <a:r>
              <a:rPr lang="en-US" sz="2100" b="1" dirty="0"/>
              <a:t> – Thursday July 18</a:t>
            </a:r>
            <a:r>
              <a:rPr lang="en-US" sz="2100" b="1" baseline="30000" dirty="0"/>
              <a:t>th</a:t>
            </a:r>
            <a:r>
              <a:rPr lang="en-US" sz="2100" b="1" dirty="0"/>
              <a:t> 7:30 AM – 5:00 PM</a:t>
            </a:r>
          </a:p>
          <a:p>
            <a:pPr lvl="2"/>
            <a:r>
              <a:rPr lang="en-US" sz="2100" b="1" dirty="0"/>
              <a:t>Friday July 19</a:t>
            </a:r>
            <a:r>
              <a:rPr lang="en-US" sz="2100" b="1" baseline="30000" dirty="0"/>
              <a:t>th</a:t>
            </a:r>
            <a:r>
              <a:rPr lang="en-US" sz="2100" b="1" dirty="0"/>
              <a:t> 7:30 AM – 12:00 PM</a:t>
            </a:r>
          </a:p>
          <a:p>
            <a:pPr lvl="1"/>
            <a:endParaRPr lang="en-US" sz="2100" dirty="0"/>
          </a:p>
          <a:p>
            <a:r>
              <a:rPr lang="en-US" sz="2100" b="1" dirty="0"/>
              <a:t>Registration Website</a:t>
            </a:r>
          </a:p>
          <a:p>
            <a:pPr lvl="1"/>
            <a:r>
              <a:rPr lang="en-US" sz="2100" dirty="0">
                <a:hlinkClick r:id="rId2"/>
              </a:rPr>
              <a:t>https://www.regonline.com/registration/Checkin.aspx?EventId=2560502</a:t>
            </a:r>
            <a:r>
              <a:rPr lang="en-US" sz="2100" dirty="0"/>
              <a:t> </a:t>
            </a:r>
          </a:p>
          <a:p>
            <a:r>
              <a:rPr lang="en-US" sz="2100" b="1" dirty="0"/>
              <a:t>Attendance Tool (IMAT)</a:t>
            </a:r>
          </a:p>
          <a:p>
            <a:pPr lvl="1"/>
            <a:r>
              <a:rPr lang="en-US" sz="2100" dirty="0">
                <a:hlinkClick r:id="rId3"/>
              </a:rPr>
              <a:t>https://imat.ieee.org/my-site/home</a:t>
            </a:r>
            <a:endParaRPr lang="en-US" dirty="0"/>
          </a:p>
        </p:txBody>
      </p:sp>
    </p:spTree>
    <p:extLst>
      <p:ext uri="{BB962C8B-B14F-4D97-AF65-F5344CB8AC3E}">
        <p14:creationId xmlns:p14="http://schemas.microsoft.com/office/powerpoint/2010/main" val="1609638746"/>
      </p:ext>
    </p:extLst>
  </p:cSld>
  <p:clrMapOvr>
    <a:masterClrMapping/>
  </p:clrMapOvr>
</p:sld>
</file>

<file path=ppt/theme/theme1.xml><?xml version="1.0" encoding="utf-8"?>
<a:theme xmlns:a="http://schemas.openxmlformats.org/drawingml/2006/main" name="802-11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69130</TotalTime>
  <Words>1885</Words>
  <Application>Microsoft Office PowerPoint</Application>
  <PresentationFormat>Widescreen</PresentationFormat>
  <Paragraphs>350</Paragraphs>
  <Slides>29</Slides>
  <Notes>9</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5" baseType="lpstr">
      <vt:lpstr>Arial Unicode MS</vt:lpstr>
      <vt:lpstr>MS Gothic</vt:lpstr>
      <vt:lpstr>Arial</vt:lpstr>
      <vt:lpstr>Times New Roman</vt:lpstr>
      <vt:lpstr>802-11 Theme</vt:lpstr>
      <vt:lpstr>Document</vt:lpstr>
      <vt:lpstr>1st Vice Chair Report - July 2019 - Vienna</vt:lpstr>
      <vt:lpstr>Abstract</vt:lpstr>
      <vt:lpstr>Monday–  802.11 Opening Plenary</vt:lpstr>
      <vt:lpstr>Event Conduct and Safety Statement </vt:lpstr>
      <vt:lpstr>Event Conduct and Safety Statement</vt:lpstr>
      <vt:lpstr>M3.3  Other WG meeting plans </vt:lpstr>
      <vt:lpstr>What you need to know about the  IEEE 802 Plenary Session</vt:lpstr>
      <vt:lpstr>Who is Meeting Where and When</vt:lpstr>
      <vt:lpstr>Where to Attend Sessions, Pick Up an Event Name Badge and Log Session Attendance </vt:lpstr>
      <vt:lpstr>Internet  - Meeting Network</vt:lpstr>
      <vt:lpstr>Getting Something to Eat and Drink Attendee Food and Beverage Breaks</vt:lpstr>
      <vt:lpstr>Request for information from 802 Plenary WG Attendees</vt:lpstr>
      <vt:lpstr>Audio Visual</vt:lpstr>
      <vt:lpstr>Tourism Information</vt:lpstr>
      <vt:lpstr>Public Transportation </vt:lpstr>
      <vt:lpstr>Meeting Planner Contact Information Face to Face Events</vt:lpstr>
      <vt:lpstr>Emergency Information </vt:lpstr>
      <vt:lpstr>2019 Future Sessions</vt:lpstr>
      <vt:lpstr>Online Calendar Schedule</vt:lpstr>
      <vt:lpstr>M3.6  II Meeting registration</vt:lpstr>
      <vt:lpstr>M3.7 Recording attendance</vt:lpstr>
      <vt:lpstr>M3.8 Local File Document Server information</vt:lpstr>
      <vt:lpstr>3.9 Next Session reminder</vt:lpstr>
      <vt:lpstr>802.11 Mid-Week Plenary</vt:lpstr>
      <vt:lpstr>W5.1 Room Change Requests</vt:lpstr>
      <vt:lpstr>802.11 WG Closing Plenary</vt:lpstr>
      <vt:lpstr>F3.1.1 -Straw Poll regarding this meeting location</vt:lpstr>
      <vt:lpstr>F3.1.2: Future Venue Insight</vt:lpstr>
      <vt:lpstr>References</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1st Vice Chair Report - July 2019 - Vienna</dc:title>
  <dc:subject>July 2019</dc:subject>
  <dc:creator>Jon Rosdahl</dc:creator>
  <dc:description>Jon Rosdahl (Qualcomm)</dc:description>
  <cp:lastModifiedBy>Jon Rosdahl</cp:lastModifiedBy>
  <cp:revision>289</cp:revision>
  <cp:lastPrinted>1601-01-01T00:00:00Z</cp:lastPrinted>
  <dcterms:created xsi:type="dcterms:W3CDTF">2014-04-14T10:59:07Z</dcterms:created>
  <dcterms:modified xsi:type="dcterms:W3CDTF">2019-07-15T00:21:24Z</dcterms:modified>
  <cp:category>Report</cp:category>
</cp:coreProperties>
</file>