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1"/>
  </p:notesMasterIdLst>
  <p:handoutMasterIdLst>
    <p:handoutMasterId r:id="rId32"/>
  </p:handoutMasterIdLst>
  <p:sldIdLst>
    <p:sldId id="256" r:id="rId2"/>
    <p:sldId id="257" r:id="rId3"/>
    <p:sldId id="289" r:id="rId4"/>
    <p:sldId id="488" r:id="rId5"/>
    <p:sldId id="489" r:id="rId6"/>
    <p:sldId id="300" r:id="rId7"/>
    <p:sldId id="490" r:id="rId8"/>
    <p:sldId id="491" r:id="rId9"/>
    <p:sldId id="258" r:id="rId10"/>
    <p:sldId id="262" r:id="rId11"/>
    <p:sldId id="260" r:id="rId12"/>
    <p:sldId id="498" r:id="rId13"/>
    <p:sldId id="266" r:id="rId14"/>
    <p:sldId id="268" r:id="rId15"/>
    <p:sldId id="269" r:id="rId16"/>
    <p:sldId id="265" r:id="rId17"/>
    <p:sldId id="267" r:id="rId18"/>
    <p:sldId id="437" r:id="rId19"/>
    <p:sldId id="273" r:id="rId20"/>
    <p:sldId id="315" r:id="rId21"/>
    <p:sldId id="275" r:id="rId22"/>
    <p:sldId id="290" r:id="rId23"/>
    <p:sldId id="274" r:id="rId24"/>
    <p:sldId id="281" r:id="rId25"/>
    <p:sldId id="280" r:id="rId26"/>
    <p:sldId id="283" r:id="rId27"/>
    <p:sldId id="284" r:id="rId28"/>
    <p:sldId id="291" r:id="rId29"/>
    <p:sldId id="26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491"/>
            <p14:sldId id="258"/>
            <p14:sldId id="262"/>
            <p14:sldId id="260"/>
            <p14:sldId id="498"/>
            <p14:sldId id="266"/>
            <p14:sldId id="268"/>
            <p14:sldId id="269"/>
            <p14:sldId id="265"/>
            <p14:sldId id="267"/>
            <p14:sldId id="437"/>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81" autoAdjust="0"/>
    <p:restoredTop sz="80603" autoAdjust="0"/>
  </p:normalViewPr>
  <p:slideViewPr>
    <p:cSldViewPr>
      <p:cViewPr varScale="1">
        <p:scale>
          <a:sx n="54" d="100"/>
          <a:sy n="54" d="100"/>
        </p:scale>
        <p:origin x="84" y="138"/>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802-11-19/1006r0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802-11-19/1006r0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802-11-19/1006r0</a:t>
            </a:r>
            <a:endParaRPr lang="en-US" dirty="0"/>
          </a:p>
        </p:txBody>
      </p:sp>
      <p:sp>
        <p:nvSpPr>
          <p:cNvPr id="5" name="Rectangle 3"/>
          <p:cNvSpPr>
            <a:spLocks noGrp="1" noChangeArrowheads="1"/>
          </p:cNvSpPr>
          <p:nvPr>
            <p:ph type="dt"/>
          </p:nvPr>
        </p:nvSpPr>
        <p:spPr>
          <a:ln/>
        </p:spPr>
        <p:txBody>
          <a:bodyPr/>
          <a:lstStyle/>
          <a:p>
            <a:r>
              <a:rPr lang="en-US"/>
              <a:t>July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802-11-19/1006r0</a:t>
            </a:r>
            <a:endParaRPr lang="en-US" dirty="0"/>
          </a:p>
        </p:txBody>
      </p:sp>
      <p:sp>
        <p:nvSpPr>
          <p:cNvPr id="5" name="Rectangle 3"/>
          <p:cNvSpPr>
            <a:spLocks noGrp="1" noChangeArrowheads="1"/>
          </p:cNvSpPr>
          <p:nvPr>
            <p:ph type="dt"/>
          </p:nvPr>
        </p:nvSpPr>
        <p:spPr>
          <a:ln/>
        </p:spPr>
        <p:txBody>
          <a:bodyPr/>
          <a:lstStyle/>
          <a:p>
            <a:r>
              <a:rPr lang="en-US"/>
              <a:t>July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802-11-19/1006r0</a:t>
            </a:r>
            <a:endParaRPr lang="en-US" dirty="0"/>
          </a:p>
        </p:txBody>
      </p:sp>
      <p:sp>
        <p:nvSpPr>
          <p:cNvPr id="5" name="Date Placeholder 4"/>
          <p:cNvSpPr>
            <a:spLocks noGrp="1"/>
          </p:cNvSpPr>
          <p:nvPr>
            <p:ph type="dt" idx="11"/>
          </p:nvPr>
        </p:nvSpPr>
        <p:spPr/>
        <p:txBody>
          <a:bodyPr/>
          <a:lstStyle/>
          <a:p>
            <a:r>
              <a:rPr lang="en-US"/>
              <a:t>July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802-11-19/1006r0</a:t>
            </a:r>
            <a:endParaRPr lang="en-US" dirty="0"/>
          </a:p>
        </p:txBody>
      </p:sp>
      <p:sp>
        <p:nvSpPr>
          <p:cNvPr id="5" name="Date Placeholder 4"/>
          <p:cNvSpPr>
            <a:spLocks noGrp="1"/>
          </p:cNvSpPr>
          <p:nvPr>
            <p:ph type="dt" idx="11"/>
          </p:nvPr>
        </p:nvSpPr>
        <p:spPr/>
        <p:txBody>
          <a:bodyPr/>
          <a:lstStyle/>
          <a:p>
            <a:r>
              <a:rPr lang="en-US"/>
              <a:t>July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802-11-19/1006r0</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July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22</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r>
              <a:rPr lang="en-US" sz="1100" dirty="0"/>
              <a:t>Also please let your groups know that by July 11th we have to have at least 60% of our blocked booked or </a:t>
            </a:r>
            <a:r>
              <a:rPr lang="en-US" sz="1100"/>
              <a:t>we lose </a:t>
            </a:r>
            <a:r>
              <a:rPr lang="en-US" sz="1100" dirty="0"/>
              <a:t>part of our remaining block.</a:t>
            </a:r>
            <a:endParaRPr lang="en-GB" sz="1100" dirty="0">
              <a:effectLst/>
            </a:endParaRPr>
          </a:p>
        </p:txBody>
      </p:sp>
      <p:sp>
        <p:nvSpPr>
          <p:cNvPr id="4" name="Header Placeholder 3"/>
          <p:cNvSpPr>
            <a:spLocks noGrp="1"/>
          </p:cNvSpPr>
          <p:nvPr>
            <p:ph type="hdr" idx="10"/>
          </p:nvPr>
        </p:nvSpPr>
        <p:spPr/>
        <p:txBody>
          <a:bodyPr/>
          <a:lstStyle/>
          <a:p>
            <a:r>
              <a:rPr lang="en-US"/>
              <a:t>doc.: IEEE 802-11-19/1006r0</a:t>
            </a:r>
            <a:endParaRPr lang="en-US" dirty="0"/>
          </a:p>
        </p:txBody>
      </p:sp>
      <p:sp>
        <p:nvSpPr>
          <p:cNvPr id="5" name="Date Placeholder 4"/>
          <p:cNvSpPr>
            <a:spLocks noGrp="1"/>
          </p:cNvSpPr>
          <p:nvPr>
            <p:ph type="dt" idx="11"/>
          </p:nvPr>
        </p:nvSpPr>
        <p:spPr/>
        <p:txBody>
          <a:bodyPr/>
          <a:lstStyle/>
          <a:p>
            <a:r>
              <a:rPr lang="en-US"/>
              <a:t>July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802-11-19/1006r0</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fontAlgn="base"/>
            <a:endParaRPr lang="en-US" dirty="0">
              <a:effectLst/>
            </a:endParaRPr>
          </a:p>
        </p:txBody>
      </p:sp>
      <p:sp>
        <p:nvSpPr>
          <p:cNvPr id="4" name="Header Placeholder 3"/>
          <p:cNvSpPr>
            <a:spLocks noGrp="1"/>
          </p:cNvSpPr>
          <p:nvPr>
            <p:ph type="hdr" idx="10"/>
          </p:nvPr>
        </p:nvSpPr>
        <p:spPr/>
        <p:txBody>
          <a:bodyPr/>
          <a:lstStyle/>
          <a:p>
            <a:r>
              <a:rPr lang="en-US"/>
              <a:t>doc.: IEEE 802-11-19/1006r0</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802-11-19/1006r0</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11-19/1006r0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en.gv.at/stadtplan/en/" TargetMode="External"/><Relationship Id="rId7" Type="http://schemas.openxmlformats.org/officeDocument/2006/relationships/hyperlink" Target="https://www.wien.info/en/travel-info/vienna-city-card/city-card-app" TargetMode="External"/><Relationship Id="rId2" Type="http://schemas.openxmlformats.org/officeDocument/2006/relationships/hyperlink" Target="https://www.wien.info/en" TargetMode="External"/><Relationship Id="rId1" Type="http://schemas.openxmlformats.org/officeDocument/2006/relationships/slideLayout" Target="../slideLayouts/slideLayout2.xml"/><Relationship Id="rId6" Type="http://schemas.openxmlformats.org/officeDocument/2006/relationships/hyperlink" Target="https://www.viennacitycard.at/index.php?lang=EN" TargetMode="External"/><Relationship Id="rId5" Type="http://schemas.openxmlformats.org/officeDocument/2006/relationships/hyperlink" Target="https://www.wien.info/en/travel-info/vienna-city-card" TargetMode="External"/><Relationship Id="rId4" Type="http://schemas.openxmlformats.org/officeDocument/2006/relationships/hyperlink" Target="https://b2b.wien.info/en/destination-guide/dining-shopp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enerlinien.at/eportal3/ep/tab.do?tabId=0" TargetMode="External"/><Relationship Id="rId2" Type="http://schemas.openxmlformats.org/officeDocument/2006/relationships/hyperlink" Target="https://www.wien.info/en/travel-info/transport" TargetMode="External"/><Relationship Id="rId1" Type="http://schemas.openxmlformats.org/officeDocument/2006/relationships/slideLayout" Target="../slideLayouts/slideLayout2.xml"/><Relationship Id="rId5" Type="http://schemas.openxmlformats.org/officeDocument/2006/relationships/hyperlink" Target="https://www.wienerlinien.at/eportal3/ep/channelView.do/pageTypeId/66533/channelId/-2000347" TargetMode="External"/><Relationship Id="rId4" Type="http://schemas.openxmlformats.org/officeDocument/2006/relationships/hyperlink" Target="https://shop.wienerlinien.at/"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regonline.com/ActiveReports/ReportServer/EventSnapshot.aspx?EventSessionId=9ca94b933a5746f59aedb4ddb9741d35&amp;eventID=2560502#test" TargetMode="External"/><Relationship Id="rId2" Type="http://schemas.openxmlformats.org/officeDocument/2006/relationships/hyperlink" Target="https://www.regonline.com/ActiveReports/ReportServer/EventSnapshot.aspx?EventSessionId=9ca94b933a5746f59aedb4ddb9741d35&amp;eventID=256050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mtgevents.com.au/ieee20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066-08-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75-00-WCSG-wireless-treasurer-report-July-2019-Vienna.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9/22-19-0030-01-0000-802-22-july-plenary-working-group-agenda.xls" TargetMode="External"/><Relationship Id="rId5" Type="http://schemas.openxmlformats.org/officeDocument/2006/relationships/hyperlink" Target="https://mentor.ieee.org/802.11/documents?is_dcn=agenda&amp;is_group=0000"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4" Type="http://schemas.openxmlformats.org/officeDocument/2006/relationships/hyperlink" Target="https://www.wienerlinien.at/media/files/2018/svp_281610.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6050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July 2019 - Vienna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sp>
        <p:nvSpPr>
          <p:cNvPr id="6" name="Date Placeholder 3"/>
          <p:cNvSpPr>
            <a:spLocks noGrp="1"/>
          </p:cNvSpPr>
          <p:nvPr>
            <p:ph type="dt" idx="10"/>
          </p:nvPr>
        </p:nvSpPr>
        <p:spPr>
          <a:xfrm>
            <a:off x="2220913" y="333375"/>
            <a:ext cx="2303451" cy="273050"/>
          </a:xfrm>
        </p:spPr>
        <p:txBody>
          <a:bodyPr/>
          <a:lstStyle/>
          <a:p>
            <a:r>
              <a:rPr lang="en-US" dirty="0"/>
              <a:t>July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56"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3" name="Content Placeholder 2"/>
          <p:cNvSpPr>
            <a:spLocks noGrp="1"/>
          </p:cNvSpPr>
          <p:nvPr>
            <p:ph idx="1"/>
          </p:nvPr>
        </p:nvSpPr>
        <p:spPr>
          <a:xfrm>
            <a:off x="457200" y="1447800"/>
            <a:ext cx="11353800" cy="4940643"/>
          </a:xfrm>
        </p:spPr>
        <p:txBody>
          <a:bodyPr>
            <a:normAutofit/>
          </a:bodyPr>
          <a:lstStyle/>
          <a:p>
            <a:r>
              <a:rPr lang="en-US" b="1" dirty="0"/>
              <a:t>Meeting Space Network</a:t>
            </a:r>
          </a:p>
          <a:p>
            <a:pPr lvl="1"/>
            <a:r>
              <a:rPr lang="en-US" sz="1800" dirty="0"/>
              <a:t>Austria Center Vienna IEEE 802 Meeting Space and Break Areas</a:t>
            </a:r>
          </a:p>
          <a:p>
            <a:pPr lvl="2"/>
            <a:r>
              <a:rPr lang="en-US" sz="1800" dirty="0"/>
              <a:t>SSID: IEEE802</a:t>
            </a:r>
          </a:p>
          <a:p>
            <a:pPr lvl="2"/>
            <a:r>
              <a:rPr lang="en-US" sz="1800" dirty="0"/>
              <a:t>Password: </a:t>
            </a:r>
            <a:r>
              <a:rPr lang="en-US" sz="1800" dirty="0" err="1"/>
              <a:t>ieeeieee</a:t>
            </a:r>
            <a:endParaRPr lang="en-US" sz="1800" dirty="0"/>
          </a:p>
          <a:p>
            <a:pPr lvl="2"/>
            <a:r>
              <a:rPr lang="en-US" sz="1800" dirty="0"/>
              <a:t>Wireless Encryption Protocol: WPA2 Pre Shared Key</a:t>
            </a:r>
          </a:p>
          <a:p>
            <a:r>
              <a:rPr lang="en-US" b="1" dirty="0"/>
              <a:t>Meeting Space Network Help</a:t>
            </a:r>
          </a:p>
          <a:p>
            <a:pPr lvl="1"/>
            <a:r>
              <a:rPr lang="en-US" sz="1800" dirty="0"/>
              <a:t>To the left of the Main Entrance on Level 0</a:t>
            </a:r>
          </a:p>
          <a:p>
            <a:pPr lvl="2"/>
            <a:r>
              <a:rPr lang="en-US" sz="1800" dirty="0" err="1"/>
              <a:t>Linespeed</a:t>
            </a:r>
            <a:r>
              <a:rPr lang="en-US" sz="1800" dirty="0"/>
              <a:t> Staff will be available</a:t>
            </a:r>
          </a:p>
          <a:p>
            <a:r>
              <a:rPr lang="en-US" b="1" dirty="0"/>
              <a:t>IEEE 802 Business Lounge with Meeting Space Network</a:t>
            </a:r>
          </a:p>
          <a:p>
            <a:pPr lvl="1"/>
            <a:r>
              <a:rPr lang="en-US" sz="1800" dirty="0"/>
              <a:t>To the left of the Main Entrance, Room 0.30 on Level 0</a:t>
            </a:r>
          </a:p>
          <a:p>
            <a:pPr lvl="1"/>
            <a:r>
              <a:rPr lang="en-US" sz="1800" dirty="0"/>
              <a:t>Open to all for comfortable networking during the day.</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3" name="Content Placeholder 2"/>
          <p:cNvSpPr>
            <a:spLocks noGrp="1"/>
          </p:cNvSpPr>
          <p:nvPr>
            <p:ph sz="half" idx="1"/>
          </p:nvPr>
        </p:nvSpPr>
        <p:spPr>
          <a:xfrm>
            <a:off x="609600" y="1478490"/>
            <a:ext cx="5181600" cy="4127037"/>
          </a:xfrm>
        </p:spPr>
        <p:txBody>
          <a:bodyPr>
            <a:normAutofit/>
          </a:bodyPr>
          <a:lstStyle/>
          <a:p>
            <a:pPr marL="0" indent="0">
              <a:buNone/>
            </a:pPr>
            <a:r>
              <a:rPr lang="en-US" sz="2400" b="1" dirty="0"/>
              <a:t>AM Coffee/Tea Break	</a:t>
            </a:r>
          </a:p>
          <a:p>
            <a:pPr lvl="1"/>
            <a:r>
              <a:rPr lang="en-US" dirty="0"/>
              <a:t>Monday – Thursday </a:t>
            </a:r>
          </a:p>
          <a:p>
            <a:pPr lvl="1"/>
            <a:r>
              <a:rPr lang="en-US" dirty="0"/>
              <a:t>10:00 AM – 11:00 AM</a:t>
            </a:r>
          </a:p>
          <a:p>
            <a:pPr lvl="1"/>
            <a:endParaRPr lang="en-US" dirty="0"/>
          </a:p>
          <a:p>
            <a:pPr marL="0" indent="0">
              <a:buNone/>
            </a:pPr>
            <a:r>
              <a:rPr lang="en-US" sz="2400" b="1" dirty="0"/>
              <a:t>PM Coffee/Tea Break w/snacks</a:t>
            </a:r>
          </a:p>
          <a:p>
            <a:pPr lvl="1"/>
            <a:r>
              <a:rPr lang="en-US" dirty="0"/>
              <a:t>Monday – Thursday </a:t>
            </a:r>
          </a:p>
          <a:p>
            <a:pPr lvl="1"/>
            <a:r>
              <a:rPr lang="en-US" dirty="0"/>
              <a:t>3:00 PM – 4:00 PM</a:t>
            </a:r>
            <a:endParaRPr lang="en-US" b="1" dirty="0"/>
          </a:p>
          <a:p>
            <a:pPr marL="0" indent="0" algn="ctr">
              <a:buNone/>
            </a:pPr>
            <a:r>
              <a:rPr lang="en-US" sz="2400" b="1" dirty="0"/>
              <a:t>Foyer E and Foyer F, Level 0</a:t>
            </a:r>
          </a:p>
        </p:txBody>
      </p:sp>
      <p:sp>
        <p:nvSpPr>
          <p:cNvPr id="5" name="Content Placeholder 4"/>
          <p:cNvSpPr>
            <a:spLocks noGrp="1"/>
          </p:cNvSpPr>
          <p:nvPr>
            <p:ph sz="half" idx="2"/>
          </p:nvPr>
        </p:nvSpPr>
        <p:spPr>
          <a:xfrm>
            <a:off x="6080570" y="1566926"/>
            <a:ext cx="5501830" cy="4038601"/>
          </a:xfrm>
        </p:spPr>
        <p:txBody>
          <a:bodyPr>
            <a:noAutofit/>
          </a:bodyPr>
          <a:lstStyle/>
          <a:p>
            <a:pPr marL="0" indent="0">
              <a:buNone/>
            </a:pPr>
            <a:r>
              <a:rPr lang="en-US" b="1" dirty="0"/>
              <a:t>Lunch Service</a:t>
            </a:r>
            <a:endParaRPr lang="en-US" dirty="0"/>
          </a:p>
          <a:p>
            <a:pPr lvl="1"/>
            <a:r>
              <a:rPr lang="en-US" dirty="0"/>
              <a:t>Monday – Thursday </a:t>
            </a:r>
          </a:p>
          <a:p>
            <a:pPr lvl="1"/>
            <a:r>
              <a:rPr lang="en-US" dirty="0"/>
              <a:t>12:00 PM– 1:30 PM</a:t>
            </a:r>
          </a:p>
          <a:p>
            <a:pPr lvl="1"/>
            <a:endParaRPr lang="en-US" sz="1800" dirty="0"/>
          </a:p>
          <a:p>
            <a:pPr marL="0" indent="0">
              <a:buNone/>
            </a:pPr>
            <a:r>
              <a:rPr lang="en-US" b="1" dirty="0"/>
              <a:t>Friday Lunch Service</a:t>
            </a:r>
            <a:r>
              <a:rPr lang="en-US" sz="2400" dirty="0"/>
              <a:t>	</a:t>
            </a:r>
          </a:p>
          <a:p>
            <a:r>
              <a:rPr lang="en-US" sz="2400" dirty="0">
                <a:solidFill>
                  <a:srgbClr val="7030A0"/>
                </a:solidFill>
              </a:rPr>
              <a:t>For attendees of Friday Meetings </a:t>
            </a:r>
          </a:p>
          <a:p>
            <a:pPr lvl="1"/>
            <a:r>
              <a:rPr lang="en-US" dirty="0">
                <a:solidFill>
                  <a:srgbClr val="000000"/>
                </a:solidFill>
              </a:rPr>
              <a:t>12:00 PM– 1:30 PM</a:t>
            </a:r>
            <a:endParaRPr lang="en-US" b="1" dirty="0"/>
          </a:p>
          <a:p>
            <a:pPr marL="0" indent="0" algn="ctr">
              <a:buNone/>
            </a:pPr>
            <a:r>
              <a:rPr lang="en-US" sz="2400" b="1" dirty="0"/>
              <a:t>Main Entrance Hall, Level 0</a:t>
            </a:r>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Friday July 19.</a:t>
            </a:r>
          </a:p>
          <a:p>
            <a:endParaRPr lang="en-US" sz="2000" dirty="0"/>
          </a:p>
          <a:p>
            <a:r>
              <a:rPr lang="en-US" sz="2000" b="1" dirty="0">
                <a:solidFill>
                  <a:srgbClr val="C00000"/>
                </a:solidFill>
              </a:rPr>
              <a:t>Please report back to Jon by end of day Monday July 15</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a:t>
            </a:r>
            <a:r>
              <a:rPr lang="en-US" sz="2000" dirty="0" err="1"/>
              <a:t>effect</a:t>
            </a:r>
            <a:r>
              <a:rPr lang="en-US" sz="2000" dirty="0"/>
              <a: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3" name="Content Placeholder 2"/>
          <p:cNvSpPr>
            <a:spLocks noGrp="1"/>
          </p:cNvSpPr>
          <p:nvPr>
            <p:ph idx="1"/>
          </p:nvPr>
        </p:nvSpPr>
        <p:spPr/>
        <p:txBody>
          <a:bodyPr>
            <a:normAutofit/>
          </a:bodyPr>
          <a:lstStyle/>
          <a:p>
            <a:pPr marL="0" indent="0">
              <a:buNone/>
            </a:pPr>
            <a:r>
              <a:rPr lang="en-US" sz="2400" b="1" dirty="0"/>
              <a:t>If you have any difficulty with the projectors, screens, or microphones in your meeting room kindly contact:</a:t>
            </a:r>
          </a:p>
          <a:p>
            <a:pPr marL="0" indent="0">
              <a:buNone/>
            </a:pPr>
            <a:endParaRPr lang="en-US" sz="2400" b="1" dirty="0"/>
          </a:p>
          <a:p>
            <a:pPr marL="0" indent="0">
              <a:buNone/>
            </a:pPr>
            <a:r>
              <a:rPr lang="en-US" sz="2400" b="1" dirty="0"/>
              <a:t>Face to Face Events staff at the Registration &amp; Information Desks </a:t>
            </a:r>
          </a:p>
          <a:p>
            <a:pPr marL="0" indent="0">
              <a:buNone/>
            </a:pPr>
            <a:r>
              <a:rPr lang="en-US" sz="2400" b="1" dirty="0"/>
              <a:t>OR</a:t>
            </a:r>
          </a:p>
          <a:p>
            <a:pPr marL="0" indent="0">
              <a:buNone/>
            </a:pPr>
            <a:r>
              <a:rPr lang="en-US" sz="2400" b="1" dirty="0"/>
              <a:t>Email: </a:t>
            </a:r>
            <a:r>
              <a:rPr lang="en-US" sz="2400" b="1" dirty="0">
                <a:hlinkClick r:id="rId2"/>
              </a:rPr>
              <a:t>dawns@facetoface-events.com</a:t>
            </a:r>
            <a:endParaRPr lang="en-US" sz="2400" b="1" dirty="0"/>
          </a:p>
          <a:p>
            <a:pPr marL="0" indent="0">
              <a:buNone/>
            </a:pPr>
            <a:r>
              <a:rPr lang="en-US" sz="2400" b="1" dirty="0"/>
              <a:t>Skype: </a:t>
            </a:r>
            <a:r>
              <a:rPr lang="en-US" sz="2400" b="1" dirty="0" err="1"/>
              <a:t>dslykhouse</a:t>
            </a:r>
            <a:endParaRPr lang="en-US" sz="2000" b="1" dirty="0"/>
          </a:p>
        </p:txBody>
      </p:sp>
    </p:spTree>
    <p:extLst>
      <p:ext uri="{BB962C8B-B14F-4D97-AF65-F5344CB8AC3E}">
        <p14:creationId xmlns:p14="http://schemas.microsoft.com/office/powerpoint/2010/main" val="1763834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3" name="Content Placeholder 2"/>
          <p:cNvSpPr>
            <a:spLocks noGrp="1"/>
          </p:cNvSpPr>
          <p:nvPr>
            <p:ph idx="1"/>
          </p:nvPr>
        </p:nvSpPr>
        <p:spPr>
          <a:xfrm>
            <a:off x="677334" y="1447800"/>
            <a:ext cx="10447866" cy="4800600"/>
          </a:xfrm>
        </p:spPr>
        <p:txBody>
          <a:bodyPr>
            <a:normAutofit fontScale="92500" lnSpcReduction="10000"/>
          </a:bodyPr>
          <a:lstStyle/>
          <a:p>
            <a:r>
              <a:rPr lang="en-US" b="1" dirty="0"/>
              <a:t>Tourism Vienna Austria Website </a:t>
            </a:r>
            <a:r>
              <a:rPr lang="en-US" b="1" dirty="0">
                <a:hlinkClick r:id="rId2"/>
              </a:rPr>
              <a:t>https://www.wien.info/en</a:t>
            </a:r>
            <a:endParaRPr lang="en-US" b="1" dirty="0"/>
          </a:p>
          <a:p>
            <a:endParaRPr lang="en-US" b="1" dirty="0"/>
          </a:p>
          <a:p>
            <a:r>
              <a:rPr lang="en-US" b="1" dirty="0"/>
              <a:t>Interactive Map Vienna </a:t>
            </a:r>
            <a:r>
              <a:rPr lang="en-US" b="1" dirty="0">
                <a:hlinkClick r:id="rId3"/>
              </a:rPr>
              <a:t>https://www.wien.gv.at/stadtplan/en/</a:t>
            </a:r>
            <a:endParaRPr lang="en-US" b="1" dirty="0"/>
          </a:p>
          <a:p>
            <a:endParaRPr lang="en-US" b="1" dirty="0"/>
          </a:p>
          <a:p>
            <a:r>
              <a:rPr lang="en-US" b="1" dirty="0"/>
              <a:t>Restaurants </a:t>
            </a:r>
            <a:r>
              <a:rPr lang="en-US" b="1" dirty="0">
                <a:hlinkClick r:id="rId4"/>
              </a:rPr>
              <a:t>https://b2b.wien.info/en/destination-guide/dining-shopping</a:t>
            </a:r>
            <a:endParaRPr lang="en-US" b="1" dirty="0"/>
          </a:p>
          <a:p>
            <a:endParaRPr lang="en-US" b="1" dirty="0"/>
          </a:p>
          <a:p>
            <a:r>
              <a:rPr lang="en-US" b="1" dirty="0"/>
              <a:t>Vienna City Card </a:t>
            </a:r>
            <a:r>
              <a:rPr lang="en-US" b="1" dirty="0">
                <a:hlinkClick r:id="rId5"/>
              </a:rPr>
              <a:t>https://www.wien.info/en/travel-info/vienna-city-card</a:t>
            </a:r>
            <a:endParaRPr lang="en-US" b="1" dirty="0"/>
          </a:p>
          <a:p>
            <a:endParaRPr lang="en-US" b="1" dirty="0"/>
          </a:p>
          <a:p>
            <a:r>
              <a:rPr lang="en-US" b="1" dirty="0"/>
              <a:t>Purchase Vienna City Card Online </a:t>
            </a:r>
            <a:r>
              <a:rPr lang="en-US" b="1" dirty="0">
                <a:hlinkClick r:id="rId6"/>
              </a:rPr>
              <a:t>https://www.viennacitycard.at/index.php?lang=EN</a:t>
            </a:r>
            <a:endParaRPr lang="en-US" b="1" dirty="0"/>
          </a:p>
          <a:p>
            <a:endParaRPr lang="en-US" b="1" dirty="0"/>
          </a:p>
          <a:p>
            <a:r>
              <a:rPr lang="en-US" b="1" dirty="0"/>
              <a:t>Vienna City Card App </a:t>
            </a:r>
            <a:r>
              <a:rPr lang="en-US" b="1" dirty="0">
                <a:hlinkClick r:id="rId7"/>
              </a:rPr>
              <a:t>https://www.wien.info/en/travel-info/vienna-city-card/city-card-app</a:t>
            </a:r>
            <a:r>
              <a:rPr lang="en-US" b="1" dirty="0"/>
              <a:t> </a:t>
            </a:r>
          </a:p>
        </p:txBody>
      </p:sp>
    </p:spTree>
    <p:extLst>
      <p:ext uri="{BB962C8B-B14F-4D97-AF65-F5344CB8AC3E}">
        <p14:creationId xmlns:p14="http://schemas.microsoft.com/office/powerpoint/2010/main" val="2036610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Public Transportation</a:t>
            </a:r>
            <a:r>
              <a:rPr lang="en-US" dirty="0"/>
              <a:t>	</a:t>
            </a:r>
          </a:p>
        </p:txBody>
      </p:sp>
      <p:sp>
        <p:nvSpPr>
          <p:cNvPr id="3" name="Content Placeholder 2"/>
          <p:cNvSpPr>
            <a:spLocks noGrp="1"/>
          </p:cNvSpPr>
          <p:nvPr>
            <p:ph idx="1"/>
          </p:nvPr>
        </p:nvSpPr>
        <p:spPr>
          <a:xfrm>
            <a:off x="609600" y="1371600"/>
            <a:ext cx="10972800" cy="5257800"/>
          </a:xfrm>
        </p:spPr>
        <p:txBody>
          <a:bodyPr>
            <a:noAutofit/>
          </a:bodyPr>
          <a:lstStyle/>
          <a:p>
            <a:pPr marL="0" indent="0">
              <a:buNone/>
            </a:pPr>
            <a:r>
              <a:rPr lang="en-US" sz="1600" b="1" dirty="0"/>
              <a:t>Vienna's public transport network of five subway lines, 28 tram lines and 129 bus lines bring you quickly and reliably to your destination.</a:t>
            </a:r>
          </a:p>
          <a:p>
            <a:pPr marL="0" indent="0">
              <a:buNone/>
            </a:pPr>
            <a:br>
              <a:rPr lang="en-US" sz="1600" b="1" dirty="0"/>
            </a:br>
            <a:r>
              <a:rPr lang="en-US" sz="1600" b="1" dirty="0"/>
              <a:t>Public Transportation Information </a:t>
            </a:r>
            <a:r>
              <a:rPr lang="en-US" sz="1600" b="1" dirty="0">
                <a:hlinkClick r:id="rId2"/>
              </a:rPr>
              <a:t>https://www.wien.info/en/travel-info/transport</a:t>
            </a:r>
            <a:endParaRPr lang="en-US" sz="1600" b="1" dirty="0"/>
          </a:p>
          <a:p>
            <a:r>
              <a:rPr lang="en-US" sz="1600" b="1" dirty="0"/>
              <a:t>Public Transportation Tickets</a:t>
            </a:r>
            <a:br>
              <a:rPr lang="en-US" sz="1600" b="1" dirty="0"/>
            </a:br>
            <a:r>
              <a:rPr lang="en-US" sz="1600" b="1" dirty="0"/>
              <a:t>The tickets are valid in all trams, buses and subways. Each stamped single ticket is valid up to the destination, including multiple transfers.</a:t>
            </a:r>
            <a:br>
              <a:rPr lang="en-US" sz="1600" b="1" dirty="0"/>
            </a:br>
            <a:r>
              <a:rPr lang="en-US" sz="1600" b="1" dirty="0"/>
              <a:t>Single ticket: € 2.40 (Children € 1.20)</a:t>
            </a:r>
          </a:p>
          <a:p>
            <a:r>
              <a:rPr lang="en-US" sz="1600" b="1" dirty="0"/>
              <a:t>24-hour Vienna ticket: € 8,00        48-hour Vienna ticket: € 14,10      72-hour Vienna ticket: € 17.10</a:t>
            </a:r>
          </a:p>
          <a:p>
            <a:r>
              <a:rPr lang="en-US" sz="1600" b="1" dirty="0"/>
              <a:t>Vienna weekly ticket : € 17,10 valid Monday to Monday at 9.00 am</a:t>
            </a:r>
          </a:p>
          <a:p>
            <a:endParaRPr lang="en-US" sz="1600" b="1" dirty="0"/>
          </a:p>
          <a:p>
            <a:r>
              <a:rPr lang="en-US" sz="1600" b="1" dirty="0"/>
              <a:t>Single tickets are also available in trams with a surcharge for € 2.60 (children: € 1.40). They are valid for one ride including transfers. Children up to six years of age travel for free. </a:t>
            </a:r>
          </a:p>
          <a:p>
            <a:br>
              <a:rPr lang="en-US" sz="1600" b="1" dirty="0"/>
            </a:br>
            <a:r>
              <a:rPr lang="en-US" sz="1600" b="1" dirty="0"/>
              <a:t>Tickets are available at:</a:t>
            </a:r>
            <a:br>
              <a:rPr lang="en-US" sz="1600" b="1" dirty="0"/>
            </a:br>
            <a:r>
              <a:rPr lang="en-US" sz="1600" b="1" dirty="0"/>
              <a:t>* the multilingual ticket machines (subway stations)</a:t>
            </a:r>
            <a:br>
              <a:rPr lang="en-US" sz="1600" b="1" dirty="0"/>
            </a:br>
            <a:r>
              <a:rPr lang="en-US" sz="1600" b="1" dirty="0"/>
              <a:t>* all </a:t>
            </a:r>
            <a:r>
              <a:rPr lang="en-US" sz="1600" b="1" dirty="0">
                <a:hlinkClick r:id="rId3"/>
              </a:rPr>
              <a:t>advance sales points</a:t>
            </a:r>
            <a:r>
              <a:rPr lang="en-US" sz="1600" b="1" dirty="0"/>
              <a:t> and the </a:t>
            </a:r>
            <a:r>
              <a:rPr lang="en-US" sz="1600" b="1" dirty="0">
                <a:hlinkClick r:id="rId4"/>
              </a:rPr>
              <a:t>online shop</a:t>
            </a:r>
            <a:r>
              <a:rPr lang="en-US" sz="1600" b="1" dirty="0"/>
              <a:t> of the Vienna Lines</a:t>
            </a:r>
            <a:br>
              <a:rPr lang="en-US" sz="1600" b="1" dirty="0"/>
            </a:br>
            <a:r>
              <a:rPr lang="en-US" sz="1600" b="1" dirty="0"/>
              <a:t>* most tobacco shops</a:t>
            </a:r>
            <a:br>
              <a:rPr lang="en-US" sz="1600" b="1" dirty="0"/>
            </a:br>
            <a:r>
              <a:rPr lang="en-US" sz="1600" b="1" dirty="0"/>
              <a:t>* </a:t>
            </a:r>
            <a:r>
              <a:rPr lang="en-US" sz="1600" b="1" dirty="0">
                <a:hlinkClick r:id="rId5"/>
              </a:rPr>
              <a:t>Mobile phone ticket</a:t>
            </a:r>
            <a:r>
              <a:rPr lang="en-US" sz="1600" b="1" dirty="0"/>
              <a:t>, which can be used to buy Vienna day tickets and single tickets</a:t>
            </a:r>
          </a:p>
        </p:txBody>
      </p:sp>
    </p:spTree>
    <p:extLst>
      <p:ext uri="{BB962C8B-B14F-4D97-AF65-F5344CB8AC3E}">
        <p14:creationId xmlns:p14="http://schemas.microsoft.com/office/powerpoint/2010/main" val="787108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Meeting Planner Office</a:t>
            </a:r>
          </a:p>
          <a:p>
            <a:pPr lvl="1"/>
            <a:r>
              <a:rPr lang="en-US" sz="1800" b="1" dirty="0"/>
              <a:t>Suite F,  Level 0</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737245"/>
            <a:ext cx="4656507" cy="3304117"/>
          </a:xfrm>
        </p:spPr>
        <p:txBody>
          <a:bodyPr>
            <a:noAutofit/>
          </a:bodyPr>
          <a:lstStyle/>
          <a:p>
            <a:pPr marL="0" indent="0">
              <a:buNone/>
            </a:pPr>
            <a:r>
              <a:rPr lang="en-US" sz="1600" b="1" dirty="0"/>
              <a:t>Dawn </a:t>
            </a:r>
            <a:r>
              <a:rPr lang="en-US" sz="1600" b="1" dirty="0" err="1"/>
              <a:t>Slykhouse</a:t>
            </a:r>
            <a:endParaRPr lang="en-US" sz="1600" b="1" dirty="0"/>
          </a:p>
          <a:p>
            <a:r>
              <a:rPr lang="en-US" sz="1600" b="1" dirty="0"/>
              <a:t>Mobile # 1 (408) 594-1342</a:t>
            </a:r>
          </a:p>
          <a:p>
            <a:r>
              <a:rPr lang="en-US" sz="1600" b="1" dirty="0"/>
              <a:t>Email: </a:t>
            </a:r>
            <a:r>
              <a:rPr lang="en-US" sz="1600" b="1" dirty="0">
                <a:hlinkClick r:id="rId2"/>
              </a:rPr>
              <a:t>dawns@facetoface-events.com</a:t>
            </a:r>
            <a:r>
              <a:rPr lang="en-US" sz="1600" b="1" dirty="0"/>
              <a:t> </a:t>
            </a:r>
          </a:p>
          <a:p>
            <a:r>
              <a:rPr lang="en-US" sz="1600" b="1" dirty="0"/>
              <a:t>Skype: </a:t>
            </a:r>
            <a:r>
              <a:rPr lang="en-US" sz="1600" b="1" dirty="0" err="1"/>
              <a:t>dslykhouse</a:t>
            </a:r>
            <a:endParaRPr lang="en-US" sz="1600" b="1" dirty="0"/>
          </a:p>
          <a:p>
            <a:pPr marL="0" indent="0">
              <a:buNone/>
            </a:pPr>
            <a:r>
              <a:rPr lang="en-US" sz="1600" b="1" dirty="0"/>
              <a:t>Lisa Ronmark</a:t>
            </a:r>
          </a:p>
          <a:p>
            <a:r>
              <a:rPr lang="en-US" sz="1600" b="1" dirty="0"/>
              <a:t>Mobile # 1 (604) 316-4947</a:t>
            </a:r>
          </a:p>
          <a:p>
            <a:r>
              <a:rPr lang="en-US" sz="1600" b="1" dirty="0"/>
              <a:t>Email: </a:t>
            </a:r>
            <a:r>
              <a:rPr lang="en-US" sz="1600" b="1" dirty="0">
                <a:hlinkClick r:id="rId3"/>
              </a:rPr>
              <a:t>lisa@facetoface-events.com</a:t>
            </a:r>
            <a:r>
              <a:rPr lang="en-US" sz="1600" b="1" dirty="0"/>
              <a:t> </a:t>
            </a:r>
          </a:p>
          <a:p>
            <a:r>
              <a:rPr lang="en-US" sz="1600" b="1" dirty="0"/>
              <a:t>Skype: </a:t>
            </a:r>
            <a:r>
              <a:rPr lang="en-US" sz="1600" b="1" dirty="0" err="1"/>
              <a:t>lisa.ronmark</a:t>
            </a:r>
            <a:endParaRPr lang="en-US" sz="1600" b="1" dirty="0"/>
          </a:p>
          <a:p>
            <a:endParaRPr lang="en-US" sz="1600" b="1" dirty="0"/>
          </a:p>
          <a:p>
            <a:r>
              <a:rPr lang="en-US" sz="1600" b="1" dirty="0"/>
              <a:t>Requests/Inquiries/Schedule Updates</a:t>
            </a:r>
          </a:p>
          <a:p>
            <a:pPr lvl="1"/>
            <a:r>
              <a:rPr lang="en-US" b="1" dirty="0">
                <a:hlinkClick r:id="rId4"/>
              </a:rPr>
              <a:t>802info@facetoface-events.com</a:t>
            </a:r>
            <a:endParaRPr lang="en-US" b="1" dirty="0"/>
          </a:p>
        </p:txBody>
      </p:sp>
    </p:spTree>
    <p:extLst>
      <p:ext uri="{BB962C8B-B14F-4D97-AF65-F5344CB8AC3E}">
        <p14:creationId xmlns:p14="http://schemas.microsoft.com/office/powerpoint/2010/main" val="364122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Emergency Information </a:t>
            </a:r>
          </a:p>
        </p:txBody>
      </p:sp>
      <p:sp>
        <p:nvSpPr>
          <p:cNvPr id="3" name="Content Placeholder 2"/>
          <p:cNvSpPr>
            <a:spLocks noGrp="1"/>
          </p:cNvSpPr>
          <p:nvPr>
            <p:ph idx="1"/>
          </p:nvPr>
        </p:nvSpPr>
        <p:spPr>
          <a:xfrm>
            <a:off x="677334" y="1452283"/>
            <a:ext cx="10371666" cy="5163670"/>
          </a:xfrm>
        </p:spPr>
        <p:txBody>
          <a:bodyPr>
            <a:noAutofit/>
          </a:bodyPr>
          <a:lstStyle/>
          <a:p>
            <a:pPr marL="0" indent="0">
              <a:buNone/>
            </a:pPr>
            <a:r>
              <a:rPr lang="en-US" sz="2400" b="1" dirty="0"/>
              <a:t>In the Austria Center Vienna there is an Emergency Attendant Office, located  </a:t>
            </a:r>
            <a:r>
              <a:rPr lang="en-US" sz="2400" b="1" dirty="0">
                <a:solidFill>
                  <a:srgbClr val="FF0000"/>
                </a:solidFill>
              </a:rPr>
              <a:t>near E Hall 2 on Level 0. The room is marked with a red </a:t>
            </a:r>
            <a:r>
              <a:rPr lang="en-US" sz="2400" dirty="0">
                <a:solidFill>
                  <a:srgbClr val="FF0000"/>
                </a:solidFill>
              </a:rPr>
              <a:t>+</a:t>
            </a:r>
            <a:r>
              <a:rPr lang="en-US" sz="2400" dirty="0">
                <a:solidFill>
                  <a:schemeClr val="tx1"/>
                </a:solidFill>
              </a:rPr>
              <a:t>.</a:t>
            </a:r>
          </a:p>
          <a:p>
            <a:pPr marL="0" indent="0">
              <a:buNone/>
            </a:pPr>
            <a:endParaRPr lang="en-US" sz="2400" dirty="0">
              <a:solidFill>
                <a:srgbClr val="FF0000"/>
              </a:solidFill>
            </a:endParaRPr>
          </a:p>
          <a:p>
            <a:pPr marL="0" indent="0">
              <a:buNone/>
            </a:pPr>
            <a:r>
              <a:rPr lang="en-US" sz="2400" b="1" dirty="0"/>
              <a:t>In case the worst should happen, here are the most important telephone numbers in Vienna.</a:t>
            </a:r>
          </a:p>
          <a:p>
            <a:r>
              <a:rPr lang="en-US" sz="2000" b="1" dirty="0"/>
              <a:t>Fire service: 122</a:t>
            </a:r>
          </a:p>
          <a:p>
            <a:r>
              <a:rPr lang="en-US" sz="2000" b="1" dirty="0"/>
              <a:t>Police: 133</a:t>
            </a:r>
          </a:p>
          <a:p>
            <a:r>
              <a:rPr lang="en-US" sz="2000" b="1" dirty="0"/>
              <a:t>Ambulance / rescue: tel. 144</a:t>
            </a:r>
          </a:p>
          <a:p>
            <a:r>
              <a:rPr lang="en-US" sz="2000" b="1" dirty="0"/>
              <a:t>Emergency doctor: tel. 141</a:t>
            </a:r>
          </a:p>
          <a:p>
            <a:r>
              <a:rPr lang="en-US" sz="2000" b="1" dirty="0"/>
              <a:t>European emergency: tel. 112</a:t>
            </a:r>
          </a:p>
          <a:p>
            <a:r>
              <a:rPr lang="en-US" sz="2000" b="1" dirty="0"/>
              <a:t>Vienna Med doctor's hotline for visitors (0-24): tel. +43-1-513 95 95</a:t>
            </a:r>
          </a:p>
          <a:p>
            <a:r>
              <a:rPr lang="en-US" sz="2000" b="1" dirty="0"/>
              <a:t>Evening and weekend dental service (taped service): tel. +43-1-512 20 78</a:t>
            </a:r>
          </a:p>
          <a:p>
            <a:r>
              <a:rPr lang="en-US" sz="2000" b="1" dirty="0"/>
              <a:t>Evening and Sunday drugstores (0-24): tel. 1455</a:t>
            </a:r>
          </a:p>
        </p:txBody>
      </p:sp>
    </p:spTree>
    <p:extLst>
      <p:ext uri="{BB962C8B-B14F-4D97-AF65-F5344CB8AC3E}">
        <p14:creationId xmlns:p14="http://schemas.microsoft.com/office/powerpoint/2010/main" val="1394860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Sessions</a:t>
            </a:r>
          </a:p>
        </p:txBody>
      </p:sp>
      <p:sp>
        <p:nvSpPr>
          <p:cNvPr id="3" name="Content Placeholder 2"/>
          <p:cNvSpPr>
            <a:spLocks noGrp="1"/>
          </p:cNvSpPr>
          <p:nvPr>
            <p:ph idx="1"/>
          </p:nvPr>
        </p:nvSpPr>
        <p:spPr/>
        <p:txBody>
          <a:bodyPr/>
          <a:lstStyle/>
          <a:p>
            <a:endParaRPr lang="en-GB" dirty="0"/>
          </a:p>
          <a:p>
            <a:pPr indent="0"/>
            <a:r>
              <a:rPr lang="en-US" dirty="0"/>
              <a:t>2019 Future Sessions</a:t>
            </a:r>
            <a:endParaRPr lang="en-GB" dirty="0"/>
          </a:p>
          <a:p>
            <a:pPr marL="800100" indent="-457200">
              <a:buFont typeface="Arial" panose="020B0604020202020204" pitchFamily="34" charset="0"/>
              <a:buChar char="•"/>
            </a:pPr>
            <a:r>
              <a:rPr lang="en-GB" dirty="0"/>
              <a:t>September 15-20,  Marriott Hanoi, Hanoi, Vietnam </a:t>
            </a:r>
          </a:p>
          <a:p>
            <a:pPr marL="800100" indent="-457200">
              <a:buFont typeface="Arial" panose="020B0604020202020204" pitchFamily="34" charset="0"/>
              <a:buChar char="•"/>
            </a:pPr>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July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graphicFrame>
        <p:nvGraphicFramePr>
          <p:cNvPr id="8" name="Content Placeholder 7">
            <a:extLst>
              <a:ext uri="{FF2B5EF4-FFF2-40B4-BE49-F238E27FC236}">
                <a16:creationId xmlns:a16="http://schemas.microsoft.com/office/drawing/2014/main" id="{FF7388BD-8F71-4295-97A3-DFDADAEEA029}"/>
              </a:ext>
            </a:extLst>
          </p:cNvPr>
          <p:cNvGraphicFramePr>
            <a:graphicFrameLocks noGrp="1"/>
          </p:cNvGraphicFramePr>
          <p:nvPr>
            <p:ph idx="1"/>
            <p:extLst>
              <p:ext uri="{D42A27DB-BD31-4B8C-83A1-F6EECF244321}">
                <p14:modId xmlns:p14="http://schemas.microsoft.com/office/powerpoint/2010/main" val="3234779933"/>
              </p:ext>
            </p:extLst>
          </p:nvPr>
        </p:nvGraphicFramePr>
        <p:xfrm>
          <a:off x="2949001" y="1184362"/>
          <a:ext cx="5688633" cy="5145366"/>
        </p:xfrm>
        <a:graphic>
          <a:graphicData uri="http://schemas.openxmlformats.org/drawingml/2006/table">
            <a:tbl>
              <a:tblPr/>
              <a:tblGrid>
                <a:gridCol w="3219007">
                  <a:extLst>
                    <a:ext uri="{9D8B030D-6E8A-4147-A177-3AD203B41FA5}">
                      <a16:colId xmlns:a16="http://schemas.microsoft.com/office/drawing/2014/main" val="3760850505"/>
                    </a:ext>
                  </a:extLst>
                </a:gridCol>
                <a:gridCol w="834962">
                  <a:extLst>
                    <a:ext uri="{9D8B030D-6E8A-4147-A177-3AD203B41FA5}">
                      <a16:colId xmlns:a16="http://schemas.microsoft.com/office/drawing/2014/main" val="2278702826"/>
                    </a:ext>
                  </a:extLst>
                </a:gridCol>
                <a:gridCol w="1634664">
                  <a:extLst>
                    <a:ext uri="{9D8B030D-6E8A-4147-A177-3AD203B41FA5}">
                      <a16:colId xmlns:a16="http://schemas.microsoft.com/office/drawing/2014/main" val="2417082602"/>
                    </a:ext>
                  </a:extLst>
                </a:gridCol>
              </a:tblGrid>
              <a:tr h="612606">
                <a:tc>
                  <a:txBody>
                    <a:bodyPr/>
                    <a:lstStyle/>
                    <a:p>
                      <a:r>
                        <a:rPr lang="en-US" sz="2400" u="none" strike="noStrike" dirty="0">
                          <a:solidFill>
                            <a:srgbClr val="808080"/>
                          </a:solidFill>
                          <a:effectLst/>
                          <a:hlinkClick r:id="rId2"/>
                        </a:rPr>
                        <a:t>Primary Working Group</a:t>
                      </a:r>
                      <a:endParaRPr lang="en-US" sz="2400" dirty="0"/>
                    </a:p>
                  </a:txBody>
                  <a:tcPr marL="87515" marR="87515" marT="43758" marB="43758" anchor="ctr">
                    <a:lnL>
                      <a:noFill/>
                    </a:lnL>
                    <a:lnR>
                      <a:noFill/>
                    </a:lnR>
                    <a:lnT>
                      <a:noFill/>
                    </a:lnT>
                    <a:lnB>
                      <a:noFill/>
                    </a:lnB>
                  </a:tcPr>
                </a:tc>
                <a:tc>
                  <a:txBody>
                    <a:bodyPr/>
                    <a:lstStyle/>
                    <a:p>
                      <a:pPr algn="r"/>
                      <a:r>
                        <a:rPr lang="en-US" sz="2400" b="1">
                          <a:hlinkClick r:id="rId3"/>
                        </a:rPr>
                        <a:t>724</a:t>
                      </a:r>
                      <a:endParaRPr lang="en-US" sz="2400"/>
                    </a:p>
                  </a:txBody>
                  <a:tcPr marL="87515" marR="87515" marT="43758" marB="43758" anchor="ctr">
                    <a:lnL>
                      <a:noFill/>
                    </a:lnL>
                    <a:lnR>
                      <a:noFill/>
                    </a:lnR>
                    <a:lnT>
                      <a:noFill/>
                    </a:lnT>
                    <a:lnB>
                      <a:noFill/>
                    </a:lnB>
                  </a:tcPr>
                </a:tc>
                <a:tc>
                  <a:txBody>
                    <a:bodyPr/>
                    <a:lstStyle/>
                    <a:p>
                      <a:pPr algn="r"/>
                      <a:r>
                        <a:rPr lang="en-US" sz="2400" u="none" strike="noStrike">
                          <a:effectLst/>
                          <a:hlinkClick r:id="rId2"/>
                        </a:rPr>
                        <a:t>99%</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3421535567"/>
                  </a:ext>
                </a:extLst>
              </a:tr>
              <a:tr h="350061">
                <a:tc>
                  <a:txBody>
                    <a:bodyPr/>
                    <a:lstStyle/>
                    <a:p>
                      <a:r>
                        <a:rPr lang="en-US" sz="2400"/>
                        <a:t>    </a:t>
                      </a:r>
                      <a:r>
                        <a:rPr lang="en-US" sz="2400" u="none" strike="noStrike">
                          <a:solidFill>
                            <a:srgbClr val="808080"/>
                          </a:solidFill>
                          <a:effectLst/>
                          <a:hlinkClick r:id="rId2"/>
                        </a:rPr>
                        <a:t>802.1</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105</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14%</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2659013511"/>
                  </a:ext>
                </a:extLst>
              </a:tr>
              <a:tr h="350061">
                <a:tc>
                  <a:txBody>
                    <a:bodyPr/>
                    <a:lstStyle/>
                    <a:p>
                      <a:r>
                        <a:rPr lang="en-US" sz="2400"/>
                        <a:t>    </a:t>
                      </a:r>
                      <a:r>
                        <a:rPr lang="en-US" sz="2400" u="none" strike="noStrike">
                          <a:solidFill>
                            <a:srgbClr val="808080"/>
                          </a:solidFill>
                          <a:effectLst/>
                          <a:hlinkClick r:id="rId2"/>
                        </a:rPr>
                        <a:t>802.3</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235</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32%</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3457327830"/>
                  </a:ext>
                </a:extLst>
              </a:tr>
              <a:tr h="350061">
                <a:tc>
                  <a:txBody>
                    <a:bodyPr/>
                    <a:lstStyle/>
                    <a:p>
                      <a:r>
                        <a:rPr lang="en-US" sz="2400"/>
                        <a:t>    </a:t>
                      </a:r>
                      <a:r>
                        <a:rPr lang="en-US" sz="2400" u="none" strike="noStrike">
                          <a:solidFill>
                            <a:srgbClr val="808080"/>
                          </a:solidFill>
                          <a:effectLst/>
                          <a:hlinkClick r:id="rId2"/>
                        </a:rPr>
                        <a:t>802.11</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294</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40%</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3627478990"/>
                  </a:ext>
                </a:extLst>
              </a:tr>
              <a:tr h="350061">
                <a:tc>
                  <a:txBody>
                    <a:bodyPr/>
                    <a:lstStyle/>
                    <a:p>
                      <a:r>
                        <a:rPr lang="en-US" sz="2400"/>
                        <a:t>    </a:t>
                      </a:r>
                      <a:r>
                        <a:rPr lang="en-US" sz="2400" u="none" strike="noStrike">
                          <a:solidFill>
                            <a:srgbClr val="808080"/>
                          </a:solidFill>
                          <a:effectLst/>
                          <a:hlinkClick r:id="rId2"/>
                        </a:rPr>
                        <a:t>802.15</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63</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9%</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2304036346"/>
                  </a:ext>
                </a:extLst>
              </a:tr>
              <a:tr h="350061">
                <a:tc>
                  <a:txBody>
                    <a:bodyPr/>
                    <a:lstStyle/>
                    <a:p>
                      <a:r>
                        <a:rPr lang="en-US" sz="2400"/>
                        <a:t>    </a:t>
                      </a:r>
                      <a:r>
                        <a:rPr lang="en-US" sz="2400" u="none" strike="noStrike">
                          <a:solidFill>
                            <a:srgbClr val="808080"/>
                          </a:solidFill>
                          <a:effectLst/>
                          <a:hlinkClick r:id="rId2"/>
                        </a:rPr>
                        <a:t>802.18</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5</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1%</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4114622610"/>
                  </a:ext>
                </a:extLst>
              </a:tr>
              <a:tr h="350061">
                <a:tc>
                  <a:txBody>
                    <a:bodyPr/>
                    <a:lstStyle/>
                    <a:p>
                      <a:r>
                        <a:rPr lang="en-US" sz="2400"/>
                        <a:t>    </a:t>
                      </a:r>
                      <a:r>
                        <a:rPr lang="en-US" sz="2400" u="none" strike="noStrike">
                          <a:solidFill>
                            <a:srgbClr val="808080"/>
                          </a:solidFill>
                          <a:effectLst/>
                          <a:hlinkClick r:id="rId2"/>
                        </a:rPr>
                        <a:t>802.19</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8</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1%</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3030014828"/>
                  </a:ext>
                </a:extLst>
              </a:tr>
              <a:tr h="350061">
                <a:tc>
                  <a:txBody>
                    <a:bodyPr/>
                    <a:lstStyle/>
                    <a:p>
                      <a:r>
                        <a:rPr lang="en-US" sz="2400"/>
                        <a:t>    </a:t>
                      </a:r>
                      <a:r>
                        <a:rPr lang="en-US" sz="2400" u="none" strike="noStrike">
                          <a:solidFill>
                            <a:srgbClr val="808080"/>
                          </a:solidFill>
                          <a:effectLst/>
                          <a:hlinkClick r:id="rId2"/>
                        </a:rPr>
                        <a:t>802.21</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5</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1%</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4255931368"/>
                  </a:ext>
                </a:extLst>
              </a:tr>
              <a:tr h="350061">
                <a:tc>
                  <a:txBody>
                    <a:bodyPr/>
                    <a:lstStyle/>
                    <a:p>
                      <a:r>
                        <a:rPr lang="en-US" sz="2400"/>
                        <a:t>    </a:t>
                      </a:r>
                      <a:r>
                        <a:rPr lang="en-US" sz="2400" u="none" strike="noStrike">
                          <a:solidFill>
                            <a:srgbClr val="808080"/>
                          </a:solidFill>
                          <a:effectLst/>
                          <a:hlinkClick r:id="rId2"/>
                        </a:rPr>
                        <a:t>802.22</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2</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0%</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2318598802"/>
                  </a:ext>
                </a:extLst>
              </a:tr>
              <a:tr h="350061">
                <a:tc>
                  <a:txBody>
                    <a:bodyPr/>
                    <a:lstStyle/>
                    <a:p>
                      <a:r>
                        <a:rPr lang="en-US" sz="2400"/>
                        <a:t>    </a:t>
                      </a:r>
                      <a:r>
                        <a:rPr lang="en-US" sz="2400" u="none" strike="noStrike">
                          <a:solidFill>
                            <a:srgbClr val="808080"/>
                          </a:solidFill>
                          <a:effectLst/>
                          <a:hlinkClick r:id="rId2"/>
                        </a:rPr>
                        <a:t>802.24</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1</a:t>
                      </a:r>
                      <a:endParaRPr lang="en-US" sz="2400"/>
                    </a:p>
                  </a:txBody>
                  <a:tcPr marL="87515" marR="87515" marT="43758" marB="43758" anchor="ctr">
                    <a:lnL>
                      <a:noFill/>
                    </a:lnL>
                    <a:lnR>
                      <a:noFill/>
                    </a:lnR>
                    <a:lnT>
                      <a:noFill/>
                    </a:lnT>
                    <a:lnB>
                      <a:noFill/>
                    </a:lnB>
                  </a:tcPr>
                </a:tc>
                <a:tc>
                  <a:txBody>
                    <a:bodyPr/>
                    <a:lstStyle/>
                    <a:p>
                      <a:pPr algn="r"/>
                      <a:r>
                        <a:rPr lang="en-US" sz="2400" u="none" strike="noStrike">
                          <a:solidFill>
                            <a:srgbClr val="808080"/>
                          </a:solidFill>
                          <a:effectLst/>
                          <a:hlinkClick r:id="rId2"/>
                        </a:rPr>
                        <a:t>0%</a:t>
                      </a:r>
                      <a:endParaRPr lang="en-US" sz="2400"/>
                    </a:p>
                  </a:txBody>
                  <a:tcPr marL="87515" marR="87515" marT="43758" marB="43758" anchor="ctr">
                    <a:lnL>
                      <a:noFill/>
                    </a:lnL>
                    <a:lnR>
                      <a:noFill/>
                    </a:lnR>
                    <a:lnT>
                      <a:noFill/>
                    </a:lnT>
                    <a:lnB>
                      <a:noFill/>
                    </a:lnB>
                  </a:tcPr>
                </a:tc>
                <a:extLst>
                  <a:ext uri="{0D108BD9-81ED-4DB2-BD59-A6C34878D82A}">
                    <a16:rowId xmlns:a16="http://schemas.microsoft.com/office/drawing/2014/main" val="244051208"/>
                  </a:ext>
                </a:extLst>
              </a:tr>
              <a:tr h="350061">
                <a:tc>
                  <a:txBody>
                    <a:bodyPr/>
                    <a:lstStyle/>
                    <a:p>
                      <a:r>
                        <a:rPr lang="en-US" sz="2400"/>
                        <a:t>    </a:t>
                      </a:r>
                      <a:r>
                        <a:rPr lang="en-US" sz="2400" u="none" strike="noStrike">
                          <a:solidFill>
                            <a:srgbClr val="808080"/>
                          </a:solidFill>
                          <a:effectLst/>
                          <a:hlinkClick r:id="rId2"/>
                        </a:rPr>
                        <a:t>Unknown</a:t>
                      </a:r>
                      <a:endParaRPr lang="en-US" sz="2400"/>
                    </a:p>
                  </a:txBody>
                  <a:tcPr marL="87515" marR="87515" marT="43758" marB="43758" anchor="ctr">
                    <a:lnL>
                      <a:noFill/>
                    </a:lnL>
                    <a:lnR>
                      <a:noFill/>
                    </a:lnR>
                    <a:lnT>
                      <a:noFill/>
                    </a:lnT>
                    <a:lnB>
                      <a:noFill/>
                    </a:lnB>
                  </a:tcPr>
                </a:tc>
                <a:tc>
                  <a:txBody>
                    <a:bodyPr/>
                    <a:lstStyle/>
                    <a:p>
                      <a:pPr algn="r"/>
                      <a:r>
                        <a:rPr lang="en-US" sz="2400">
                          <a:solidFill>
                            <a:srgbClr val="808080"/>
                          </a:solidFill>
                          <a:effectLst/>
                          <a:hlinkClick r:id="rId3"/>
                        </a:rPr>
                        <a:t>6</a:t>
                      </a:r>
                      <a:endParaRPr lang="en-US" sz="2400"/>
                    </a:p>
                  </a:txBody>
                  <a:tcPr marL="87515" marR="87515" marT="43758" marB="43758" anchor="ctr">
                    <a:lnL>
                      <a:noFill/>
                    </a:lnL>
                    <a:lnR>
                      <a:noFill/>
                    </a:lnR>
                    <a:lnT>
                      <a:noFill/>
                    </a:lnT>
                    <a:lnB>
                      <a:noFill/>
                    </a:lnB>
                  </a:tcPr>
                </a:tc>
                <a:tc>
                  <a:txBody>
                    <a:bodyPr/>
                    <a:lstStyle/>
                    <a:p>
                      <a:pPr algn="r"/>
                      <a:r>
                        <a:rPr lang="en-US" sz="2400" u="none" strike="noStrike" dirty="0">
                          <a:solidFill>
                            <a:srgbClr val="808080"/>
                          </a:solidFill>
                          <a:effectLst/>
                          <a:hlinkClick r:id="rId2"/>
                        </a:rPr>
                        <a:t>1%</a:t>
                      </a:r>
                      <a:endParaRPr lang="en-US" sz="2400" dirty="0"/>
                    </a:p>
                  </a:txBody>
                  <a:tcPr marL="87515" marR="87515" marT="43758" marB="43758" anchor="ctr">
                    <a:lnL>
                      <a:noFill/>
                    </a:lnL>
                    <a:lnR>
                      <a:noFill/>
                    </a:lnR>
                    <a:lnT>
                      <a:noFill/>
                    </a:lnT>
                    <a:lnB>
                      <a:noFill/>
                    </a:lnB>
                  </a:tcPr>
                </a:tc>
                <a:extLst>
                  <a:ext uri="{0D108BD9-81ED-4DB2-BD59-A6C34878D82A}">
                    <a16:rowId xmlns:a16="http://schemas.microsoft.com/office/drawing/2014/main" val="4222727619"/>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July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22</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5156724"/>
          </a:xfrm>
        </p:spPr>
        <p:txBody>
          <a:bodyPr/>
          <a:lstStyle/>
          <a:p>
            <a:pPr marL="311159" indent="0"/>
            <a:r>
              <a:rPr lang="en-CA" dirty="0"/>
              <a:t>Next Interim Session: </a:t>
            </a:r>
          </a:p>
          <a:p>
            <a:pPr marL="711209" lvl="1" indent="0"/>
            <a:r>
              <a:rPr lang="en-CA" sz="2400" dirty="0"/>
              <a:t>Sept 15-20, 2019</a:t>
            </a:r>
          </a:p>
          <a:p>
            <a:pPr marL="711209" lvl="1" indent="0"/>
            <a:r>
              <a:rPr lang="en-GB" sz="2400" dirty="0"/>
              <a:t>Marriott Hanoi, Hanoi, Vietnam</a:t>
            </a:r>
          </a:p>
          <a:p>
            <a:pPr marL="711209" lvl="1" indent="0"/>
            <a:r>
              <a:rPr lang="en-GB" sz="2400" b="1" dirty="0"/>
              <a:t>Registration, Hotel and Event Information, including Visa information: </a:t>
            </a:r>
            <a:r>
              <a:rPr lang="en-GB" sz="2400" b="1" dirty="0">
                <a:hlinkClick r:id="rId3"/>
              </a:rPr>
              <a:t>http://www.mtgevents.com/au/ieee2019/</a:t>
            </a:r>
            <a:r>
              <a:rPr lang="en-GB" sz="2400" b="1" dirty="0"/>
              <a:t> </a:t>
            </a:r>
            <a:endParaRPr lang="en-GB" sz="2400" dirty="0"/>
          </a:p>
          <a:p>
            <a:pPr marL="711209" lvl="1" indent="0"/>
            <a:r>
              <a:rPr lang="en-GB" sz="2400" dirty="0"/>
              <a:t>Thanks to those that booked hotel before July 11</a:t>
            </a:r>
            <a:r>
              <a:rPr lang="en-GB" sz="2400" baseline="30000" dirty="0"/>
              <a:t>th.</a:t>
            </a:r>
          </a:p>
          <a:p>
            <a:pPr marL="711209" lvl="1" indent="0"/>
            <a:r>
              <a:rPr lang="en-GB" sz="2400" b="1" dirty="0"/>
              <a:t>Now remember to go Register!</a:t>
            </a:r>
            <a:endParaRPr lang="en-CA" sz="2400" b="1" dirty="0"/>
          </a:p>
          <a:p>
            <a:endParaRPr lang="en-GB" dirty="0"/>
          </a:p>
          <a:p>
            <a:r>
              <a:rPr lang="en-GB" dirty="0"/>
              <a:t>Next 802 Plenary: </a:t>
            </a:r>
            <a:endParaRPr lang="en-US" dirty="0"/>
          </a:p>
          <a:p>
            <a:r>
              <a:rPr lang="en-GB" dirty="0"/>
              <a:t>		November 10-15, </a:t>
            </a:r>
          </a:p>
          <a:p>
            <a:r>
              <a:rPr lang="en-GB" dirty="0"/>
              <a:t>			Hilton Waikoloa Village, Kona, HI, USA</a:t>
            </a:r>
            <a:endParaRPr lang="en-US" dirty="0"/>
          </a:p>
          <a:p>
            <a:pPr marL="711209" lvl="1" indent="0">
              <a:buNone/>
            </a:pPr>
            <a:r>
              <a:rPr lang="en-CA" sz="2400" dirty="0"/>
              <a:t>Registration is open  to open First part of August</a:t>
            </a:r>
          </a:p>
          <a:p>
            <a:pPr marL="711209" lvl="1" indent="0">
              <a:buNone/>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July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endParaRPr lang="en-US" dirty="0"/>
          </a:p>
          <a:p>
            <a:r>
              <a:rPr lang="en-US" dirty="0"/>
              <a:t>Additions:    </a:t>
            </a:r>
          </a:p>
          <a:p>
            <a:pPr lvl="1"/>
            <a:endParaRPr lang="en-US"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488874"/>
          </a:xfrm>
        </p:spPr>
        <p:txBody>
          <a:bodyPr/>
          <a:lstStyle/>
          <a:p>
            <a:r>
              <a:rPr lang="en-US" sz="2800" dirty="0"/>
              <a:t>F3.1.1 -Straw Poll regarding this meeting location</a:t>
            </a:r>
          </a:p>
        </p:txBody>
      </p:sp>
      <p:sp>
        <p:nvSpPr>
          <p:cNvPr id="8" name="Content Placeholder 7"/>
          <p:cNvSpPr>
            <a:spLocks noGrp="1"/>
          </p:cNvSpPr>
          <p:nvPr>
            <p:ph idx="1"/>
          </p:nvPr>
        </p:nvSpPr>
        <p:spPr>
          <a:xfrm>
            <a:off x="914401" y="1254051"/>
            <a:ext cx="10361084" cy="5246783"/>
          </a:xfrm>
        </p:spPr>
        <p:txBody>
          <a:bodyPr/>
          <a:lstStyle/>
          <a:p>
            <a:r>
              <a:rPr lang="en-US" sz="1800" dirty="0"/>
              <a:t>Straw Polls:  </a:t>
            </a:r>
          </a:p>
          <a:p>
            <a:r>
              <a:rPr lang="en-US" sz="1800" dirty="0"/>
              <a:t>How many people would like to come back to this venue? </a:t>
            </a:r>
          </a:p>
          <a:p>
            <a:pPr lvl="1"/>
            <a:r>
              <a:rPr lang="en-US" sz="1800" dirty="0"/>
              <a:t>Yes  -- No </a:t>
            </a:r>
          </a:p>
        </p:txBody>
      </p:sp>
      <p:sp>
        <p:nvSpPr>
          <p:cNvPr id="4" name="Date Placeholder 3"/>
          <p:cNvSpPr>
            <a:spLocks noGrp="1"/>
          </p:cNvSpPr>
          <p:nvPr>
            <p:ph type="dt" idx="10"/>
          </p:nvPr>
        </p:nvSpPr>
        <p:spPr/>
        <p:txBody>
          <a:bodyPr/>
          <a:lstStyle/>
          <a:p>
            <a:r>
              <a:rPr lang="en-US"/>
              <a:t>July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698022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September 15-20,  Marriott Hanoi, Hanoi, Vietnam </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EC-16/66r8</a:t>
            </a:r>
          </a:p>
          <a:p>
            <a:r>
              <a:rPr lang="en-US" dirty="0">
                <a:hlinkClick r:id="rId3"/>
              </a:rPr>
              <a:t>https://mentor.ieee.org/802-ec/dcn/16/ec-16-0066-08-00EC-802-plenary-future-venue-contract-status.xlsx</a:t>
            </a:r>
            <a:endParaRPr lang="en-US" dirty="0"/>
          </a:p>
          <a:p>
            <a:endParaRPr lang="en-US" dirty="0"/>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July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July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r>
              <a:rPr lang="en-US" dirty="0"/>
              <a:t>Only Wireless Groups here this week, 802.1 and 802.3 meet next week.</a:t>
            </a:r>
          </a:p>
          <a:p>
            <a:r>
              <a:rPr lang="en-US" dirty="0"/>
              <a:t>Treasurer Report: </a:t>
            </a:r>
            <a:r>
              <a:rPr lang="en-US" dirty="0">
                <a:hlinkClick r:id="rId12"/>
              </a:rPr>
              <a:t>EC-19/0075r0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July 14-19, 2019</a:t>
            </a:r>
          </a:p>
          <a:p>
            <a:r>
              <a:rPr lang="en-US" dirty="0"/>
              <a:t>Vienna, Austria</a:t>
            </a:r>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3" name="Content Placeholder 2"/>
          <p:cNvSpPr>
            <a:spLocks noGrp="1"/>
          </p:cNvSpPr>
          <p:nvPr>
            <p:ph idx="1"/>
          </p:nvPr>
        </p:nvSpPr>
        <p:spPr>
          <a:xfrm>
            <a:off x="677334" y="1447800"/>
            <a:ext cx="10295466" cy="5105399"/>
          </a:xfrm>
        </p:spPr>
        <p:txBody>
          <a:bodyPr>
            <a:noAutofit/>
          </a:bodyPr>
          <a:lstStyle/>
          <a:p>
            <a:r>
              <a:rPr lang="en-US" sz="2000" b="1" dirty="0"/>
              <a:t>Scheduled Sessions</a:t>
            </a:r>
          </a:p>
          <a:p>
            <a:pPr lvl="1"/>
            <a:r>
              <a:rPr lang="en-US" sz="2000" dirty="0"/>
              <a:t> </a:t>
            </a:r>
            <a:r>
              <a:rPr lang="en-US" sz="2000" dirty="0">
                <a:hlinkClick r:id="rId2"/>
              </a:rPr>
              <a:t>http://schedule.802world.com/schedule/schedule/show</a:t>
            </a:r>
            <a:endParaRPr lang="en-US" sz="2000" dirty="0"/>
          </a:p>
          <a:p>
            <a:r>
              <a:rPr lang="en-US" sz="2000" b="1" dirty="0"/>
              <a:t>Meeting Space Maps</a:t>
            </a:r>
          </a:p>
          <a:p>
            <a:pPr lvl="1"/>
            <a:r>
              <a:rPr lang="en-US" sz="2000" dirty="0"/>
              <a:t>Map Page: </a:t>
            </a:r>
            <a:r>
              <a:rPr lang="en-US" sz="2000" dirty="0">
                <a:hlinkClick r:id="rId3"/>
              </a:rPr>
              <a:t>http://802world.org/plenary/meeting-map/</a:t>
            </a:r>
            <a:endParaRPr lang="en-US" sz="2000" dirty="0"/>
          </a:p>
          <a:p>
            <a:r>
              <a:rPr lang="en-US" sz="2000" b="1" dirty="0"/>
              <a:t>How to read room numbers on schedule</a:t>
            </a:r>
            <a:endParaRPr lang="en-US" sz="2000" dirty="0"/>
          </a:p>
          <a:p>
            <a:pPr lvl="1"/>
            <a:r>
              <a:rPr lang="en-US" sz="2000" dirty="0"/>
              <a:t>IEEE 802 will be using 3 Levels of the Austria Center Vienna</a:t>
            </a:r>
          </a:p>
          <a:p>
            <a:pPr lvl="2"/>
            <a:r>
              <a:rPr lang="en-US" sz="2000" dirty="0"/>
              <a:t>Level 1, Level 0, Level -2</a:t>
            </a:r>
          </a:p>
          <a:p>
            <a:pPr lvl="1"/>
            <a:r>
              <a:rPr lang="en-US" sz="2000" dirty="0"/>
              <a:t>Room Numbers listed with the level first and room second.</a:t>
            </a:r>
          </a:p>
          <a:p>
            <a:pPr lvl="2"/>
            <a:r>
              <a:rPr lang="en-US" sz="2000" dirty="0"/>
              <a:t>Example: Monday 13:30-15:30  802.21  Media Independent  Services 0.51</a:t>
            </a:r>
          </a:p>
          <a:p>
            <a:r>
              <a:rPr lang="en-US" sz="2000" b="1" dirty="0"/>
              <a:t>Subway Stop for Austria Center Vienna</a:t>
            </a:r>
          </a:p>
          <a:p>
            <a:pPr lvl="1"/>
            <a:r>
              <a:rPr lang="en-US" sz="2000" dirty="0"/>
              <a:t>Underground line U1 (red)</a:t>
            </a:r>
          </a:p>
          <a:p>
            <a:pPr lvl="1"/>
            <a:r>
              <a:rPr lang="en-US" sz="2000" dirty="0"/>
              <a:t>U1 station </a:t>
            </a:r>
            <a:r>
              <a:rPr lang="en-US" sz="2000" dirty="0" err="1"/>
              <a:t>Kaisermühlen</a:t>
            </a:r>
            <a:r>
              <a:rPr lang="en-US" sz="2000" dirty="0"/>
              <a:t>, VIC </a:t>
            </a:r>
          </a:p>
          <a:p>
            <a:pPr lvl="1"/>
            <a:r>
              <a:rPr lang="en-US" sz="2000" dirty="0"/>
              <a:t>Exit </a:t>
            </a:r>
            <a:r>
              <a:rPr lang="en-US" sz="2000" dirty="0" err="1"/>
              <a:t>Schüttaustrasse</a:t>
            </a:r>
            <a:endParaRPr lang="en-US" sz="2000" dirty="0"/>
          </a:p>
          <a:p>
            <a:pPr lvl="1"/>
            <a:r>
              <a:rPr lang="en-US" sz="2000" dirty="0"/>
              <a:t>SUBWAY MAP: </a:t>
            </a:r>
            <a:r>
              <a:rPr lang="en-US" sz="2000" dirty="0">
                <a:hlinkClick r:id="rId4"/>
              </a:rPr>
              <a:t>https://www.wienerlinien.at/media/files/2018/svp_281610.pdf</a:t>
            </a:r>
            <a:r>
              <a:rPr lang="en-US" sz="2000" dirty="0"/>
              <a:t> </a:t>
            </a:r>
          </a:p>
          <a:p>
            <a:endParaRPr lang="en-US" sz="2000" dirty="0"/>
          </a:p>
          <a:p>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4301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a:bodyPr>
          <a:lstStyle/>
          <a:p>
            <a:pPr algn="ctr"/>
            <a:r>
              <a:rPr lang="en-US" b="1" dirty="0"/>
              <a:t>Where to Attend Sessions, Pick Up an Event Name Badge and Log Session Attendance </a:t>
            </a:r>
          </a:p>
        </p:txBody>
      </p:sp>
      <p:sp>
        <p:nvSpPr>
          <p:cNvPr id="3" name="Content Placeholder 2"/>
          <p:cNvSpPr>
            <a:spLocks noGrp="1"/>
          </p:cNvSpPr>
          <p:nvPr>
            <p:ph idx="1"/>
          </p:nvPr>
        </p:nvSpPr>
        <p:spPr>
          <a:xfrm>
            <a:off x="677334" y="1828800"/>
            <a:ext cx="10219266" cy="4724400"/>
          </a:xfrm>
        </p:spPr>
        <p:txBody>
          <a:bodyPr>
            <a:normAutofit lnSpcReduction="10000"/>
          </a:bodyPr>
          <a:lstStyle/>
          <a:p>
            <a:r>
              <a:rPr lang="en-US" sz="2100" b="1" dirty="0"/>
              <a:t>Austria Center Vienna</a:t>
            </a:r>
          </a:p>
          <a:p>
            <a:pPr marL="457200" lvl="1" indent="0">
              <a:buNone/>
            </a:pPr>
            <a:r>
              <a:rPr lang="en-US" sz="2100" b="1" dirty="0"/>
              <a:t>Bruno-</a:t>
            </a:r>
            <a:r>
              <a:rPr lang="en-US" sz="2100" b="1" dirty="0" err="1"/>
              <a:t>Kreisky</a:t>
            </a:r>
            <a:r>
              <a:rPr lang="en-US" sz="2100" b="1" dirty="0"/>
              <a:t>-Platz 1A-1220 Wien</a:t>
            </a:r>
          </a:p>
          <a:p>
            <a:pPr marL="457200" lvl="1" indent="0">
              <a:buNone/>
            </a:pPr>
            <a:endParaRPr lang="en-US" sz="2100" b="1" dirty="0"/>
          </a:p>
          <a:p>
            <a:r>
              <a:rPr lang="en-US" sz="2100" b="1" dirty="0"/>
              <a:t>Name Badges, Registration and Event Information</a:t>
            </a:r>
          </a:p>
          <a:p>
            <a:pPr lvl="1"/>
            <a:r>
              <a:rPr lang="en-US" sz="2100" b="1" dirty="0"/>
              <a:t>Registration desk just to the left of the Main Entrance, Level 0</a:t>
            </a:r>
          </a:p>
          <a:p>
            <a:pPr lvl="2"/>
            <a:r>
              <a:rPr lang="en-US" sz="2100" b="1" dirty="0"/>
              <a:t>Sunday July 14</a:t>
            </a:r>
            <a:r>
              <a:rPr lang="en-US" sz="2100" b="1" baseline="30000" dirty="0"/>
              <a:t>th</a:t>
            </a:r>
            <a:r>
              <a:rPr lang="en-US" sz="2100" b="1" dirty="0"/>
              <a:t> 5:00 PM – 8:00 PM</a:t>
            </a:r>
          </a:p>
          <a:p>
            <a:pPr lvl="2"/>
            <a:r>
              <a:rPr lang="en-US" sz="2100" b="1" dirty="0"/>
              <a:t>Monday July 15</a:t>
            </a:r>
            <a:r>
              <a:rPr lang="en-US" sz="2100" b="1" baseline="30000" dirty="0"/>
              <a:t>th</a:t>
            </a:r>
            <a:r>
              <a:rPr lang="en-US" sz="2100" b="1" dirty="0"/>
              <a:t> – Thursday July 18</a:t>
            </a:r>
            <a:r>
              <a:rPr lang="en-US" sz="2100" b="1" baseline="30000" dirty="0"/>
              <a:t>th</a:t>
            </a:r>
            <a:r>
              <a:rPr lang="en-US" sz="2100" b="1" dirty="0"/>
              <a:t> 7:30 AM – 5:00 PM</a:t>
            </a:r>
          </a:p>
          <a:p>
            <a:pPr lvl="2"/>
            <a:r>
              <a:rPr lang="en-US" sz="2100" b="1" dirty="0"/>
              <a:t>Friday July 19</a:t>
            </a:r>
            <a:r>
              <a:rPr lang="en-US" sz="2100" b="1" baseline="30000" dirty="0"/>
              <a:t>th</a:t>
            </a:r>
            <a:r>
              <a:rPr lang="en-US" sz="2100" b="1" dirty="0"/>
              <a:t> 7:30 AM – 12:00 PM</a:t>
            </a:r>
          </a:p>
          <a:p>
            <a:pPr lvl="1"/>
            <a:endParaRPr lang="en-US" sz="2100" dirty="0"/>
          </a:p>
          <a:p>
            <a:r>
              <a:rPr lang="en-US" sz="2100" b="1" dirty="0"/>
              <a:t>Registration Website</a:t>
            </a:r>
          </a:p>
          <a:p>
            <a:pPr lvl="1"/>
            <a:r>
              <a:rPr lang="en-US" sz="2100" dirty="0">
                <a:hlinkClick r:id="rId2"/>
              </a:rPr>
              <a:t>https://www.regonline.com/registration/Checkin.aspx?EventId=2560502</a:t>
            </a:r>
            <a:r>
              <a:rPr lang="en-US" sz="2100" dirty="0"/>
              <a:t> </a:t>
            </a:r>
          </a:p>
          <a:p>
            <a:r>
              <a:rPr lang="en-US" sz="2100" b="1" dirty="0"/>
              <a:t>Attendance Tool (IMAT)</a:t>
            </a:r>
          </a:p>
          <a:p>
            <a:pPr lvl="1"/>
            <a:r>
              <a:rPr lang="en-US" sz="2100" dirty="0">
                <a:hlinkClick r:id="rId3"/>
              </a:rPr>
              <a:t>https://imat.ieee.org/my-site/home</a:t>
            </a:r>
            <a:endParaRPr lang="en-US" dirty="0"/>
          </a:p>
        </p:txBody>
      </p:sp>
    </p:spTree>
    <p:extLst>
      <p:ext uri="{BB962C8B-B14F-4D97-AF65-F5344CB8AC3E}">
        <p14:creationId xmlns:p14="http://schemas.microsoft.com/office/powerpoint/2010/main" val="160963874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69130</TotalTime>
  <Words>1885</Words>
  <Application>Microsoft Office PowerPoint</Application>
  <PresentationFormat>Widescreen</PresentationFormat>
  <Paragraphs>350</Paragraphs>
  <Slides>29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 Unicode MS</vt:lpstr>
      <vt:lpstr>MS Gothic</vt:lpstr>
      <vt:lpstr>Arial</vt:lpstr>
      <vt:lpstr>Times New Roman</vt:lpstr>
      <vt:lpstr>802-11 Theme</vt:lpstr>
      <vt:lpstr>Document</vt:lpstr>
      <vt:lpstr>1st Vice Chair Report - July 2019 - Vienna</vt:lpstr>
      <vt:lpstr>Abstract</vt:lpstr>
      <vt:lpstr>Monday–  802.11 Opening Plenary</vt:lpstr>
      <vt:lpstr>Event Conduct and Safety Statement </vt:lpstr>
      <vt:lpstr>Event Conduct and Safety Statement</vt:lpstr>
      <vt:lpstr>M3.3  Other WG meeting plans </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Public Transportation </vt:lpstr>
      <vt:lpstr>Meeting Planner Contact Information Face to Face Events</vt:lpstr>
      <vt:lpstr>Emergency Information </vt:lpstr>
      <vt:lpstr>2019 Future Sessions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July 2019 - Vienna</dc:title>
  <dc:subject>July 2019</dc:subject>
  <dc:creator>Jon Rosdahl</dc:creator>
  <dc:description>Jon Rosdahl (Qualcomm)</dc:description>
  <cp:lastModifiedBy>Jon Rosdahl</cp:lastModifiedBy>
  <cp:revision>289</cp:revision>
  <cp:lastPrinted>1601-01-01T00:00:00Z</cp:lastPrinted>
  <dcterms:created xsi:type="dcterms:W3CDTF">2014-04-14T10:59:07Z</dcterms:created>
  <dcterms:modified xsi:type="dcterms:W3CDTF">2019-07-15T00:21:24Z</dcterms:modified>
  <cp:category>Report</cp:category>
</cp:coreProperties>
</file>