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802.11-19/1003r0</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802.11-19/1003r0</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802.11-19/1003r0</a:t>
            </a:r>
            <a:endParaRPr lang="en-US"/>
          </a:p>
        </p:txBody>
      </p:sp>
      <p:sp>
        <p:nvSpPr>
          <p:cNvPr id="5" name="Rectangle 3"/>
          <p:cNvSpPr>
            <a:spLocks noGrp="1" noChangeArrowheads="1"/>
          </p:cNvSpPr>
          <p:nvPr>
            <p:ph type="dt"/>
          </p:nvPr>
        </p:nvSpPr>
        <p:spPr>
          <a:ln/>
        </p:spPr>
        <p:txBody>
          <a:bodyPr/>
          <a:lstStyle/>
          <a:p>
            <a:r>
              <a:rPr lang="en-GB"/>
              <a:t>June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tel:+4532720369,,617973773%23" TargetMode="External"/><Relationship Id="rId13" Type="http://schemas.openxmlformats.org/officeDocument/2006/relationships/hyperlink" Target="tel:+39230578180,,617973773%23" TargetMode="External"/><Relationship Id="rId18" Type="http://schemas.openxmlformats.org/officeDocument/2006/relationships/hyperlink" Target="tel:+46853527818,,617973773%23" TargetMode="External"/><Relationship Id="rId3" Type="http://schemas.openxmlformats.org/officeDocument/2006/relationships/hyperlink" Target="tel:+16467493117,,617973773%23" TargetMode="External"/><Relationship Id="rId21" Type="http://schemas.openxmlformats.org/officeDocument/2006/relationships/hyperlink" Target="https://link.gotomeeting.com/system-check" TargetMode="External"/><Relationship Id="rId7" Type="http://schemas.openxmlformats.org/officeDocument/2006/relationships/hyperlink" Target="tel:+16474979373,,617973773%23" TargetMode="External"/><Relationship Id="rId12" Type="http://schemas.openxmlformats.org/officeDocument/2006/relationships/hyperlink" Target="tel:+35315295146,,617973773%23" TargetMode="External"/><Relationship Id="rId17" Type="http://schemas.openxmlformats.org/officeDocument/2006/relationships/hyperlink" Target="tel:+34932751230,,617973773%23" TargetMode="External"/><Relationship Id="rId2" Type="http://schemas.openxmlformats.org/officeDocument/2006/relationships/hyperlink" Target="https://global.gotomeeting.com/join/617973773" TargetMode="External"/><Relationship Id="rId16" Type="http://schemas.openxmlformats.org/officeDocument/2006/relationships/hyperlink" Target="tel:+4721933737,,617973773%23" TargetMode="External"/><Relationship Id="rId20" Type="http://schemas.openxmlformats.org/officeDocument/2006/relationships/hyperlink" Target="tel:+443302210097,,617973773%23" TargetMode="External"/><Relationship Id="rId1" Type="http://schemas.openxmlformats.org/officeDocument/2006/relationships/slideLayout" Target="../slideLayouts/slideLayout2.xml"/><Relationship Id="rId6" Type="http://schemas.openxmlformats.org/officeDocument/2006/relationships/hyperlink" Target="tel:+3228937002,,617973773%23" TargetMode="External"/><Relationship Id="rId11" Type="http://schemas.openxmlformats.org/officeDocument/2006/relationships/hyperlink" Target="tel:+4969257367300,,617973773%23" TargetMode="External"/><Relationship Id="rId5" Type="http://schemas.openxmlformats.org/officeDocument/2006/relationships/hyperlink" Target="tel:+43720815337,,617973773%23" TargetMode="External"/><Relationship Id="rId15" Type="http://schemas.openxmlformats.org/officeDocument/2006/relationships/hyperlink" Target="tel:+6499132226,,617973773%23" TargetMode="External"/><Relationship Id="rId10" Type="http://schemas.openxmlformats.org/officeDocument/2006/relationships/hyperlink" Target="tel:+33170950590,,617973773%23" TargetMode="External"/><Relationship Id="rId19" Type="http://schemas.openxmlformats.org/officeDocument/2006/relationships/hyperlink" Target="tel:+41315208100,,617973773%23" TargetMode="External"/><Relationship Id="rId4" Type="http://schemas.openxmlformats.org/officeDocument/2006/relationships/hyperlink" Target="tel:+61283551038,,617973773%23" TargetMode="External"/><Relationship Id="rId9" Type="http://schemas.openxmlformats.org/officeDocument/2006/relationships/hyperlink" Target="tel:+358942720972,,617973773%23" TargetMode="External"/><Relationship Id="rId14" Type="http://schemas.openxmlformats.org/officeDocument/2006/relationships/hyperlink" Target="tel:+31202251001,,617973773%2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June 11,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2019-06-11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05"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Meeting minutes for May end of this week</a:t>
            </a:r>
          </a:p>
          <a:p>
            <a:pPr>
              <a:buFont typeface="Arial" panose="020B0604020202020204" pitchFamily="34" charset="0"/>
              <a:buChar char="•"/>
            </a:pPr>
            <a:r>
              <a:rPr lang="en-US" dirty="0"/>
              <a:t>Update of FRD after minutes are posted</a:t>
            </a:r>
          </a:p>
          <a:p>
            <a:pPr>
              <a:buFont typeface="Arial" panose="020B0604020202020204" pitchFamily="34" charset="0"/>
              <a:buChar char="•"/>
            </a:pPr>
            <a:endParaRPr lang="en-US" dirty="0"/>
          </a:p>
          <a:p>
            <a:pPr>
              <a:buFont typeface="Arial" panose="020B0604020202020204" pitchFamily="34" charset="0"/>
              <a:buChar char="•"/>
            </a:pPr>
            <a:r>
              <a:rPr lang="en-US" dirty="0"/>
              <a:t>Question: Telco before F2F meeting to review new version of FRD?</a:t>
            </a:r>
          </a:p>
          <a:p>
            <a:pPr>
              <a:buFont typeface="Arial" panose="020B0604020202020204" pitchFamily="34" charset="0"/>
              <a:buChar char="•"/>
            </a:pPr>
            <a:endParaRPr lang="en-US" dirty="0"/>
          </a:p>
          <a:p>
            <a:pPr>
              <a:buFont typeface="Arial" panose="020B0604020202020204" pitchFamily="34" charset="0"/>
              <a:buChar char="•"/>
            </a:pPr>
            <a:r>
              <a:rPr lang="en-US" dirty="0"/>
              <a:t>Submissions for July – please send intention to present well before the meeting</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June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June 11,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June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800" dirty="0"/>
              <a:t>Please join my meeting from your computer, tablet or smartphone. </a:t>
            </a:r>
            <a:br>
              <a:rPr lang="en-GB" sz="600" dirty="0"/>
            </a:br>
            <a:r>
              <a:rPr lang="en-GB" sz="1800" b="0" dirty="0">
                <a:hlinkClick r:id="rId2"/>
              </a:rPr>
              <a:t>https://global.gotomeeting.com/join/617973773</a:t>
            </a:r>
            <a:r>
              <a:rPr lang="en-GB" sz="1800" b="0" dirty="0"/>
              <a:t> </a:t>
            </a:r>
            <a:br>
              <a:rPr lang="en-GB" sz="600" dirty="0"/>
            </a:br>
            <a:br>
              <a:rPr lang="en-GB" sz="600" dirty="0"/>
            </a:br>
            <a:r>
              <a:rPr lang="en-GB" sz="1800" dirty="0"/>
              <a:t>You can also dial in using your phone. </a:t>
            </a:r>
            <a:br>
              <a:rPr lang="en-GB" sz="600" dirty="0"/>
            </a:br>
            <a:r>
              <a:rPr lang="en-GB" sz="1800" b="0" dirty="0"/>
              <a:t>United States: </a:t>
            </a:r>
            <a:r>
              <a:rPr lang="en-GB" sz="1800" b="0" dirty="0">
                <a:hlinkClick r:id="rId3"/>
              </a:rPr>
              <a:t>+1 (646) 749-3117</a:t>
            </a:r>
            <a:r>
              <a:rPr lang="en-GB" sz="1800" b="0" dirty="0"/>
              <a:t> </a:t>
            </a:r>
            <a:br>
              <a:rPr lang="en-GB" sz="600" dirty="0"/>
            </a:br>
            <a:br>
              <a:rPr lang="en-GB" sz="600" dirty="0"/>
            </a:br>
            <a:r>
              <a:rPr lang="en-GB" sz="1800" dirty="0"/>
              <a:t>Access Code: 617-973-773 </a:t>
            </a:r>
            <a:br>
              <a:rPr lang="en-GB" sz="600" dirty="0"/>
            </a:br>
            <a:br>
              <a:rPr lang="en-GB" sz="600" dirty="0"/>
            </a:br>
            <a:r>
              <a:rPr lang="en-GB" sz="1800" dirty="0"/>
              <a:t>More phone numbers </a:t>
            </a:r>
            <a:br>
              <a:rPr lang="en-GB" sz="600" dirty="0"/>
            </a:br>
            <a:r>
              <a:rPr lang="en-GB" sz="1800" b="0" dirty="0"/>
              <a:t>Australia: </a:t>
            </a:r>
            <a:r>
              <a:rPr lang="en-GB" sz="1800" b="0" dirty="0">
                <a:hlinkClick r:id="rId4"/>
              </a:rPr>
              <a:t>+61 2 8355 1038</a:t>
            </a:r>
            <a:r>
              <a:rPr lang="en-GB" sz="1800" b="0" dirty="0"/>
              <a:t> </a:t>
            </a:r>
            <a:br>
              <a:rPr lang="en-GB" sz="600" dirty="0"/>
            </a:br>
            <a:r>
              <a:rPr lang="en-GB" sz="1800" b="0" dirty="0"/>
              <a:t>Austria: </a:t>
            </a:r>
            <a:r>
              <a:rPr lang="en-GB" sz="1800" b="0" dirty="0">
                <a:hlinkClick r:id="rId5"/>
              </a:rPr>
              <a:t>+43 7 2081 5337</a:t>
            </a:r>
            <a:r>
              <a:rPr lang="en-GB" sz="1800" b="0" dirty="0"/>
              <a:t> </a:t>
            </a:r>
            <a:br>
              <a:rPr lang="en-GB" sz="600" dirty="0"/>
            </a:br>
            <a:r>
              <a:rPr lang="en-GB" sz="1800" b="0" dirty="0"/>
              <a:t>Belgium: </a:t>
            </a:r>
            <a:r>
              <a:rPr lang="en-GB" sz="1800" b="0" dirty="0">
                <a:hlinkClick r:id="rId6"/>
              </a:rPr>
              <a:t>+32 28 93 7002</a:t>
            </a:r>
            <a:r>
              <a:rPr lang="en-GB" sz="1800" b="0" dirty="0"/>
              <a:t> </a:t>
            </a:r>
            <a:br>
              <a:rPr lang="en-GB" sz="600" dirty="0"/>
            </a:br>
            <a:r>
              <a:rPr lang="en-GB" sz="1800" b="0" dirty="0"/>
              <a:t>Canada: </a:t>
            </a:r>
            <a:r>
              <a:rPr lang="en-GB" sz="1800" b="0" dirty="0">
                <a:hlinkClick r:id="rId7"/>
              </a:rPr>
              <a:t>+1 (647) 497-9373</a:t>
            </a:r>
            <a:r>
              <a:rPr lang="en-GB" sz="1800" b="0" dirty="0"/>
              <a:t> </a:t>
            </a:r>
            <a:br>
              <a:rPr lang="en-GB" sz="600" dirty="0"/>
            </a:br>
            <a:r>
              <a:rPr lang="en-GB" sz="1800" b="0" dirty="0"/>
              <a:t>Denmark: </a:t>
            </a:r>
            <a:r>
              <a:rPr lang="en-GB" sz="1800" b="0" dirty="0">
                <a:hlinkClick r:id="rId8"/>
              </a:rPr>
              <a:t>+45 32 72 03 69</a:t>
            </a:r>
            <a:r>
              <a:rPr lang="en-GB" sz="1800" b="0" dirty="0"/>
              <a:t> </a:t>
            </a:r>
            <a:br>
              <a:rPr lang="en-GB" sz="600" dirty="0"/>
            </a:br>
            <a:r>
              <a:rPr lang="en-GB" sz="1800" b="0" dirty="0"/>
              <a:t>Finland: </a:t>
            </a:r>
            <a:r>
              <a:rPr lang="en-GB" sz="1800" b="0" dirty="0">
                <a:hlinkClick r:id="rId9"/>
              </a:rPr>
              <a:t>+358 942 72 0972</a:t>
            </a:r>
            <a:r>
              <a:rPr lang="en-GB" sz="1800" b="0" dirty="0"/>
              <a:t> </a:t>
            </a:r>
            <a:br>
              <a:rPr lang="en-GB" sz="600" dirty="0"/>
            </a:br>
            <a:r>
              <a:rPr lang="en-GB" sz="1800" b="0" dirty="0"/>
              <a:t>France: </a:t>
            </a:r>
            <a:r>
              <a:rPr lang="en-GB" sz="1800" b="0" dirty="0">
                <a:hlinkClick r:id="rId10"/>
              </a:rPr>
              <a:t>+33 170 950 590</a:t>
            </a:r>
            <a:r>
              <a:rPr lang="en-GB" sz="1800" b="0" dirty="0"/>
              <a:t> </a:t>
            </a:r>
            <a:br>
              <a:rPr lang="en-GB" sz="600" dirty="0"/>
            </a:br>
            <a:r>
              <a:rPr lang="en-GB" sz="1800" b="0" dirty="0"/>
              <a:t>Germany: </a:t>
            </a:r>
            <a:r>
              <a:rPr lang="en-GB" sz="1800" b="0" dirty="0">
                <a:hlinkClick r:id="rId11"/>
              </a:rPr>
              <a:t>+49 692 5736 7300</a:t>
            </a:r>
            <a:r>
              <a:rPr lang="en-GB" sz="1800" b="0" dirty="0"/>
              <a:t> </a:t>
            </a:r>
            <a:br>
              <a:rPr lang="en-GB" sz="600" dirty="0"/>
            </a:br>
            <a:r>
              <a:rPr lang="en-GB" sz="1800" b="0" dirty="0"/>
              <a:t>Ireland: </a:t>
            </a:r>
            <a:r>
              <a:rPr lang="en-GB" sz="1800" b="0" dirty="0">
                <a:hlinkClick r:id="rId12"/>
              </a:rPr>
              <a:t>+353 15 295 146</a:t>
            </a:r>
            <a:r>
              <a:rPr lang="en-GB" sz="1800" b="0" dirty="0"/>
              <a:t> </a:t>
            </a:r>
            <a:br>
              <a:rPr lang="en-GB" sz="600" dirty="0"/>
            </a:br>
            <a:r>
              <a:rPr lang="en-GB" sz="1800" b="0" dirty="0"/>
              <a:t>Italy: </a:t>
            </a:r>
            <a:r>
              <a:rPr lang="en-GB" sz="1800" b="0" dirty="0">
                <a:hlinkClick r:id="rId13"/>
              </a:rPr>
              <a:t>+39 0 230 57 81 80</a:t>
            </a:r>
            <a:r>
              <a:rPr lang="en-GB" sz="1800" b="0" dirty="0"/>
              <a:t> </a:t>
            </a:r>
            <a:br>
              <a:rPr lang="en-GB" sz="600" dirty="0"/>
            </a:br>
            <a:r>
              <a:rPr lang="en-GB" sz="1800" b="0" dirty="0"/>
              <a:t>Netherlands: </a:t>
            </a:r>
            <a:r>
              <a:rPr lang="en-GB" sz="1800" b="0" dirty="0">
                <a:hlinkClick r:id="rId14"/>
              </a:rPr>
              <a:t>+31 202 251 001</a:t>
            </a:r>
            <a:r>
              <a:rPr lang="en-GB" sz="1800" b="0" dirty="0"/>
              <a:t> </a:t>
            </a:r>
            <a:br>
              <a:rPr lang="en-GB" sz="600" dirty="0"/>
            </a:br>
            <a:r>
              <a:rPr lang="en-GB" sz="1800" b="0" dirty="0"/>
              <a:t>New Zealand: </a:t>
            </a:r>
            <a:r>
              <a:rPr lang="en-GB" sz="1800" b="0" dirty="0">
                <a:hlinkClick r:id="rId15"/>
              </a:rPr>
              <a:t>+64 9 913 2226</a:t>
            </a:r>
            <a:r>
              <a:rPr lang="en-GB" sz="1800" b="0" dirty="0"/>
              <a:t> </a:t>
            </a:r>
            <a:br>
              <a:rPr lang="en-GB" sz="600" dirty="0"/>
            </a:br>
            <a:r>
              <a:rPr lang="en-GB" sz="1800" b="0" dirty="0"/>
              <a:t>Norway: </a:t>
            </a:r>
            <a:r>
              <a:rPr lang="en-GB" sz="1800" b="0" dirty="0">
                <a:hlinkClick r:id="rId16"/>
              </a:rPr>
              <a:t>+47 21 93 37 37</a:t>
            </a:r>
            <a:r>
              <a:rPr lang="en-GB" sz="1800" b="0" dirty="0"/>
              <a:t> </a:t>
            </a:r>
            <a:br>
              <a:rPr lang="en-GB" sz="600" dirty="0"/>
            </a:br>
            <a:r>
              <a:rPr lang="en-GB" sz="1800" b="0" dirty="0"/>
              <a:t>Spain: </a:t>
            </a:r>
            <a:r>
              <a:rPr lang="en-GB" sz="1800" b="0" dirty="0">
                <a:hlinkClick r:id="rId17"/>
              </a:rPr>
              <a:t>+34 932 75 1230</a:t>
            </a:r>
            <a:r>
              <a:rPr lang="en-GB" sz="1800" b="0" dirty="0"/>
              <a:t> </a:t>
            </a:r>
            <a:br>
              <a:rPr lang="en-GB" sz="600" dirty="0"/>
            </a:br>
            <a:r>
              <a:rPr lang="en-GB" sz="1800" b="0" dirty="0"/>
              <a:t>Sweden: </a:t>
            </a:r>
            <a:r>
              <a:rPr lang="en-GB" sz="1800" b="0" dirty="0">
                <a:hlinkClick r:id="rId18"/>
              </a:rPr>
              <a:t>+46 853 527 818</a:t>
            </a:r>
            <a:r>
              <a:rPr lang="en-GB" sz="1800" b="0" dirty="0"/>
              <a:t> </a:t>
            </a:r>
            <a:br>
              <a:rPr lang="en-GB" sz="600" dirty="0"/>
            </a:br>
            <a:r>
              <a:rPr lang="en-GB" sz="1800" b="0" dirty="0"/>
              <a:t>Switzerland: </a:t>
            </a:r>
            <a:r>
              <a:rPr lang="en-GB" sz="1800" b="0" dirty="0">
                <a:hlinkClick r:id="rId19"/>
              </a:rPr>
              <a:t>+41 315 2081 00</a:t>
            </a:r>
            <a:r>
              <a:rPr lang="en-GB" sz="1800" b="0" dirty="0"/>
              <a:t> </a:t>
            </a:r>
            <a:br>
              <a:rPr lang="en-GB" sz="600" dirty="0"/>
            </a:br>
            <a:r>
              <a:rPr lang="en-GB" sz="1800" b="0" dirty="0"/>
              <a:t>United Kingdom: </a:t>
            </a:r>
            <a:r>
              <a:rPr lang="en-GB" sz="1800" b="0" dirty="0">
                <a:hlinkClick r:id="rId20"/>
              </a:rPr>
              <a:t>+44 330 221 0097</a:t>
            </a:r>
            <a:r>
              <a:rPr lang="en-GB" sz="1800" b="0" dirty="0"/>
              <a:t> </a:t>
            </a:r>
            <a:br>
              <a:rPr lang="en-GB" sz="600" dirty="0"/>
            </a:br>
            <a:br>
              <a:rPr lang="en-GB" sz="600" dirty="0"/>
            </a:br>
            <a:r>
              <a:rPr lang="en-GB" sz="1800" b="0" dirty="0"/>
              <a:t>First GoToMeeting? Let's do a quick system check: </a:t>
            </a:r>
            <a:br>
              <a:rPr lang="en-GB" sz="1800" b="0" dirty="0"/>
            </a:br>
            <a:r>
              <a:rPr lang="en-GB" sz="1800" b="0" dirty="0">
                <a:hlinkClick r:id="rId21"/>
              </a:rPr>
              <a:t>https://link.gotomeeting.com/system-check</a:t>
            </a:r>
            <a:r>
              <a:rPr lang="en-GB" sz="1800" b="0" dirty="0"/>
              <a:t> </a:t>
            </a:r>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19/987  —  Comparison of Digital Signature with TESLA</a:t>
            </a:r>
          </a:p>
          <a:p>
            <a:pPr>
              <a:buFont typeface="Arial" panose="020B0604020202020204" pitchFamily="34" charset="0"/>
              <a:buChar char="•"/>
            </a:pPr>
            <a:r>
              <a:rPr lang="en-US" sz="200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81</TotalTime>
  <Words>1093</Words>
  <Application>Microsoft Macintosh PowerPoint</Application>
  <PresentationFormat>On-screen Show (4:3)</PresentationFormat>
  <Paragraphs>157</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June 11,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20</cp:revision>
  <cp:lastPrinted>1601-01-01T00:00:00Z</cp:lastPrinted>
  <dcterms:created xsi:type="dcterms:W3CDTF">2018-05-22T10:31:47Z</dcterms:created>
  <dcterms:modified xsi:type="dcterms:W3CDTF">2019-06-11T13:38:01Z</dcterms:modified>
  <cp:category/>
</cp:coreProperties>
</file>