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8"/>
  </p:notesMasterIdLst>
  <p:handoutMasterIdLst>
    <p:handoutMasterId r:id="rId29"/>
  </p:handoutMasterIdLst>
  <p:sldIdLst>
    <p:sldId id="269" r:id="rId3"/>
    <p:sldId id="370" r:id="rId4"/>
    <p:sldId id="419" r:id="rId5"/>
    <p:sldId id="423" r:id="rId6"/>
    <p:sldId id="427" r:id="rId7"/>
    <p:sldId id="409" r:id="rId8"/>
    <p:sldId id="371" r:id="rId9"/>
    <p:sldId id="407" r:id="rId10"/>
    <p:sldId id="435" r:id="rId11"/>
    <p:sldId id="436" r:id="rId12"/>
    <p:sldId id="372" r:id="rId13"/>
    <p:sldId id="430" r:id="rId14"/>
    <p:sldId id="378" r:id="rId15"/>
    <p:sldId id="374" r:id="rId16"/>
    <p:sldId id="422" r:id="rId17"/>
    <p:sldId id="397" r:id="rId18"/>
    <p:sldId id="398" r:id="rId19"/>
    <p:sldId id="379" r:id="rId20"/>
    <p:sldId id="383" r:id="rId21"/>
    <p:sldId id="458" r:id="rId22"/>
    <p:sldId id="395" r:id="rId23"/>
    <p:sldId id="463" r:id="rId24"/>
    <p:sldId id="464" r:id="rId25"/>
    <p:sldId id="465" r:id="rId26"/>
    <p:sldId id="466" r:id="rId27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FFE0"/>
    <a:srgbClr val="CCFFCC"/>
    <a:srgbClr val="FFCCFF"/>
    <a:srgbClr val="FF00FF"/>
    <a:srgbClr val="FF33CC"/>
    <a:srgbClr val="00CC99"/>
    <a:srgbClr val="FFFFCC"/>
    <a:srgbClr val="FF97DA"/>
    <a:srgbClr val="99FF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49" autoAdjust="0"/>
    <p:restoredTop sz="95394" autoAdjust="0"/>
  </p:normalViewPr>
  <p:slideViewPr>
    <p:cSldViewPr>
      <p:cViewPr varScale="1">
        <p:scale>
          <a:sx n="57" d="100"/>
          <a:sy n="57" d="100"/>
        </p:scale>
        <p:origin x="535" y="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802.11-19-0997r0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802.11-19-0997r0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701675"/>
            <a:ext cx="617855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802.11-19-0997r0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July 2019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17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802.11-19-0997r0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802.11-19-0997r0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July 2019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19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802.11-19-0997r0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802.11-19-0997r0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67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802.11-19-0997r0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03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802.11-19-0997r0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68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802.11-19-0997r0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18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802.11-19-0997r0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07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802.11-19-0997r0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July 2019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12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432414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802.11-19-0997r0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July 2019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135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16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914400" y="609600"/>
            <a:ext cx="1047538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4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4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62238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802.11-19/0997r0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9/19-19-004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9/dcn/19/19-19-0024-04-0000-recommended-text-on-802-coexistence-process.docx" TargetMode="External"/><Relationship Id="rId5" Type="http://schemas.openxmlformats.org/officeDocument/2006/relationships/hyperlink" Target="https://mentor.ieee.org/802.19/dcn/19/19-19-0040" TargetMode="External"/><Relationship Id="rId4" Type="http://schemas.openxmlformats.org/officeDocument/2006/relationships/hyperlink" Target="https://mentor.ieee.org/802.19/dcn/18/19-18-0093-00-S1GH-par-as-approved-by-revcom-dec-2018.pd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625-02-0000-comment-resolution-guide.doc" TargetMode="External"/><Relationship Id="rId7" Type="http://schemas.openxmlformats.org/officeDocument/2006/relationships/hyperlink" Target="https://mentor.ieee.org/802.11/dcn/18/11-18-1410-00-00ax-lb233-cr-spatial-reuse.docx" TargetMode="External"/><Relationship Id="rId2" Type="http://schemas.openxmlformats.org/officeDocument/2006/relationships/hyperlink" Target="https://mentor.ieee.org/802.11/dcn/13/11-13-0230-03-0000-comment-resolution-tutorial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0669-04-000m-revmd-mac-comments-assigned-to-hamilton.docx" TargetMode="External"/><Relationship Id="rId5" Type="http://schemas.openxmlformats.org/officeDocument/2006/relationships/hyperlink" Target="https://mentor.ieee.org/802.11/dcn/18/11-18-0930-00-000m-cid-1007.docx" TargetMode="External"/><Relationship Id="rId4" Type="http://schemas.openxmlformats.org/officeDocument/2006/relationships/hyperlink" Target="https://mentor.ieee.org/802.11/dcn/18/11-18-0237-00-000m-cid-177.docx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980-00-0000-2019-05-liaison-response-from-wfa-re-reserved-values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9/ec-19-0075" TargetMode="External"/><Relationship Id="rId3" Type="http://schemas.openxmlformats.org/officeDocument/2006/relationships/hyperlink" Target="https://mentor.ieee.org/802.11/dcn/11-19-0996" TargetMode="External"/><Relationship Id="rId7" Type="http://schemas.openxmlformats.org/officeDocument/2006/relationships/hyperlink" Target="https://mentor.ieee.org/802.11/dcn/11-19-0994" TargetMode="External"/><Relationship Id="rId12" Type="http://schemas.openxmlformats.org/officeDocument/2006/relationships/hyperlink" Target="https://mentor.ieee.org/802.11/dcn/11-19-0849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9-1006" TargetMode="External"/><Relationship Id="rId11" Type="http://schemas.openxmlformats.org/officeDocument/2006/relationships/hyperlink" Target="https://mentor.ieee.org/802.11/dcn/11-19-0995" TargetMode="External"/><Relationship Id="rId5" Type="http://schemas.openxmlformats.org/officeDocument/2006/relationships/hyperlink" Target="https://mentor.ieee.org/802.11/dcn/11-19-0992" TargetMode="External"/><Relationship Id="rId10" Type="http://schemas.openxmlformats.org/officeDocument/2006/relationships/hyperlink" Target="https://mentor.ieee.org/802.11/dcn/11-19-0993" TargetMode="External"/><Relationship Id="rId4" Type="http://schemas.openxmlformats.org/officeDocument/2006/relationships/hyperlink" Target="https://mentor.ieee.org/802.11/dcn/11-19-0997" TargetMode="External"/><Relationship Id="rId9" Type="http://schemas.openxmlformats.org/officeDocument/2006/relationships/hyperlink" Target="https://mentor.ieee.org/802.11/dcn/11-19-0998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July 2019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2019-07-14</a:t>
            </a:r>
            <a:endParaRPr lang="en-US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190826"/>
              </p:ext>
            </p:extLst>
          </p:nvPr>
        </p:nvGraphicFramePr>
        <p:xfrm>
          <a:off x="2052638" y="2325688"/>
          <a:ext cx="7653337" cy="256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54" name="Document" r:id="rId5" imgW="8286150" imgH="2777437" progId="Word.Document.8">
                  <p:embed/>
                </p:oleObj>
              </mc:Choice>
              <mc:Fallback>
                <p:oleObj name="Document" r:id="rId5" imgW="8286150" imgH="277743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2325688"/>
                        <a:ext cx="7653337" cy="256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M3.2 802.19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495800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19-19/0041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ee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mentor.ieee.org/802.19/dcn/19/19-19-0041</a:t>
            </a:r>
            <a:r>
              <a:rPr lang="en-US" dirty="0" smtClean="0"/>
              <a:t>  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Meeting </a:t>
            </a:r>
            <a:r>
              <a:rPr lang="en-US" altLang="en-US" dirty="0"/>
              <a:t>times: Monday PM2 (Opening Plenary), Thurs PM2 (Closing </a:t>
            </a:r>
            <a:r>
              <a:rPr lang="en-US" altLang="en-US" dirty="0" smtClean="0"/>
              <a:t>Plenary)</a:t>
            </a: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802.19.3 (</a:t>
            </a:r>
            <a:r>
              <a:rPr lang="en-US" dirty="0">
                <a:hlinkClick r:id="rId4"/>
              </a:rPr>
              <a:t>Sub-1GHz </a:t>
            </a:r>
            <a:r>
              <a:rPr lang="en-US" dirty="0" smtClean="0">
                <a:hlinkClick r:id="rId4"/>
              </a:rPr>
              <a:t>Coexistence PAR </a:t>
            </a:r>
            <a:r>
              <a:rPr lang="en-US" dirty="0" smtClean="0"/>
              <a:t>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Sub-1GHz Coexistence, see </a:t>
            </a:r>
            <a:r>
              <a:rPr lang="en-US" sz="1800" dirty="0">
                <a:hlinkClick r:id="rId5"/>
              </a:rPr>
              <a:t>https://</a:t>
            </a:r>
            <a:r>
              <a:rPr lang="en-US" sz="1800" dirty="0" smtClean="0">
                <a:hlinkClick r:id="rId5"/>
              </a:rPr>
              <a:t>mentor.ieee.org/802.19/dcn/19/19-19-0040</a:t>
            </a:r>
            <a:r>
              <a:rPr lang="en-US" sz="1800" dirty="0" smtClean="0"/>
              <a:t>    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Monday </a:t>
            </a:r>
            <a:r>
              <a:rPr lang="en-US" sz="1800" dirty="0"/>
              <a:t>P</a:t>
            </a:r>
            <a:r>
              <a:rPr lang="en-US" sz="1800" dirty="0" smtClean="0"/>
              <a:t>M1, Tuesday PM3, Thursday AM2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Discussion items this week of interest to 802.11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802.19.3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Coexistence Process – .19 Opening plenary Monday </a:t>
            </a:r>
            <a:r>
              <a:rPr lang="en-US" sz="1800" dirty="0"/>
              <a:t>PM2, see </a:t>
            </a:r>
            <a:r>
              <a:rPr lang="en-US" sz="1800" dirty="0" smtClean="0">
                <a:hlinkClick r:id="rId6"/>
              </a:rPr>
              <a:t>https://mentor.ieee.org/802.19/dcn/19/19-19-0024-04-0000-recommended-text-on-802-coexistence-process.docx</a:t>
            </a:r>
            <a:endParaRPr lang="en-US" sz="1800" dirty="0" smtClean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2019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9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24813"/>
              </p:ext>
            </p:extLst>
          </p:nvPr>
        </p:nvGraphicFramePr>
        <p:xfrm>
          <a:off x="2590800" y="1828801"/>
          <a:ext cx="7391400" cy="3975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TIG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Topic Interest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AHG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Ad Hoc Group</a:t>
                      </a:r>
                      <a:endParaRPr lang="en-GB" sz="2800" dirty="0" smtClean="0"/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171700" y="644426"/>
            <a:ext cx="7086600" cy="457200"/>
          </a:xfrm>
        </p:spPr>
        <p:txBody>
          <a:bodyPr/>
          <a:lstStyle/>
          <a:p>
            <a:r>
              <a:rPr lang="en-GB" dirty="0" smtClean="0"/>
              <a:t>M4.1.1 IEEE 802.11 Groups 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9318798"/>
              </p:ext>
            </p:extLst>
          </p:nvPr>
        </p:nvGraphicFramePr>
        <p:xfrm>
          <a:off x="533401" y="1371600"/>
          <a:ext cx="5181601" cy="2508115"/>
        </p:xfrm>
        <a:graphic>
          <a:graphicData uri="http://schemas.openxmlformats.org/drawingml/2006/table">
            <a:tbl>
              <a:tblPr/>
              <a:tblGrid>
                <a:gridCol w="969537"/>
                <a:gridCol w="875652"/>
                <a:gridCol w="3336412"/>
              </a:tblGrid>
              <a:tr h="255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&amp; Infrastructure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6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AANI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Advanced Access Networking Interface (AANI)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Coexistence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graphicFrame>
        <p:nvGraphicFramePr>
          <p:cNvPr id="6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3710414"/>
              </p:ext>
            </p:extLst>
          </p:nvPr>
        </p:nvGraphicFramePr>
        <p:xfrm>
          <a:off x="533401" y="4114800"/>
          <a:ext cx="5181600" cy="1247330"/>
        </p:xfrm>
        <a:graphic>
          <a:graphicData uri="http://schemas.openxmlformats.org/drawingml/2006/table">
            <a:tbl>
              <a:tblPr/>
              <a:tblGrid>
                <a:gridCol w="973637"/>
                <a:gridCol w="873206"/>
                <a:gridCol w="3334757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New Work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RCM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Random and Changing MAC Addresses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4188087"/>
              </p:ext>
            </p:extLst>
          </p:nvPr>
        </p:nvGraphicFramePr>
        <p:xfrm>
          <a:off x="6248400" y="2133600"/>
          <a:ext cx="5744499" cy="3229920"/>
        </p:xfrm>
        <a:graphic>
          <a:graphicData uri="http://schemas.openxmlformats.org/drawingml/2006/table">
            <a:tbl>
              <a:tblPr/>
              <a:tblGrid>
                <a:gridCol w="838296"/>
                <a:gridCol w="1128150"/>
                <a:gridCol w="3778053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Amendments/Revision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Wake-up Radio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Light Communication (LC)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Enhanced Broadcast Service (BCS)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Enhancements for Next Gen V2X (NGV)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Extremely High Throughput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(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5127741"/>
              </p:ext>
            </p:extLst>
          </p:nvPr>
        </p:nvGraphicFramePr>
        <p:xfrm>
          <a:off x="2954528" y="1524000"/>
          <a:ext cx="6045200" cy="4125155"/>
        </p:xfrm>
        <a:graphic>
          <a:graphicData uri="http://schemas.openxmlformats.org/drawingml/2006/table">
            <a:tbl>
              <a:tblPr/>
              <a:tblGrid>
                <a:gridCol w="2870200"/>
                <a:gridCol w="3175000"/>
              </a:tblGrid>
              <a:tr h="4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7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(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2021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304800" y="6073933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dirty="0">
                <a:hlinkClick r:id="rId2"/>
              </a:rPr>
              <a:t>http://www.ieee802.org/11/PARs/index.html</a:t>
            </a:r>
            <a:endParaRPr lang="en-US" sz="1800" dirty="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930278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3228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WG Secretary – Stephen McCann</a:t>
            </a:r>
          </a:p>
          <a:p>
            <a:pPr>
              <a:defRPr/>
            </a:pPr>
            <a:r>
              <a:rPr lang="en-US" sz="2600" dirty="0"/>
              <a:t>Treasurer – Jon Rosdahl</a:t>
            </a:r>
          </a:p>
          <a:p>
            <a:pPr>
              <a:defRPr/>
            </a:pPr>
            <a:r>
              <a:rPr lang="en-US" sz="2600" dirty="0"/>
              <a:t>ANA Authority – Robert Stacey</a:t>
            </a:r>
          </a:p>
          <a:p>
            <a:pPr>
              <a:defRPr/>
            </a:pPr>
            <a:r>
              <a:rPr lang="en-US" sz="2600" dirty="0"/>
              <a:t>WG Technical Editors – Robert Stacey, Peter Ecclesine</a:t>
            </a:r>
          </a:p>
          <a:p>
            <a:pPr marL="0" indent="0">
              <a:buNone/>
              <a:defRPr/>
            </a:pPr>
            <a:endParaRPr lang="en-US" sz="2600" dirty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US" sz="2800" dirty="0"/>
              <a:t>M4.1.3 Officers</a:t>
            </a:r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62800" y="6136859"/>
            <a:ext cx="19050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New last meeting</a:t>
            </a:r>
            <a:endParaRPr lang="en-GB" sz="1600" dirty="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1258468"/>
              </p:ext>
            </p:extLst>
          </p:nvPr>
        </p:nvGraphicFramePr>
        <p:xfrm>
          <a:off x="152400" y="897598"/>
          <a:ext cx="11734800" cy="4572843"/>
        </p:xfrm>
        <a:graphic>
          <a:graphicData uri="http://schemas.openxmlformats.org/drawingml/2006/table">
            <a:tbl>
              <a:tblPr/>
              <a:tblGrid>
                <a:gridCol w="533400"/>
                <a:gridCol w="609600"/>
                <a:gridCol w="2362200"/>
                <a:gridCol w="3124200"/>
                <a:gridCol w="2971800"/>
                <a:gridCol w="2133600"/>
              </a:tblGrid>
              <a:tr h="2571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ROSDAHL, 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J. LEVY (acting)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Guido HIERTZ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 (subeditor)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9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ASTERJADHI, 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CC WANG, Roy WANT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KASHER(Acting)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YANG,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Eunsung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Tuncer BAYKAS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MORIOKA, 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Xiaofei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  <a:endParaRPr kumimoji="0" lang="en-GB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Hongyuan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ZHANG, 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Bahar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SADEGHI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James LEPP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 (TBC)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Laurent CARIOU, Matthew FISCHER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Dennis SUNDMAN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TIG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RCM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Amelia Andersdotter (TBC)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5202" y="139980"/>
            <a:ext cx="4712887" cy="457200"/>
          </a:xfrm>
        </p:spPr>
        <p:txBody>
          <a:bodyPr/>
          <a:lstStyle/>
          <a:p>
            <a:pPr algn="ctr"/>
            <a:r>
              <a:rPr lang="en-US" sz="2400" dirty="0" smtClean="0"/>
              <a:t>M4.1.4 IEEE </a:t>
            </a:r>
            <a:r>
              <a:rPr lang="en-US" sz="2400" dirty="0"/>
              <a:t>802.11 Revisions</a:t>
            </a: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 rot="16200000">
            <a:off x="1384300" y="1388929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96474" y="700528"/>
            <a:ext cx="1676400" cy="5218420"/>
            <a:chOff x="7391400" y="706218"/>
            <a:chExt cx="1676400" cy="5218420"/>
          </a:xfrm>
        </p:grpSpPr>
        <p:sp>
          <p:nvSpPr>
            <p:cNvPr id="32788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-2016</a:t>
              </a:r>
            </a:p>
          </p:txBody>
        </p:sp>
        <p:sp>
          <p:nvSpPr>
            <p:cNvPr id="32792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11aa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Video Transport</a:t>
              </a:r>
            </a:p>
          </p:txBody>
        </p:sp>
        <p:sp>
          <p:nvSpPr>
            <p:cNvPr id="32793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11ae</a:t>
              </a:r>
            </a:p>
            <a:p>
              <a:pPr algn="ctr"/>
              <a:r>
                <a:rPr lang="en-US" sz="11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Mgt Frames</a:t>
              </a:r>
            </a:p>
          </p:txBody>
        </p:sp>
        <p:sp>
          <p:nvSpPr>
            <p:cNvPr id="32795" name="AutoShape 41"/>
            <p:cNvSpPr>
              <a:spLocks noChangeArrowheads="1"/>
            </p:cNvSpPr>
            <p:nvPr/>
          </p:nvSpPr>
          <p:spPr bwMode="auto">
            <a:xfrm>
              <a:off x="7517720" y="452379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11ac -VHT</a:t>
              </a:r>
            </a:p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5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5GHz</a:t>
              </a:r>
            </a:p>
          </p:txBody>
        </p:sp>
        <p:sp>
          <p:nvSpPr>
            <p:cNvPr id="32797" name="AutoShape 41"/>
            <p:cNvSpPr>
              <a:spLocks noChangeArrowheads="1"/>
            </p:cNvSpPr>
            <p:nvPr/>
          </p:nvSpPr>
          <p:spPr bwMode="auto">
            <a:xfrm>
              <a:off x="7524070" y="5098509"/>
              <a:ext cx="1295400" cy="436602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11ad - VHT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60GHz</a:t>
              </a:r>
            </a:p>
          </p:txBody>
        </p:sp>
        <p:sp>
          <p:nvSpPr>
            <p:cNvPr id="32798" name="AutoShape 9"/>
            <p:cNvSpPr>
              <a:spLocks noChangeArrowheads="1"/>
            </p:cNvSpPr>
            <p:nvPr/>
          </p:nvSpPr>
          <p:spPr bwMode="auto">
            <a:xfrm>
              <a:off x="7510463" y="3960005"/>
              <a:ext cx="12954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11af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TV Whitespace</a:t>
              </a:r>
            </a:p>
          </p:txBody>
        </p:sp>
      </p:grpSp>
      <p:sp>
        <p:nvSpPr>
          <p:cNvPr id="54" name="Right Arrow 53"/>
          <p:cNvSpPr/>
          <p:nvPr/>
        </p:nvSpPr>
        <p:spPr bwMode="auto">
          <a:xfrm rot="10800000">
            <a:off x="3427066" y="314728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 rot="16200000">
            <a:off x="1071795" y="4593854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PHY &amp; 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828800" y="686094"/>
            <a:ext cx="0" cy="2605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1828800" y="3490862"/>
            <a:ext cx="0" cy="24630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-224873" y="336031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1600200" y="337544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3775213" y="686091"/>
            <a:ext cx="2797854" cy="5211982"/>
            <a:chOff x="4419600" y="706218"/>
            <a:chExt cx="2797854" cy="5211982"/>
          </a:xfrm>
        </p:grpSpPr>
        <p:sp>
          <p:nvSpPr>
            <p:cNvPr id="32791" name="AutoShape 11"/>
            <p:cNvSpPr>
              <a:spLocks noChangeArrowheads="1"/>
            </p:cNvSpPr>
            <p:nvPr/>
          </p:nvSpPr>
          <p:spPr bwMode="auto">
            <a:xfrm>
              <a:off x="4419600" y="706218"/>
              <a:ext cx="2797854" cy="5211982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-2012</a:t>
              </a:r>
            </a:p>
          </p:txBody>
        </p:sp>
        <p:sp>
          <p:nvSpPr>
            <p:cNvPr id="32782" name="AutoShape 42"/>
            <p:cNvSpPr>
              <a:spLocks noChangeArrowheads="1"/>
            </p:cNvSpPr>
            <p:nvPr/>
          </p:nvSpPr>
          <p:spPr bwMode="auto">
            <a:xfrm>
              <a:off x="5933769" y="2362200"/>
              <a:ext cx="990600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11w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Frame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771" name="AutoShape 9"/>
            <p:cNvSpPr>
              <a:spLocks noChangeArrowheads="1"/>
            </p:cNvSpPr>
            <p:nvPr/>
          </p:nvSpPr>
          <p:spPr bwMode="auto">
            <a:xfrm>
              <a:off x="4490845" y="971550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RRM</a:t>
              </a:r>
            </a:p>
          </p:txBody>
        </p:sp>
        <p:sp>
          <p:nvSpPr>
            <p:cNvPr id="32772" name="AutoShape 10"/>
            <p:cNvSpPr>
              <a:spLocks noChangeArrowheads="1"/>
            </p:cNvSpPr>
            <p:nvPr/>
          </p:nvSpPr>
          <p:spPr bwMode="auto">
            <a:xfrm>
              <a:off x="4490845" y="2758931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11r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Roam</a:t>
              </a:r>
            </a:p>
          </p:txBody>
        </p:sp>
        <p:sp>
          <p:nvSpPr>
            <p:cNvPr id="32776" name="AutoShape 21"/>
            <p:cNvSpPr>
              <a:spLocks noChangeArrowheads="1"/>
            </p:cNvSpPr>
            <p:nvPr/>
          </p:nvSpPr>
          <p:spPr bwMode="auto">
            <a:xfrm>
              <a:off x="5951231" y="1526951"/>
              <a:ext cx="973138" cy="687388"/>
            </a:xfrm>
            <a:prstGeom prst="cube">
              <a:avLst>
                <a:gd name="adj" fmla="val 4486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11v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Network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777" name="AutoShape 22"/>
            <p:cNvSpPr>
              <a:spLocks noChangeArrowheads="1"/>
            </p:cNvSpPr>
            <p:nvPr/>
          </p:nvSpPr>
          <p:spPr bwMode="auto">
            <a:xfrm>
              <a:off x="5942500" y="971056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Mesh</a:t>
              </a:r>
            </a:p>
          </p:txBody>
        </p:sp>
        <p:sp>
          <p:nvSpPr>
            <p:cNvPr id="32778" name="AutoShape 23"/>
            <p:cNvSpPr>
              <a:spLocks noChangeArrowheads="1"/>
            </p:cNvSpPr>
            <p:nvPr/>
          </p:nvSpPr>
          <p:spPr bwMode="auto">
            <a:xfrm>
              <a:off x="4490845" y="1521618"/>
              <a:ext cx="975544" cy="5286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11u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WIEN </a:t>
              </a:r>
            </a:p>
          </p:txBody>
        </p:sp>
        <p:sp>
          <p:nvSpPr>
            <p:cNvPr id="32779" name="AutoShape 24"/>
            <p:cNvSpPr>
              <a:spLocks noChangeArrowheads="1"/>
            </p:cNvSpPr>
            <p:nvPr/>
          </p:nvSpPr>
          <p:spPr bwMode="auto">
            <a:xfrm>
              <a:off x="5933769" y="4881563"/>
              <a:ext cx="999331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11y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Contention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Based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Protocol</a:t>
              </a:r>
            </a:p>
          </p:txBody>
        </p:sp>
        <p:sp>
          <p:nvSpPr>
            <p:cNvPr id="32781" name="AutoShape 41"/>
            <p:cNvSpPr>
              <a:spLocks noChangeArrowheads="1"/>
            </p:cNvSpPr>
            <p:nvPr/>
          </p:nvSpPr>
          <p:spPr bwMode="auto">
            <a:xfrm>
              <a:off x="5264551" y="3843133"/>
              <a:ext cx="990600" cy="757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11n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High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Throughput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(&gt;100 Mbps)</a:t>
              </a:r>
            </a:p>
          </p:txBody>
        </p:sp>
        <p:sp>
          <p:nvSpPr>
            <p:cNvPr id="32783" name="AutoShape 43"/>
            <p:cNvSpPr>
              <a:spLocks noChangeArrowheads="1"/>
            </p:cNvSpPr>
            <p:nvPr/>
          </p:nvSpPr>
          <p:spPr bwMode="auto">
            <a:xfrm>
              <a:off x="4508865" y="2160984"/>
              <a:ext cx="952500" cy="47307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11z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TDLS</a:t>
              </a:r>
            </a:p>
          </p:txBody>
        </p:sp>
        <p:sp>
          <p:nvSpPr>
            <p:cNvPr id="32784" name="AutoShape 44"/>
            <p:cNvSpPr>
              <a:spLocks noChangeArrowheads="1"/>
            </p:cNvSpPr>
            <p:nvPr/>
          </p:nvSpPr>
          <p:spPr bwMode="auto">
            <a:xfrm>
              <a:off x="4490839" y="4890112"/>
              <a:ext cx="962025" cy="7239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11p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</a:p>
          </p:txBody>
        </p:sp>
      </p:grpSp>
      <p:sp>
        <p:nvSpPr>
          <p:cNvPr id="50" name="Right Arrow 49"/>
          <p:cNvSpPr/>
          <p:nvPr/>
        </p:nvSpPr>
        <p:spPr bwMode="auto">
          <a:xfrm rot="10800000">
            <a:off x="6421753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6784563" y="733396"/>
            <a:ext cx="1463004" cy="5185555"/>
            <a:chOff x="2717240" y="739083"/>
            <a:chExt cx="1463004" cy="5185555"/>
          </a:xfrm>
        </p:grpSpPr>
        <p:sp>
          <p:nvSpPr>
            <p:cNvPr id="32799" name="AutoShape 11"/>
            <p:cNvSpPr>
              <a:spLocks noChangeArrowheads="1"/>
            </p:cNvSpPr>
            <p:nvPr/>
          </p:nvSpPr>
          <p:spPr bwMode="auto">
            <a:xfrm>
              <a:off x="2717240" y="739083"/>
              <a:ext cx="1463004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-2007</a:t>
              </a:r>
            </a:p>
          </p:txBody>
        </p:sp>
        <p:sp>
          <p:nvSpPr>
            <p:cNvPr id="32800" name="AutoShape 15"/>
            <p:cNvSpPr>
              <a:spLocks noChangeArrowheads="1"/>
            </p:cNvSpPr>
            <p:nvPr/>
          </p:nvSpPr>
          <p:spPr bwMode="auto">
            <a:xfrm>
              <a:off x="2896746" y="4954486"/>
              <a:ext cx="990897" cy="457200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11g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801" name="AutoShape 16"/>
            <p:cNvSpPr>
              <a:spLocks noChangeArrowheads="1"/>
            </p:cNvSpPr>
            <p:nvPr/>
          </p:nvSpPr>
          <p:spPr bwMode="auto">
            <a:xfrm>
              <a:off x="2936107" y="1066800"/>
              <a:ext cx="990896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11e</a:t>
              </a:r>
            </a:p>
            <a:p>
              <a:pPr algn="ctr"/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802" name="AutoShape 17"/>
            <p:cNvSpPr>
              <a:spLocks noChangeArrowheads="1"/>
            </p:cNvSpPr>
            <p:nvPr/>
          </p:nvSpPr>
          <p:spPr bwMode="auto">
            <a:xfrm>
              <a:off x="2920265" y="2116931"/>
              <a:ext cx="969802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11i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803" name="AutoShape 19"/>
            <p:cNvSpPr>
              <a:spLocks noChangeArrowheads="1"/>
            </p:cNvSpPr>
            <p:nvPr/>
          </p:nvSpPr>
          <p:spPr bwMode="auto">
            <a:xfrm>
              <a:off x="2937449" y="1515293"/>
              <a:ext cx="989554" cy="522783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11h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DFS &amp; TPC</a:t>
              </a:r>
            </a:p>
          </p:txBody>
        </p:sp>
        <p:sp>
          <p:nvSpPr>
            <p:cNvPr id="32804" name="AutoShape 18"/>
            <p:cNvSpPr>
              <a:spLocks noChangeArrowheads="1"/>
            </p:cNvSpPr>
            <p:nvPr/>
          </p:nvSpPr>
          <p:spPr bwMode="auto">
            <a:xfrm>
              <a:off x="2917522" y="4092342"/>
              <a:ext cx="990896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11j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JP bands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  <p:sp>
          <p:nvSpPr>
            <p:cNvPr id="40" name="AutoShape 18"/>
            <p:cNvSpPr>
              <a:spLocks noChangeArrowheads="1"/>
            </p:cNvSpPr>
            <p:nvPr/>
          </p:nvSpPr>
          <p:spPr bwMode="auto">
            <a:xfrm>
              <a:off x="2922200" y="2699543"/>
              <a:ext cx="998408" cy="376238"/>
            </a:xfrm>
            <a:prstGeom prst="cube">
              <a:avLst>
                <a:gd name="adj" fmla="val 6597"/>
              </a:avLst>
            </a:prstGeom>
            <a:solidFill>
              <a:schemeClr val="bg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11f 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Inter AP </a:t>
              </a:r>
            </a:p>
          </p:txBody>
        </p:sp>
      </p:grpSp>
      <p:sp>
        <p:nvSpPr>
          <p:cNvPr id="5" name="Right Arrow 4"/>
          <p:cNvSpPr/>
          <p:nvPr/>
        </p:nvSpPr>
        <p:spPr bwMode="auto">
          <a:xfrm rot="10800000">
            <a:off x="8134209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459066" y="733396"/>
            <a:ext cx="1164003" cy="5185555"/>
            <a:chOff x="1180690" y="739083"/>
            <a:chExt cx="1164003" cy="5185555"/>
          </a:xfrm>
        </p:grpSpPr>
        <p:sp>
          <p:nvSpPr>
            <p:cNvPr id="48" name="AutoShape 11"/>
            <p:cNvSpPr>
              <a:spLocks noChangeArrowheads="1"/>
            </p:cNvSpPr>
            <p:nvPr/>
          </p:nvSpPr>
          <p:spPr bwMode="auto">
            <a:xfrm>
              <a:off x="1180690" y="739083"/>
              <a:ext cx="1164003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-2003</a:t>
              </a:r>
            </a:p>
          </p:txBody>
        </p:sp>
        <p:sp>
          <p:nvSpPr>
            <p:cNvPr id="32773" name="AutoShape 14"/>
            <p:cNvSpPr>
              <a:spLocks noChangeArrowheads="1"/>
            </p:cNvSpPr>
            <p:nvPr/>
          </p:nvSpPr>
          <p:spPr bwMode="auto">
            <a:xfrm>
              <a:off x="1335530" y="4015172"/>
              <a:ext cx="833438" cy="536575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5GHz</a:t>
              </a:r>
            </a:p>
          </p:txBody>
        </p:sp>
        <p:sp>
          <p:nvSpPr>
            <p:cNvPr id="32774" name="AutoShape 15"/>
            <p:cNvSpPr>
              <a:spLocks noChangeArrowheads="1"/>
            </p:cNvSpPr>
            <p:nvPr/>
          </p:nvSpPr>
          <p:spPr bwMode="auto">
            <a:xfrm>
              <a:off x="1316503" y="4905622"/>
              <a:ext cx="838200" cy="606426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11b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775" name="AutoShape 18"/>
            <p:cNvSpPr>
              <a:spLocks noChangeArrowheads="1"/>
            </p:cNvSpPr>
            <p:nvPr/>
          </p:nvSpPr>
          <p:spPr bwMode="auto">
            <a:xfrm>
              <a:off x="1334038" y="2118109"/>
              <a:ext cx="838200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11d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Intl roaming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55" name="Right Arrow 54"/>
          <p:cNvSpPr/>
          <p:nvPr/>
        </p:nvSpPr>
        <p:spPr bwMode="auto">
          <a:xfrm rot="10800000">
            <a:off x="9401547" y="30790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9834562" y="142117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-1997</a:t>
            </a:r>
          </a:p>
          <a:p>
            <a:pPr algn="ctr"/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3"/>
            <a:ext cx="7772400" cy="649287"/>
          </a:xfrm>
        </p:spPr>
        <p:txBody>
          <a:bodyPr/>
          <a:lstStyle/>
          <a:p>
            <a:r>
              <a:rPr lang="en-US" dirty="0" smtClean="0"/>
              <a:t>M4.1.4 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25263" y="5182748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669491" y="5965584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5721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990727" y="1526033"/>
            <a:ext cx="5886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871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3411540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9294619" y="5939138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5332138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6927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2798766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4541841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4008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708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2169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7759303" y="595752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7826016" y="2893508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536700" y="2184403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1802606" y="3332164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7837361" y="1545739"/>
            <a:ext cx="981141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7861353" y="4923438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7812481" y="2210571"/>
            <a:ext cx="992464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5432539" y="3659811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5441683" y="4271466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9294616" y="1436917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-2016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9982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DB06DC2-A86B-4567-B1B6-4A779827CDB5}" type="slidenum">
              <a:rPr lang="en-US" sz="800">
                <a:latin typeface="+mj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en-US" sz="8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5423904" y="2324398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5426852" y="2935317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802.11ba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WUR</a:t>
            </a:r>
          </a:p>
        </p:txBody>
      </p:sp>
      <p:sp>
        <p:nvSpPr>
          <p:cNvPr id="47" name="AutoShape 49"/>
          <p:cNvSpPr>
            <a:spLocks noChangeArrowheads="1"/>
          </p:cNvSpPr>
          <p:nvPr/>
        </p:nvSpPr>
        <p:spPr bwMode="auto">
          <a:xfrm>
            <a:off x="7823561" y="3749664"/>
            <a:ext cx="970304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</a:p>
        </p:txBody>
      </p:sp>
      <p:sp>
        <p:nvSpPr>
          <p:cNvPr id="48" name="AutoShape 46"/>
          <p:cNvSpPr>
            <a:spLocks noChangeArrowheads="1"/>
          </p:cNvSpPr>
          <p:nvPr/>
        </p:nvSpPr>
        <p:spPr bwMode="auto">
          <a:xfrm>
            <a:off x="4270148" y="3657600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802.11be 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TGbe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3" name="AutoShape 27"/>
          <p:cNvSpPr>
            <a:spLocks/>
          </p:cNvSpPr>
          <p:nvPr/>
        </p:nvSpPr>
        <p:spPr bwMode="auto">
          <a:xfrm rot="-5400000">
            <a:off x="8230301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6" name="AutoShape 46"/>
          <p:cNvSpPr>
            <a:spLocks noChangeArrowheads="1"/>
          </p:cNvSpPr>
          <p:nvPr/>
        </p:nvSpPr>
        <p:spPr bwMode="auto">
          <a:xfrm>
            <a:off x="5410200" y="1696886"/>
            <a:ext cx="990600" cy="531774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REVmd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utoShape 46"/>
          <p:cNvSpPr>
            <a:spLocks noChangeArrowheads="1"/>
          </p:cNvSpPr>
          <p:nvPr/>
        </p:nvSpPr>
        <p:spPr bwMode="auto">
          <a:xfrm>
            <a:off x="4215179" y="2362200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802.11bc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(BCS)</a:t>
            </a:r>
          </a:p>
        </p:txBody>
      </p:sp>
      <p:sp>
        <p:nvSpPr>
          <p:cNvPr id="39" name="AutoShape 46"/>
          <p:cNvSpPr>
            <a:spLocks noChangeArrowheads="1"/>
          </p:cNvSpPr>
          <p:nvPr/>
        </p:nvSpPr>
        <p:spPr bwMode="auto">
          <a:xfrm>
            <a:off x="4228009" y="4235450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802.11bd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NGV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0" name="AutoShape 46"/>
          <p:cNvSpPr>
            <a:spLocks noChangeArrowheads="1"/>
          </p:cNvSpPr>
          <p:nvPr/>
        </p:nvSpPr>
        <p:spPr bwMode="auto">
          <a:xfrm>
            <a:off x="4228009" y="4878426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802.11bb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LC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1" name="AutoShape 46"/>
          <p:cNvSpPr>
            <a:spLocks noChangeArrowheads="1"/>
          </p:cNvSpPr>
          <p:nvPr/>
        </p:nvSpPr>
        <p:spPr bwMode="auto">
          <a:xfrm>
            <a:off x="3117427" y="2687830"/>
            <a:ext cx="997373" cy="84075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Random and 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Changing MAC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Addresses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(RCM) TIG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69102"/>
              </p:ext>
            </p:extLst>
          </p:nvPr>
        </p:nvGraphicFramePr>
        <p:xfrm>
          <a:off x="750357" y="1524000"/>
          <a:ext cx="10908243" cy="417501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5343"/>
                <a:gridCol w="1084622"/>
                <a:gridCol w="1175008"/>
                <a:gridCol w="978506"/>
                <a:gridCol w="656364"/>
                <a:gridCol w="838200"/>
                <a:gridCol w="666193"/>
                <a:gridCol w="765268"/>
                <a:gridCol w="969300"/>
                <a:gridCol w="720252"/>
                <a:gridCol w="606252"/>
                <a:gridCol w="844735"/>
                <a:gridCol w="838200"/>
              </a:tblGrid>
              <a:tr h="16151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Opened</a:t>
                      </a:r>
                    </a:p>
                    <a:p>
                      <a:pPr lvl="0" algn="ctr"/>
                      <a:r>
                        <a:rPr lang="en-GB" sz="2000" dirty="0" smtClean="0"/>
                        <a:t> (mm-</a:t>
                      </a:r>
                      <a:r>
                        <a:rPr lang="en-GB" sz="2000" dirty="0" err="1" smtClean="0"/>
                        <a:t>dd</a:t>
                      </a:r>
                      <a:r>
                        <a:rPr lang="en-GB" sz="2000" dirty="0" smtClean="0"/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err="1" smtClean="0"/>
                        <a:t>Dur</a:t>
                      </a:r>
                      <a:r>
                        <a:rPr lang="en-GB" sz="2000" dirty="0" smtClean="0"/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Ballot</a:t>
                      </a:r>
                      <a:r>
                        <a:rPr lang="en-GB" sz="2000" baseline="0" dirty="0" smtClean="0"/>
                        <a:t> 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Disapprove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LB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LB241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TGba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06-03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418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329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214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40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26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85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84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LB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LB242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TGay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06-20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18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256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96.9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345121" y="1613712"/>
            <a:ext cx="24339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2019-06-10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1066800" y="4114800"/>
            <a:ext cx="10210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 smtClean="0"/>
              <a:t>Definitions</a:t>
            </a:r>
            <a:r>
              <a:rPr lang="en-GB" sz="1800" b="0" dirty="0"/>
              <a:t>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802.11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728521"/>
              </p:ext>
            </p:extLst>
          </p:nvPr>
        </p:nvGraphicFramePr>
        <p:xfrm>
          <a:off x="2209800" y="1483416"/>
          <a:ext cx="7772400" cy="228600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Number</a:t>
                      </a:r>
                      <a:endParaRPr lang="en-GB" sz="4000" dirty="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Aspirant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121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Potential 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effectLst/>
                        </a:rPr>
                        <a:t>28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smtClean="0">
                          <a:effectLst/>
                        </a:rPr>
                        <a:t>329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11</a:t>
                      </a:r>
                      <a:endParaRPr lang="en-GB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/>
              <a:t>This presentation, together with the reports cited on the next slide, forms the opening report of the IEEE 802.11 Working Group for </a:t>
            </a:r>
            <a:r>
              <a:rPr lang="en-GB" sz="2800" b="0" dirty="0" smtClean="0"/>
              <a:t>July 2019.</a:t>
            </a:r>
            <a:endParaRPr lang="en-GB" sz="2800" b="0" dirty="0"/>
          </a:p>
          <a:p>
            <a:r>
              <a:rPr lang="en-GB" sz="2800" b="0" dirty="0"/>
              <a:t>Subgroup status is reported in the “Snapshots” submission (see documents slide for link).  This is incorporated by reference into this opening report.</a:t>
            </a:r>
          </a:p>
          <a:p>
            <a:r>
              <a:rPr lang="en-GB" sz="2800" b="0" dirty="0"/>
              <a:t>“</a:t>
            </a:r>
            <a:r>
              <a:rPr lang="en-GB" sz="2800" b="0" i="1" dirty="0" err="1"/>
              <a:t>Mx.y.z</a:t>
            </a:r>
            <a:r>
              <a:rPr lang="en-GB" sz="2800" b="0" dirty="0"/>
              <a:t>” terminology indicates that the item was on the tentative agenda for the </a:t>
            </a:r>
            <a:r>
              <a:rPr lang="en-GB" sz="2800" b="0" i="1" dirty="0"/>
              <a:t>M</a:t>
            </a:r>
            <a:r>
              <a:rPr lang="en-GB" sz="2800" b="0" dirty="0"/>
              <a:t>onday 802.11 plenary, and was agenda item </a:t>
            </a:r>
            <a:r>
              <a:rPr lang="en-GB" sz="2800" b="0" i="1" dirty="0" err="1"/>
              <a:t>x.y.z</a:t>
            </a:r>
            <a:r>
              <a:rPr lang="en-GB" sz="2800" b="0" dirty="0" smtClean="0"/>
              <a:t>.</a:t>
            </a:r>
          </a:p>
          <a:p>
            <a:endParaRPr lang="en-GB" sz="28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533400" y="1814513"/>
            <a:ext cx="11125200" cy="4129087"/>
          </a:xfrm>
        </p:spPr>
        <p:txBody>
          <a:bodyPr/>
          <a:lstStyle/>
          <a:p>
            <a:pPr>
              <a:defRPr/>
            </a:pPr>
            <a:r>
              <a:rPr lang="en-GB" altLang="en-US" sz="2800" dirty="0" smtClean="0"/>
              <a:t>Comment resolution resources </a:t>
            </a:r>
          </a:p>
          <a:p>
            <a:pPr lvl="1">
              <a:defRPr/>
            </a:pPr>
            <a:r>
              <a:rPr lang="en-GB" altLang="en-US" dirty="0" smtClean="0"/>
              <a:t>See </a:t>
            </a:r>
            <a:r>
              <a:rPr lang="en-GB" altLang="en-US" dirty="0" smtClean="0">
                <a:hlinkClick r:id="rId2"/>
              </a:rPr>
              <a:t>https://mentor.ieee.org/802.11/dcn/13/11-13-0230-03-0000-comment-resolution-tutorial.ppt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US" altLang="en-US" dirty="0"/>
              <a:t>See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mentor.ieee.org/802.11/dcn/11/11-11-1625-02-0000-comment-resolution-guide.doc</a:t>
            </a:r>
            <a:r>
              <a:rPr lang="en-US" altLang="en-US" dirty="0" smtClean="0"/>
              <a:t> </a:t>
            </a:r>
            <a:endParaRPr lang="en-GB" altLang="en-US" dirty="0" smtClean="0"/>
          </a:p>
          <a:p>
            <a:pPr>
              <a:defRPr/>
            </a:pPr>
            <a:r>
              <a:rPr lang="en-US" altLang="en-US" sz="2800" dirty="0" smtClean="0"/>
              <a:t>There are many examples of good practice for documentation of comment analysis and resolution; ensures there is a record of comment consideration and agreed resolution</a:t>
            </a:r>
          </a:p>
          <a:p>
            <a:pPr lvl="1">
              <a:defRPr/>
            </a:pPr>
            <a:r>
              <a:rPr lang="en-GB" altLang="en-US" dirty="0" smtClean="0">
                <a:hlinkClick r:id="rId4"/>
              </a:rPr>
              <a:t>https://mentor.ieee.org/802.11/dcn/18/11-18-0237-00-000m-cid-177.docx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5"/>
              </a:rPr>
              <a:t>https://mentor.ieee.org/802.11/dcn/18/11-18-0930-00-000m-cid-1007.docx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6"/>
              </a:rPr>
              <a:t>https://mentor.ieee.org/802.11/dcn/18/11-18-0669-04-000m-revmd-mac-comments-assigned-to-hamilton.docx</a:t>
            </a:r>
            <a:endParaRPr lang="en-GB" altLang="en-US" dirty="0" smtClean="0"/>
          </a:p>
          <a:p>
            <a:pPr lvl="1">
              <a:defRPr/>
            </a:pPr>
            <a:r>
              <a:rPr lang="en-GB" altLang="en-US" dirty="0" smtClean="0">
                <a:hlinkClick r:id="rId7"/>
              </a:rPr>
              <a:t>https://mentor.ieee.org/802.11/dcn/18/11-18-1410-00-00ax-lb233-cr-spatial-reuse.docx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endParaRPr lang="en-GB" altLang="en-US" dirty="0" smtClean="0"/>
          </a:p>
          <a:p>
            <a:pPr lvl="1">
              <a:defRPr/>
            </a:pPr>
            <a:endParaRPr lang="en-GB" altLang="en-US" dirty="0" smtClean="0"/>
          </a:p>
          <a:p>
            <a:pPr marL="457200" lvl="1" indent="0">
              <a:buFontTx/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sz="2800" dirty="0" smtClean="0"/>
          </a:p>
          <a:p>
            <a:pPr>
              <a:defRPr/>
            </a:pPr>
            <a:endParaRPr lang="en-GB" altLang="en-US" sz="2800" dirty="0" smtClean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M5.1 Comment Resolution Resources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2019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C0A38FD-D7DF-4AF7-A48E-0F77956E1A7C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78399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43656" y="609603"/>
            <a:ext cx="10363200" cy="1066800"/>
          </a:xfrm>
        </p:spPr>
        <p:txBody>
          <a:bodyPr/>
          <a:lstStyle/>
          <a:p>
            <a:r>
              <a:rPr lang="en-US" dirty="0" smtClean="0"/>
              <a:t>Members by country </a:t>
            </a:r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dirty="0"/>
              <a:t>r</a:t>
            </a:r>
            <a:r>
              <a:rPr lang="en-US" dirty="0" smtClean="0"/>
              <a:t>egion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389245"/>
            <a:ext cx="9307313" cy="508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8213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87" y="914400"/>
            <a:ext cx="10080226" cy="550854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2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87" y="968458"/>
            <a:ext cx="10080226" cy="550854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7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689" y="838200"/>
            <a:ext cx="10080226" cy="550854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3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2"/>
            <a:ext cx="10363200" cy="379911"/>
          </a:xfrm>
        </p:spPr>
        <p:txBody>
          <a:bodyPr/>
          <a:lstStyle/>
          <a:p>
            <a:r>
              <a:rPr lang="en-GB" dirty="0" smtClean="0"/>
              <a:t>M1.3 Meeting 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29712"/>
            <a:ext cx="10515600" cy="3566288"/>
          </a:xfrm>
        </p:spPr>
        <p:txBody>
          <a:bodyPr/>
          <a:lstStyle/>
          <a:p>
            <a:pPr lvl="0"/>
            <a:r>
              <a:rPr lang="en-GB" dirty="0" smtClean="0"/>
              <a:t>Please observe proper decorum in meetings</a:t>
            </a:r>
            <a:endParaRPr lang="en-GB" sz="1400" dirty="0" smtClean="0"/>
          </a:p>
          <a:p>
            <a:pPr lvl="0"/>
            <a:r>
              <a:rPr lang="en-GB" dirty="0" smtClean="0"/>
              <a:t>Photography </a:t>
            </a:r>
            <a:r>
              <a:rPr lang="en-GB" dirty="0"/>
              <a:t>or recording </a:t>
            </a:r>
            <a:r>
              <a:rPr lang="en-GB" dirty="0" smtClean="0"/>
              <a:t>is not allowed</a:t>
            </a:r>
          </a:p>
          <a:p>
            <a:pPr lvl="0"/>
            <a:r>
              <a:rPr lang="en-GB" dirty="0" smtClean="0"/>
              <a:t>Press </a:t>
            </a:r>
            <a:r>
              <a:rPr lang="en-GB" dirty="0"/>
              <a:t>(i.e., anyone reporting publicly on this meeting) are to announce their presence (December 2015 IEEE-SA Standards Board Ops Manual 5.3.3.3)</a:t>
            </a:r>
            <a:endParaRPr lang="en-GB" sz="1400" dirty="0"/>
          </a:p>
          <a:p>
            <a:pPr lvl="0"/>
            <a:r>
              <a:rPr lang="en-GB" dirty="0"/>
              <a:t>Laptop speakers, cell phone / tablet ringers off</a:t>
            </a:r>
            <a:endParaRPr lang="en-GB" sz="1400" dirty="0"/>
          </a:p>
          <a:p>
            <a:pPr lvl="0"/>
            <a:r>
              <a:rPr lang="en-GB" dirty="0"/>
              <a:t>Wear your badges at all times in meeting areas</a:t>
            </a:r>
            <a:endParaRPr lang="en-GB" sz="1400" dirty="0"/>
          </a:p>
          <a:p>
            <a:pPr lvl="1"/>
            <a:r>
              <a:rPr lang="en-GB" dirty="0"/>
              <a:t>Help the hotel security staff improve the general security of the meeting rooms</a:t>
            </a:r>
            <a:endParaRPr lang="en-GB" sz="1400" dirty="0"/>
          </a:p>
          <a:p>
            <a:pPr lvl="1"/>
            <a:r>
              <a:rPr lang="en-GB" b="1" dirty="0"/>
              <a:t>Laptops HAVE BEEN STOLEN </a:t>
            </a:r>
            <a:r>
              <a:rPr lang="en-GB" dirty="0"/>
              <a:t>at previous meetings </a:t>
            </a:r>
          </a:p>
          <a:p>
            <a:pPr lvl="1"/>
            <a:r>
              <a:rPr lang="en-GB" b="1" dirty="0"/>
              <a:t>DO NOT </a:t>
            </a:r>
            <a:r>
              <a:rPr lang="en-GB" dirty="0"/>
              <a:t>assume that meeting areas are secure</a:t>
            </a:r>
            <a:endParaRPr lang="en-GB" sz="140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1143003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907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8133199" y="1064594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M2.3.1 Summary of Liaisons - Incoming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8268" y="1752600"/>
            <a:ext cx="10363200" cy="4114800"/>
          </a:xfrm>
        </p:spPr>
        <p:txBody>
          <a:bodyPr/>
          <a:lstStyle/>
          <a:p>
            <a:r>
              <a:rPr lang="en-GB" dirty="0"/>
              <a:t>N</a:t>
            </a:r>
            <a:r>
              <a:rPr lang="en-GB" dirty="0" smtClean="0"/>
              <a:t>ew Liaison documents received</a:t>
            </a:r>
          </a:p>
          <a:p>
            <a:pPr lvl="1"/>
            <a:r>
              <a:rPr lang="en-US" sz="1800" dirty="0" smtClean="0"/>
              <a:t>Response from WFA re: </a:t>
            </a:r>
            <a:r>
              <a:rPr lang="en-US" sz="1800" dirty="0"/>
              <a:t>reserved values, </a:t>
            </a:r>
            <a:r>
              <a:rPr lang="en-US" sz="1800" dirty="0">
                <a:hlinkClick r:id="rId3"/>
              </a:rPr>
              <a:t>https://</a:t>
            </a:r>
            <a:r>
              <a:rPr lang="en-US" sz="1800" dirty="0" smtClean="0">
                <a:hlinkClick r:id="rId3"/>
              </a:rPr>
              <a:t>mentor.ieee.org/802.11/dcn/19/11-19-0980-00-0000-2019-05-liaison-response-from-wfa-re-reserved-values.docx</a:t>
            </a:r>
            <a:r>
              <a:rPr lang="en-US" sz="1800" dirty="0" smtClean="0"/>
              <a:t> </a:t>
            </a:r>
            <a:endParaRPr lang="en-GB" sz="1800" dirty="0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2019</a:t>
            </a:r>
            <a:endParaRPr lang="en-US" altLang="en-US" sz="180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8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M2.4 802 EC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800" dirty="0" smtClean="0"/>
              <a:t>March - May EC decisions</a:t>
            </a:r>
          </a:p>
          <a:p>
            <a:r>
              <a:rPr lang="en-US" altLang="en-US" b="0" dirty="0" smtClean="0"/>
              <a:t>Approve </a:t>
            </a:r>
            <a:r>
              <a:rPr lang="en-US" altLang="en-US" b="0" dirty="0" err="1" smtClean="0"/>
              <a:t>TGbe</a:t>
            </a:r>
            <a:r>
              <a:rPr lang="en-US" altLang="en-US" b="0" dirty="0" smtClean="0"/>
              <a:t> PAR and CSD</a:t>
            </a:r>
          </a:p>
          <a:p>
            <a:r>
              <a:rPr lang="en-US" altLang="en-US" b="0" dirty="0" smtClean="0"/>
              <a:t>ISO JTC1/SC6 11ah, 11ak, 11aq comment responses and 11ax, 11ay draft documents for information</a:t>
            </a:r>
          </a:p>
          <a:p>
            <a:endParaRPr lang="en-US" altLang="en-US" b="0" dirty="0" smtClean="0"/>
          </a:p>
          <a:p>
            <a:pPr marL="0" indent="0">
              <a:buNone/>
            </a:pPr>
            <a:r>
              <a:rPr lang="en-US" altLang="en-US" sz="2800" dirty="0" smtClean="0"/>
              <a:t>May – July EC decisions</a:t>
            </a:r>
          </a:p>
          <a:p>
            <a:r>
              <a:rPr lang="en-US" altLang="en-US" b="0" dirty="0" err="1" smtClean="0"/>
              <a:t>TGay</a:t>
            </a:r>
            <a:r>
              <a:rPr lang="en-US" altLang="en-US" b="0" dirty="0" smtClean="0"/>
              <a:t>, </a:t>
            </a:r>
            <a:r>
              <a:rPr lang="en-US" altLang="en-US" b="0" dirty="0" err="1" smtClean="0"/>
              <a:t>TGaz</a:t>
            </a:r>
            <a:r>
              <a:rPr lang="en-US" altLang="en-US" b="0" dirty="0" smtClean="0"/>
              <a:t> PAR extensions pending</a:t>
            </a:r>
            <a:endParaRPr lang="en-US" altLang="en-US" b="0" dirty="0"/>
          </a:p>
          <a:p>
            <a:pPr marL="0" indent="0">
              <a:buNone/>
            </a:pPr>
            <a:endParaRPr lang="en-US" alt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altLang="en-US" sz="2800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2019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1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M2.4 IEEE-SA Standards Board (SASB)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 smtClean="0"/>
              <a:t>Approved 2019</a:t>
            </a:r>
          </a:p>
          <a:p>
            <a:r>
              <a:rPr lang="en-US" altLang="en-US" sz="2800" b="0" dirty="0" smtClean="0"/>
              <a:t>P802.11be PAR approval</a:t>
            </a:r>
          </a:p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r>
              <a:rPr lang="en-US" altLang="en-US" sz="2800" dirty="0" smtClean="0"/>
              <a:t>Approved 2018</a:t>
            </a:r>
            <a:endParaRPr lang="en-GB" altLang="en-US" sz="2800" dirty="0" smtClean="0"/>
          </a:p>
          <a:p>
            <a:r>
              <a:rPr lang="en-US" altLang="en-US" sz="2800" b="0" dirty="0" smtClean="0"/>
              <a:t>P802.11bc Broadcast Services </a:t>
            </a:r>
          </a:p>
          <a:p>
            <a:r>
              <a:rPr lang="en-US" altLang="en-US" sz="2800" b="0" dirty="0" smtClean="0"/>
              <a:t>P802.11bd Next Generation V2X </a:t>
            </a:r>
          </a:p>
          <a:p>
            <a:r>
              <a:rPr lang="en-US" altLang="en-US" sz="2800" b="0" dirty="0" smtClean="0"/>
              <a:t>P802.11ax </a:t>
            </a:r>
            <a:r>
              <a:rPr lang="en-US" altLang="en-US" sz="2800" b="0" dirty="0"/>
              <a:t>PAR Extension approved 2018-09-27</a:t>
            </a:r>
          </a:p>
          <a:p>
            <a:endParaRPr lang="en-US" altLang="en-US" sz="280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2019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523663"/>
              </p:ext>
            </p:extLst>
          </p:nvPr>
        </p:nvGraphicFramePr>
        <p:xfrm>
          <a:off x="929218" y="1828802"/>
          <a:ext cx="10348382" cy="3962398"/>
        </p:xfrm>
        <a:graphic>
          <a:graphicData uri="http://schemas.openxmlformats.org/drawingml/2006/table">
            <a:tbl>
              <a:tblPr/>
              <a:tblGrid>
                <a:gridCol w="4328582"/>
                <a:gridCol w="6019800"/>
              </a:tblGrid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1" u="none" strike="noStrike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1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https://mentor.ieee.org/802.11/dcn/11-19-0996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https://mentor.ieee.org/802.11/dcn/11-19-0997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https://mentor.ieee.org/802.11/dcn/11-19-0992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https://mentor.ieee.org/802.11/dcn/11-19-1006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https://mentor.ieee.org/802.11/dcn/11-19-0994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https://mentor.ieee.org/802-ec/dcn/19/ec-19-0075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Chair's 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https://mentor.ieee.org/802.11/dcn/11-19-0998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https://mentor.ieee.org/802.11/dcn/11-19-0993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https://mentor.ieee.org/802.11/dcn/11-19-0995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Previous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2"/>
                        </a:rPr>
                        <a:t>https://mentor.ieee.org/802.11/dcn/11-19-0849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Reciprocal credit is provided to 802.11 voters for attendance at:  802.18, 802.19, 802.24, 802.1, NENDICA Industry </a:t>
            </a:r>
            <a:r>
              <a:rPr lang="en-GB" altLang="en-US" dirty="0"/>
              <a:t>Connections Activity**</a:t>
            </a:r>
            <a:endParaRPr lang="en-GB" altLang="en-US" dirty="0" smtClean="0"/>
          </a:p>
          <a:p>
            <a:pPr lvl="1"/>
            <a:r>
              <a:rPr lang="en-GB" altLang="en-US" dirty="0" smtClean="0"/>
              <a:t>Reciprocal credit for 802.1 is for 801.1Qbz, 802.1CF, 802E</a:t>
            </a:r>
          </a:p>
          <a:p>
            <a:pPr marL="0" indent="0">
              <a:buNone/>
            </a:pPr>
            <a:endParaRPr lang="en-GB" altLang="en-US" dirty="0" smtClean="0"/>
          </a:p>
          <a:p>
            <a:pPr marL="0" indent="0">
              <a:buNone/>
            </a:pPr>
            <a:r>
              <a:rPr lang="en-GB" altLang="en-US" sz="1800" b="0" dirty="0"/>
              <a:t>** When meeting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2019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M3.2 802.18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18-19/0087</a:t>
            </a: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Meeting </a:t>
            </a:r>
            <a:r>
              <a:rPr lang="en-US" altLang="en-US" dirty="0"/>
              <a:t>times: </a:t>
            </a:r>
            <a:r>
              <a:rPr lang="en-US" altLang="en-US" dirty="0" smtClean="0"/>
              <a:t>Tuesday </a:t>
            </a:r>
            <a:r>
              <a:rPr lang="en-US" altLang="en-US" dirty="0"/>
              <a:t>AM2, Thursday </a:t>
            </a:r>
            <a:r>
              <a:rPr lang="en-US" altLang="en-US" dirty="0" smtClean="0"/>
              <a:t>AM1</a:t>
            </a: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Discussion items this week of interest to 802.11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Recent European ETSI, CEPT and other activities status and </a:t>
            </a:r>
            <a:r>
              <a:rPr lang="en-US" altLang="en-US" sz="1800" dirty="0" smtClean="0"/>
              <a:t>discussion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IEEE </a:t>
            </a:r>
            <a:r>
              <a:rPr lang="en-US" sz="1800" dirty="0"/>
              <a:t>802 connections to a WRC 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2019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3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70C0"/>
      </a:accent1>
      <a:accent2>
        <a:srgbClr val="FF0000"/>
      </a:accent2>
      <a:accent3>
        <a:srgbClr val="00B050"/>
      </a:accent3>
      <a:accent4>
        <a:srgbClr val="FFFF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123367</TotalTime>
  <Words>1669</Words>
  <Application>Microsoft Office PowerPoint</Application>
  <PresentationFormat>Widescreen</PresentationFormat>
  <Paragraphs>600</Paragraphs>
  <Slides>25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ＭＳ Ｐゴシック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802.11 Working Group Opening Report July 2019</vt:lpstr>
      <vt:lpstr>Introduction</vt:lpstr>
      <vt:lpstr>M1.3 Meeting Decorum</vt:lpstr>
      <vt:lpstr>M2.3.1 Summary of Liaisons - Incoming</vt:lpstr>
      <vt:lpstr>M2.4 802 EC decisions</vt:lpstr>
      <vt:lpstr>M2.4 IEEE-SA Standards Board (SASB) decisions</vt:lpstr>
      <vt:lpstr>M3.1 802.11 Working Group Session Documents</vt:lpstr>
      <vt:lpstr>M3.2 Joint meetings and Reciprocal Credit</vt:lpstr>
      <vt:lpstr>M3.2 802.18 details</vt:lpstr>
      <vt:lpstr>M3.2 802.19 details</vt:lpstr>
      <vt:lpstr>M4.1.1 Type of Groups</vt:lpstr>
      <vt:lpstr>M4.1.1 IEEE 802.11 Groups </vt:lpstr>
      <vt:lpstr>M4.1.2 PAR Expiration/Renewal Schedule</vt:lpstr>
      <vt:lpstr>M4.1.3 802.11 WG Appointed positions</vt:lpstr>
      <vt:lpstr>M4.1.3 Officers</vt:lpstr>
      <vt:lpstr>M4.1.4 IEEE 802.11 Revisions</vt:lpstr>
      <vt:lpstr>M4.1.4 IEEE 802.11 Standards Pipeline</vt:lpstr>
      <vt:lpstr>M4.1.5 Summary of ballots and comment collections</vt:lpstr>
      <vt:lpstr>M4.1.6 Current Membership Status</vt:lpstr>
      <vt:lpstr>M5.1 Comment Resolution Resources</vt:lpstr>
      <vt:lpstr>background data</vt:lpstr>
      <vt:lpstr>Members by country and region</vt:lpstr>
      <vt:lpstr>PowerPoint Presentation</vt:lpstr>
      <vt:lpstr>PowerPoint Presentation</vt:lpstr>
      <vt:lpstr>PowerPoint Presentation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dorothy.stanley@hpe.com</dc:creator>
  <cp:keywords>July 2019</cp:keywords>
  <cp:lastModifiedBy>Stanley, Dorothy</cp:lastModifiedBy>
  <cp:revision>2080</cp:revision>
  <cp:lastPrinted>1998-02-10T13:28:06Z</cp:lastPrinted>
  <dcterms:created xsi:type="dcterms:W3CDTF">1998-02-10T13:07:52Z</dcterms:created>
  <dcterms:modified xsi:type="dcterms:W3CDTF">2019-07-14T18:08:09Z</dcterms:modified>
  <cp:category>Dorothy Stanley, HP Enterprise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59ef7ea6-7660-4976-a5e3-adea9f669c32</vt:lpwstr>
  </property>
  <property fmtid="{D5CDD505-2E9C-101B-9397-08002B2CF9AE}" pid="3" name="CTP_TimeStamp">
    <vt:lpwstr>2018-09-10 22:21:28Z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