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3"/>
  </p:notesMasterIdLst>
  <p:handoutMasterIdLst>
    <p:handoutMasterId r:id="rId114"/>
  </p:handoutMasterIdLst>
  <p:sldIdLst>
    <p:sldId id="256" r:id="rId2"/>
    <p:sldId id="257" r:id="rId3"/>
    <p:sldId id="484" r:id="rId4"/>
    <p:sldId id="262" r:id="rId5"/>
    <p:sldId id="265" r:id="rId6"/>
    <p:sldId id="270" r:id="rId7"/>
    <p:sldId id="278" r:id="rId8"/>
    <p:sldId id="273" r:id="rId9"/>
    <p:sldId id="282" r:id="rId10"/>
    <p:sldId id="287" r:id="rId11"/>
    <p:sldId id="338" r:id="rId12"/>
    <p:sldId id="339" r:id="rId13"/>
    <p:sldId id="340" r:id="rId14"/>
    <p:sldId id="342" r:id="rId15"/>
    <p:sldId id="341" r:id="rId16"/>
    <p:sldId id="1784" r:id="rId17"/>
    <p:sldId id="272" r:id="rId18"/>
    <p:sldId id="293" r:id="rId19"/>
    <p:sldId id="1785" r:id="rId20"/>
    <p:sldId id="1786" r:id="rId21"/>
    <p:sldId id="304" r:id="rId22"/>
    <p:sldId id="302" r:id="rId23"/>
    <p:sldId id="290" r:id="rId24"/>
    <p:sldId id="296" r:id="rId25"/>
    <p:sldId id="1797" r:id="rId26"/>
    <p:sldId id="1798" r:id="rId27"/>
    <p:sldId id="297" r:id="rId28"/>
    <p:sldId id="286" r:id="rId29"/>
    <p:sldId id="298" r:id="rId30"/>
    <p:sldId id="299" r:id="rId31"/>
    <p:sldId id="377" r:id="rId32"/>
    <p:sldId id="378" r:id="rId33"/>
    <p:sldId id="379" r:id="rId34"/>
    <p:sldId id="373" r:id="rId35"/>
    <p:sldId id="300" r:id="rId36"/>
    <p:sldId id="383" r:id="rId37"/>
    <p:sldId id="384" r:id="rId38"/>
    <p:sldId id="380" r:id="rId39"/>
    <p:sldId id="381" r:id="rId40"/>
    <p:sldId id="284" r:id="rId41"/>
    <p:sldId id="382" r:id="rId42"/>
    <p:sldId id="1799" r:id="rId43"/>
    <p:sldId id="1793" r:id="rId44"/>
    <p:sldId id="352" r:id="rId45"/>
    <p:sldId id="349" r:id="rId46"/>
    <p:sldId id="347" r:id="rId47"/>
    <p:sldId id="1794" r:id="rId48"/>
    <p:sldId id="332" r:id="rId49"/>
    <p:sldId id="386" r:id="rId50"/>
    <p:sldId id="726" r:id="rId51"/>
    <p:sldId id="1771" r:id="rId52"/>
    <p:sldId id="1773" r:id="rId53"/>
    <p:sldId id="1774" r:id="rId54"/>
    <p:sldId id="1772" r:id="rId55"/>
    <p:sldId id="1790" r:id="rId56"/>
    <p:sldId id="1791" r:id="rId57"/>
    <p:sldId id="632" r:id="rId58"/>
    <p:sldId id="635" r:id="rId59"/>
    <p:sldId id="516" r:id="rId60"/>
    <p:sldId id="1787" r:id="rId61"/>
    <p:sldId id="1788" r:id="rId62"/>
    <p:sldId id="283" r:id="rId63"/>
    <p:sldId id="1789" r:id="rId64"/>
    <p:sldId id="285" r:id="rId65"/>
    <p:sldId id="269" r:id="rId66"/>
    <p:sldId id="439" r:id="rId67"/>
    <p:sldId id="720" r:id="rId68"/>
    <p:sldId id="438" r:id="rId69"/>
    <p:sldId id="721" r:id="rId70"/>
    <p:sldId id="485" r:id="rId71"/>
    <p:sldId id="486" r:id="rId72"/>
    <p:sldId id="266" r:id="rId73"/>
    <p:sldId id="311" r:id="rId74"/>
    <p:sldId id="313" r:id="rId75"/>
    <p:sldId id="708" r:id="rId76"/>
    <p:sldId id="711" r:id="rId77"/>
    <p:sldId id="718" r:id="rId78"/>
    <p:sldId id="719" r:id="rId79"/>
    <p:sldId id="1795" r:id="rId80"/>
    <p:sldId id="424" r:id="rId81"/>
    <p:sldId id="1796" r:id="rId82"/>
    <p:sldId id="715" r:id="rId83"/>
    <p:sldId id="712" r:id="rId84"/>
    <p:sldId id="713" r:id="rId85"/>
    <p:sldId id="722" r:id="rId86"/>
    <p:sldId id="723" r:id="rId87"/>
    <p:sldId id="724" r:id="rId88"/>
    <p:sldId id="725" r:id="rId89"/>
    <p:sldId id="263" r:id="rId90"/>
    <p:sldId id="267" r:id="rId91"/>
    <p:sldId id="268" r:id="rId92"/>
    <p:sldId id="264" r:id="rId93"/>
    <p:sldId id="1776" r:id="rId94"/>
    <p:sldId id="1777" r:id="rId95"/>
    <p:sldId id="1778" r:id="rId96"/>
    <p:sldId id="1779" r:id="rId97"/>
    <p:sldId id="1780" r:id="rId98"/>
    <p:sldId id="274" r:id="rId99"/>
    <p:sldId id="1781" r:id="rId100"/>
    <p:sldId id="1782" r:id="rId101"/>
    <p:sldId id="1783" r:id="rId102"/>
    <p:sldId id="1775" r:id="rId103"/>
    <p:sldId id="306" r:id="rId104"/>
    <p:sldId id="307" r:id="rId105"/>
    <p:sldId id="305" r:id="rId106"/>
    <p:sldId id="308" r:id="rId107"/>
    <p:sldId id="487" r:id="rId108"/>
    <p:sldId id="488" r:id="rId109"/>
    <p:sldId id="489" r:id="rId110"/>
    <p:sldId id="331" r:id="rId111"/>
    <p:sldId id="1792" r:id="rId1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98" autoAdjust="0"/>
    <p:restoredTop sz="94660"/>
  </p:normalViewPr>
  <p:slideViewPr>
    <p:cSldViewPr>
      <p:cViewPr varScale="1">
        <p:scale>
          <a:sx n="99" d="100"/>
          <a:sy n="99" d="100"/>
        </p:scale>
        <p:origin x="658"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notesMaster" Target="notesMasters/notesMaster1.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16</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17</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2831089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22</a:t>
            </a:fld>
            <a:endParaRPr lang="en-US"/>
          </a:p>
        </p:txBody>
      </p:sp>
    </p:spTree>
    <p:extLst>
      <p:ext uri="{BB962C8B-B14F-4D97-AF65-F5344CB8AC3E}">
        <p14:creationId xmlns:p14="http://schemas.microsoft.com/office/powerpoint/2010/main" val="3999770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23</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24</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802-11-19-1007/r3</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802-11-19-1007/r3</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43</a:t>
            </a:fld>
            <a:endParaRPr lang="en-US"/>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47</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48</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13628465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49</a:t>
            </a:fld>
            <a:endParaRPr lang="en-GB" altLang="en-US"/>
          </a:p>
        </p:txBody>
      </p:sp>
      <p:sp>
        <p:nvSpPr>
          <p:cNvPr id="19462" name="Rectangle 2"/>
          <p:cNvSpPr>
            <a:spLocks noGrp="1" noRot="1" noChangeAspect="1" noChangeArrowheads="1" noTextEdit="1"/>
          </p:cNvSpPr>
          <p:nvPr>
            <p:ph type="sldImg"/>
          </p:nvPr>
        </p:nvSpPr>
        <p:spPr>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898565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a:xfrm>
            <a:off x="4986512" y="8985250"/>
            <a:ext cx="1295226" cy="184666"/>
          </a:xfrm>
        </p:spPr>
        <p:txBody>
          <a:bodyPr/>
          <a:lstStyle/>
          <a:p>
            <a:pPr lvl="4">
              <a:defRPr/>
            </a:pPr>
            <a:r>
              <a:rPr lang="en-US" dirty="0"/>
              <a:t>Peter Yee, AKAYLA</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50</a:t>
            </a:fld>
            <a:endParaRPr lang="en-US" dirty="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802.11-19/1333r0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July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D46EC899-E8EF-4388-8D00-29F049B3F004}" type="slidenum">
              <a:rPr lang="en-US" smtClean="0"/>
              <a:pPr>
                <a:defRPr/>
              </a:pPr>
              <a:t>55</a:t>
            </a:fld>
            <a:endParaRPr lang="en-US"/>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94198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802.11-19/1333r0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July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D46985A7-CD46-43FB-959E-263D01CC9381}" type="slidenum">
              <a:rPr lang="en-US" smtClean="0"/>
              <a:pPr>
                <a:defRPr/>
              </a:pPr>
              <a:t>56</a:t>
            </a:fld>
            <a:endParaRPr lang="en-US"/>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a:p>
        </p:txBody>
      </p:sp>
    </p:spTree>
    <p:extLst>
      <p:ext uri="{BB962C8B-B14F-4D97-AF65-F5344CB8AC3E}">
        <p14:creationId xmlns:p14="http://schemas.microsoft.com/office/powerpoint/2010/main" val="25748548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802.11-19/1333r0</a:t>
            </a:r>
          </a:p>
        </p:txBody>
      </p:sp>
      <p:sp>
        <p:nvSpPr>
          <p:cNvPr id="5" name="Date Placeholder 4"/>
          <p:cNvSpPr>
            <a:spLocks noGrp="1"/>
          </p:cNvSpPr>
          <p:nvPr>
            <p:ph type="dt" idx="11"/>
          </p:nvPr>
        </p:nvSpPr>
        <p:spPr/>
        <p:txBody>
          <a:bodyPr/>
          <a:lstStyle/>
          <a:p>
            <a:pPr>
              <a:defRPr/>
            </a:pPr>
            <a:r>
              <a:rPr lang="en-US"/>
              <a:t>July 2019</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57</a:t>
            </a:fld>
            <a:endParaRPr lang="en-US"/>
          </a:p>
        </p:txBody>
      </p:sp>
    </p:spTree>
    <p:extLst>
      <p:ext uri="{BB962C8B-B14F-4D97-AF65-F5344CB8AC3E}">
        <p14:creationId xmlns:p14="http://schemas.microsoft.com/office/powerpoint/2010/main" val="31943818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802.11-19/1333r0</a:t>
            </a:r>
          </a:p>
        </p:txBody>
      </p:sp>
      <p:sp>
        <p:nvSpPr>
          <p:cNvPr id="5" name="Date Placeholder 4"/>
          <p:cNvSpPr>
            <a:spLocks noGrp="1"/>
          </p:cNvSpPr>
          <p:nvPr>
            <p:ph type="dt" idx="11"/>
          </p:nvPr>
        </p:nvSpPr>
        <p:spPr/>
        <p:txBody>
          <a:bodyPr/>
          <a:lstStyle/>
          <a:p>
            <a:pPr>
              <a:defRPr/>
            </a:pPr>
            <a:r>
              <a:rPr lang="en-US"/>
              <a:t>July 2019</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58</a:t>
            </a:fld>
            <a:endParaRPr lang="en-US"/>
          </a:p>
        </p:txBody>
      </p:sp>
    </p:spTree>
    <p:extLst>
      <p:ext uri="{BB962C8B-B14F-4D97-AF65-F5344CB8AC3E}">
        <p14:creationId xmlns:p14="http://schemas.microsoft.com/office/powerpoint/2010/main" val="726832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802.11-19/1333r0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July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52DBA12B-7CE2-47B2-8A3A-C8330940ACFD}" type="slidenum">
              <a:rPr lang="en-US" smtClean="0"/>
              <a:pPr>
                <a:defRPr/>
              </a:pPr>
              <a:t>59</a:t>
            </a:fld>
            <a:endParaRPr lang="en-US"/>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2706152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802.11-11/0xxxr0</a:t>
            </a:r>
          </a:p>
        </p:txBody>
      </p:sp>
      <p:sp>
        <p:nvSpPr>
          <p:cNvPr id="13315" name="Rectangle 3"/>
          <p:cNvSpPr>
            <a:spLocks noGrp="1" noChangeArrowheads="1"/>
          </p:cNvSpPr>
          <p:nvPr>
            <p:ph type="dt" sz="quarter" idx="1"/>
          </p:nvPr>
        </p:nvSpPr>
        <p:spPr>
          <a:noFill/>
        </p:spPr>
        <p:txBody>
          <a:bodyPr/>
          <a:lstStyle/>
          <a:p>
            <a:r>
              <a:rPr lang="en-US"/>
              <a:t>November 2011</a:t>
            </a:r>
          </a:p>
        </p:txBody>
      </p:sp>
      <p:sp>
        <p:nvSpPr>
          <p:cNvPr id="13316" name="Rectangle 6"/>
          <p:cNvSpPr>
            <a:spLocks noGrp="1" noChangeArrowheads="1"/>
          </p:cNvSpPr>
          <p:nvPr>
            <p:ph type="ftr" sz="quarter" idx="4"/>
          </p:nvPr>
        </p:nvSpPr>
        <p:spPr>
          <a:noFill/>
        </p:spPr>
        <p:txBody>
          <a:bodyPr/>
          <a:lstStyle/>
          <a:p>
            <a:pPr lvl="4"/>
            <a:r>
              <a:rPr lang="en-US"/>
              <a:t>Osama Aboul-Magd (Samsung)</a:t>
            </a:r>
          </a:p>
        </p:txBody>
      </p:sp>
      <p:sp>
        <p:nvSpPr>
          <p:cNvPr id="13317" name="Rectangle 7"/>
          <p:cNvSpPr>
            <a:spLocks noGrp="1" noChangeArrowheads="1"/>
          </p:cNvSpPr>
          <p:nvPr>
            <p:ph type="sldNum" sz="quarter" idx="5"/>
          </p:nvPr>
        </p:nvSpPr>
        <p:spPr>
          <a:noFill/>
        </p:spPr>
        <p:txBody>
          <a:bodyPr/>
          <a:lstStyle/>
          <a:p>
            <a:r>
              <a:rPr lang="en-US"/>
              <a:t>Page </a:t>
            </a:r>
            <a:fld id="{CC47AE6E-6830-4D66-A48E-1AB33BF56CB8}" type="slidenum">
              <a:rPr lang="en-US" smtClean="0"/>
              <a:pPr/>
              <a:t>60</a:t>
            </a:fld>
            <a:endParaRPr lang="en-US"/>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2834295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t>doc.: IEEE 802.11-11/0xxxr0</a:t>
            </a:r>
          </a:p>
        </p:txBody>
      </p:sp>
      <p:sp>
        <p:nvSpPr>
          <p:cNvPr id="14339" name="Rectangle 3"/>
          <p:cNvSpPr>
            <a:spLocks noGrp="1" noChangeArrowheads="1"/>
          </p:cNvSpPr>
          <p:nvPr>
            <p:ph type="dt" sz="quarter" idx="1"/>
          </p:nvPr>
        </p:nvSpPr>
        <p:spPr>
          <a:noFill/>
        </p:spPr>
        <p:txBody>
          <a:bodyPr/>
          <a:lstStyle/>
          <a:p>
            <a:r>
              <a:rPr lang="en-US"/>
              <a:t>November 2011</a:t>
            </a:r>
          </a:p>
        </p:txBody>
      </p:sp>
      <p:sp>
        <p:nvSpPr>
          <p:cNvPr id="14340" name="Rectangle 6"/>
          <p:cNvSpPr>
            <a:spLocks noGrp="1" noChangeArrowheads="1"/>
          </p:cNvSpPr>
          <p:nvPr>
            <p:ph type="ftr" sz="quarter" idx="4"/>
          </p:nvPr>
        </p:nvSpPr>
        <p:spPr>
          <a:noFill/>
        </p:spPr>
        <p:txBody>
          <a:bodyPr/>
          <a:lstStyle/>
          <a:p>
            <a:pPr lvl="4"/>
            <a:r>
              <a:rPr lang="en-US"/>
              <a:t>Osama Aboul-Magd (Samsung)</a:t>
            </a:r>
          </a:p>
        </p:txBody>
      </p:sp>
      <p:sp>
        <p:nvSpPr>
          <p:cNvPr id="14341" name="Rectangle 7"/>
          <p:cNvSpPr>
            <a:spLocks noGrp="1" noChangeArrowheads="1"/>
          </p:cNvSpPr>
          <p:nvPr>
            <p:ph type="sldNum" sz="quarter" idx="5"/>
          </p:nvPr>
        </p:nvSpPr>
        <p:spPr>
          <a:noFill/>
        </p:spPr>
        <p:txBody>
          <a:bodyPr/>
          <a:lstStyle/>
          <a:p>
            <a:r>
              <a:rPr lang="en-US"/>
              <a:t>Page </a:t>
            </a:r>
            <a:fld id="{E45B7B12-CE07-4A54-96EB-35A50D49DB14}" type="slidenum">
              <a:rPr lang="en-US" smtClean="0"/>
              <a:pPr/>
              <a:t>61</a:t>
            </a:fld>
            <a:endParaRPr lang="en-US"/>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20985402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62</a:t>
            </a:fld>
            <a:endParaRPr lang="en-US"/>
          </a:p>
        </p:txBody>
      </p:sp>
    </p:spTree>
    <p:extLst>
      <p:ext uri="{BB962C8B-B14F-4D97-AF65-F5344CB8AC3E}">
        <p14:creationId xmlns:p14="http://schemas.microsoft.com/office/powerpoint/2010/main" val="33747406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a:p>
        </p:txBody>
      </p:sp>
      <p:sp>
        <p:nvSpPr>
          <p:cNvPr id="16388" name="Header Placeholder 3"/>
          <p:cNvSpPr>
            <a:spLocks noGrp="1"/>
          </p:cNvSpPr>
          <p:nvPr>
            <p:ph type="hdr" sz="quarter"/>
          </p:nvPr>
        </p:nvSpPr>
        <p:spPr>
          <a:noFill/>
        </p:spPr>
        <p:txBody>
          <a:bodyPr/>
          <a:lstStyle/>
          <a:p>
            <a:r>
              <a:rPr lang="en-US"/>
              <a:t>doc.: IEEE 802.11-11/0xxxr0</a:t>
            </a:r>
          </a:p>
        </p:txBody>
      </p:sp>
      <p:sp>
        <p:nvSpPr>
          <p:cNvPr id="16389" name="Date Placeholder 4"/>
          <p:cNvSpPr>
            <a:spLocks noGrp="1"/>
          </p:cNvSpPr>
          <p:nvPr>
            <p:ph type="dt" sz="quarter" idx="1"/>
          </p:nvPr>
        </p:nvSpPr>
        <p:spPr>
          <a:noFill/>
        </p:spPr>
        <p:txBody>
          <a:bodyPr/>
          <a:lstStyle/>
          <a:p>
            <a:r>
              <a:rPr lang="en-US"/>
              <a:t>November 2011</a:t>
            </a:r>
          </a:p>
        </p:txBody>
      </p:sp>
      <p:sp>
        <p:nvSpPr>
          <p:cNvPr id="16390" name="Footer Placeholder 5"/>
          <p:cNvSpPr>
            <a:spLocks noGrp="1"/>
          </p:cNvSpPr>
          <p:nvPr>
            <p:ph type="ftr" sz="quarter" idx="4"/>
          </p:nvPr>
        </p:nvSpPr>
        <p:spPr>
          <a:noFill/>
        </p:spPr>
        <p:txBody>
          <a:bodyPr/>
          <a:lstStyle/>
          <a:p>
            <a:pPr lvl="4"/>
            <a:r>
              <a:rPr lang="en-US"/>
              <a:t>Osama Aboul-Magd (Samsung)</a:t>
            </a:r>
          </a:p>
        </p:txBody>
      </p:sp>
      <p:sp>
        <p:nvSpPr>
          <p:cNvPr id="16391" name="Slide Number Placeholder 6"/>
          <p:cNvSpPr>
            <a:spLocks noGrp="1"/>
          </p:cNvSpPr>
          <p:nvPr>
            <p:ph type="sldNum" sz="quarter" idx="5"/>
          </p:nvPr>
        </p:nvSpPr>
        <p:spPr>
          <a:noFill/>
        </p:spPr>
        <p:txBody>
          <a:bodyPr/>
          <a:lstStyle/>
          <a:p>
            <a:r>
              <a:rPr lang="en-US"/>
              <a:t>Page </a:t>
            </a:r>
            <a:fld id="{C0FE0FD1-4DD9-4FB0-9C7C-C209A0639D2E}" type="slidenum">
              <a:rPr lang="en-US" smtClean="0"/>
              <a:pPr/>
              <a:t>63</a:t>
            </a:fld>
            <a:endParaRPr lang="en-US"/>
          </a:p>
        </p:txBody>
      </p:sp>
    </p:spTree>
    <p:extLst>
      <p:ext uri="{BB962C8B-B14F-4D97-AF65-F5344CB8AC3E}">
        <p14:creationId xmlns:p14="http://schemas.microsoft.com/office/powerpoint/2010/main" val="16445252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7E11B3D-C006-45C5-932E-AA0EAA7729D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16387" name="Rectangle 3">
            <a:extLst>
              <a:ext uri="{FF2B5EF4-FFF2-40B4-BE49-F238E27FC236}">
                <a16:creationId xmlns:a16="http://schemas.microsoft.com/office/drawing/2014/main" id="{C9CE713D-9A4A-4CBC-9915-5ED080DB35E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16388" name="Rectangle 6">
            <a:extLst>
              <a:ext uri="{FF2B5EF4-FFF2-40B4-BE49-F238E27FC236}">
                <a16:creationId xmlns:a16="http://schemas.microsoft.com/office/drawing/2014/main" id="{DE6484FB-4F26-443C-BFA0-E9719793C18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16389" name="Rectangle 7">
            <a:extLst>
              <a:ext uri="{FF2B5EF4-FFF2-40B4-BE49-F238E27FC236}">
                <a16:creationId xmlns:a16="http://schemas.microsoft.com/office/drawing/2014/main" id="{6C04E823-65E2-4140-B815-9907D89BB7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1C83591C-EF3B-45FF-9ED9-9A1BF632DE11}" type="slidenum">
              <a:rPr lang="en-US" altLang="en-US" smtClean="0"/>
              <a:pPr>
                <a:spcBef>
                  <a:spcPct val="0"/>
                </a:spcBef>
              </a:pPr>
              <a:t>65</a:t>
            </a:fld>
            <a:endParaRPr lang="en-US" altLang="en-US"/>
          </a:p>
        </p:txBody>
      </p:sp>
      <p:sp>
        <p:nvSpPr>
          <p:cNvPr id="16390" name="Rectangle 2">
            <a:extLst>
              <a:ext uri="{FF2B5EF4-FFF2-40B4-BE49-F238E27FC236}">
                <a16:creationId xmlns:a16="http://schemas.microsoft.com/office/drawing/2014/main" id="{9FBF5C22-901E-4DA6-8B95-F763F13FB22C}"/>
              </a:ext>
            </a:extLst>
          </p:cNvPr>
          <p:cNvSpPr>
            <a:spLocks noGrp="1" noRot="1" noChangeAspect="1" noChangeArrowheads="1" noTextEdit="1"/>
          </p:cNvSpPr>
          <p:nvPr>
            <p:ph type="sldImg"/>
          </p:nvPr>
        </p:nvSpPr>
        <p:spPr>
          <a:xfrm>
            <a:off x="384175" y="701675"/>
            <a:ext cx="6165850" cy="3468688"/>
          </a:xfrm>
          <a:ln/>
        </p:spPr>
      </p:sp>
      <p:sp>
        <p:nvSpPr>
          <p:cNvPr id="16391" name="Rectangle 3">
            <a:extLst>
              <a:ext uri="{FF2B5EF4-FFF2-40B4-BE49-F238E27FC236}">
                <a16:creationId xmlns:a16="http://schemas.microsoft.com/office/drawing/2014/main" id="{0F1E3491-537D-4FFD-B001-CCE3A36B73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AB6B87A-6D69-4248-84E2-50096D083373}"/>
              </a:ext>
            </a:extLst>
          </p:cNvPr>
          <p:cNvSpPr>
            <a:spLocks noGrp="1" noChangeArrowheads="1"/>
          </p:cNvSpPr>
          <p:nvPr>
            <p:ph type="hdr" sz="quarter"/>
          </p:nvPr>
        </p:nvSpPr>
        <p:spPr/>
        <p:txBody>
          <a:bodyPr/>
          <a:lstStyle/>
          <a:p>
            <a:pPr>
              <a:defRPr/>
            </a:pPr>
            <a:r>
              <a:rPr lang="en-US"/>
              <a:t>doc.: IEEE 802.11-11/0xxxr0</a:t>
            </a:r>
          </a:p>
        </p:txBody>
      </p:sp>
      <p:sp>
        <p:nvSpPr>
          <p:cNvPr id="14339" name="Rectangle 3">
            <a:extLst>
              <a:ext uri="{FF2B5EF4-FFF2-40B4-BE49-F238E27FC236}">
                <a16:creationId xmlns:a16="http://schemas.microsoft.com/office/drawing/2014/main" id="{065E4B65-42E1-4906-8FAA-4681D651FE0D}"/>
              </a:ext>
            </a:extLst>
          </p:cNvPr>
          <p:cNvSpPr>
            <a:spLocks noGrp="1" noChangeArrowheads="1"/>
          </p:cNvSpPr>
          <p:nvPr>
            <p:ph type="dt" sz="quarter" idx="1"/>
          </p:nvPr>
        </p:nvSpPr>
        <p:spPr/>
        <p:txBody>
          <a:bodyPr/>
          <a:lstStyle/>
          <a:p>
            <a:pPr>
              <a:defRPr/>
            </a:pPr>
            <a:r>
              <a:rPr lang="en-US"/>
              <a:t>November 2011</a:t>
            </a:r>
          </a:p>
        </p:txBody>
      </p:sp>
      <p:sp>
        <p:nvSpPr>
          <p:cNvPr id="14340" name="Rectangle 6">
            <a:extLst>
              <a:ext uri="{FF2B5EF4-FFF2-40B4-BE49-F238E27FC236}">
                <a16:creationId xmlns:a16="http://schemas.microsoft.com/office/drawing/2014/main" id="{230B6F2C-867C-4787-BA34-50EA8B46DC55}"/>
              </a:ext>
            </a:extLst>
          </p:cNvPr>
          <p:cNvSpPr>
            <a:spLocks noGrp="1" noChangeArrowheads="1"/>
          </p:cNvSpPr>
          <p:nvPr>
            <p:ph type="ftr" sz="quarter" idx="4"/>
          </p:nvPr>
        </p:nvSpPr>
        <p:spPr/>
        <p:txBody>
          <a:bodyPr/>
          <a:lstStyle/>
          <a:p>
            <a:pPr lvl="4">
              <a:defRPr/>
            </a:pPr>
            <a:r>
              <a:rPr lang="en-US"/>
              <a:t>Osama Aboul-Magd (Samsung)</a:t>
            </a:r>
          </a:p>
        </p:txBody>
      </p:sp>
      <p:sp>
        <p:nvSpPr>
          <p:cNvPr id="18437" name="Rectangle 7">
            <a:extLst>
              <a:ext uri="{FF2B5EF4-FFF2-40B4-BE49-F238E27FC236}">
                <a16:creationId xmlns:a16="http://schemas.microsoft.com/office/drawing/2014/main" id="{4F9FD39D-8187-4B8A-819F-30151C142A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196265E4-1FF2-4512-A143-3E3BFB5971EE}" type="slidenum">
              <a:rPr lang="en-US" altLang="en-US" smtClean="0"/>
              <a:pPr>
                <a:spcBef>
                  <a:spcPct val="0"/>
                </a:spcBef>
              </a:pPr>
              <a:t>66</a:t>
            </a:fld>
            <a:endParaRPr lang="en-US" altLang="en-US"/>
          </a:p>
        </p:txBody>
      </p:sp>
      <p:sp>
        <p:nvSpPr>
          <p:cNvPr id="18438" name="Rectangle 2">
            <a:extLst>
              <a:ext uri="{FF2B5EF4-FFF2-40B4-BE49-F238E27FC236}">
                <a16:creationId xmlns:a16="http://schemas.microsoft.com/office/drawing/2014/main" id="{9361344C-EAE5-41F3-97F0-F0779DF6542A}"/>
              </a:ext>
            </a:extLst>
          </p:cNvPr>
          <p:cNvSpPr>
            <a:spLocks noGrp="1" noRot="1" noChangeAspect="1" noChangeArrowheads="1" noTextEdit="1"/>
          </p:cNvSpPr>
          <p:nvPr>
            <p:ph type="sldImg"/>
          </p:nvPr>
        </p:nvSpPr>
        <p:spPr>
          <a:xfrm>
            <a:off x="384175" y="701675"/>
            <a:ext cx="6165850" cy="3468688"/>
          </a:xfrm>
          <a:ln cap="flat"/>
        </p:spPr>
      </p:sp>
      <p:sp>
        <p:nvSpPr>
          <p:cNvPr id="18439" name="Rectangle 3">
            <a:extLst>
              <a:ext uri="{FF2B5EF4-FFF2-40B4-BE49-F238E27FC236}">
                <a16:creationId xmlns:a16="http://schemas.microsoft.com/office/drawing/2014/main" id="{FFD7134C-EFD5-47AB-9BBB-EDCB1B1F6F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6F1E5D77-0B6F-47D5-A8D0-68377A50B934}"/>
              </a:ext>
            </a:extLst>
          </p:cNvPr>
          <p:cNvSpPr>
            <a:spLocks noGrp="1" noRot="1" noChangeAspect="1" noTextEdit="1"/>
          </p:cNvSpPr>
          <p:nvPr>
            <p:ph type="sldImg"/>
          </p:nvPr>
        </p:nvSpPr>
        <p:spPr>
          <a:xfrm>
            <a:off x="384175" y="701675"/>
            <a:ext cx="6165850" cy="3468688"/>
          </a:xfrm>
          <a:ln/>
        </p:spPr>
      </p:sp>
      <p:sp>
        <p:nvSpPr>
          <p:cNvPr id="20483" name="Notes Placeholder 2">
            <a:extLst>
              <a:ext uri="{FF2B5EF4-FFF2-40B4-BE49-F238E27FC236}">
                <a16:creationId xmlns:a16="http://schemas.microsoft.com/office/drawing/2014/main" id="{7D6722CF-4CE2-43C5-AD24-4A446D8C09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B0674C9B-80C5-44B6-8C4A-C7FB575F92D8}"/>
              </a:ext>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16:creationId xmlns:a16="http://schemas.microsoft.com/office/drawing/2014/main" id="{3F19274E-EE7C-462C-9E2E-2E4BE593E395}"/>
              </a:ext>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16:creationId xmlns:a16="http://schemas.microsoft.com/office/drawing/2014/main" id="{A973B9A3-644F-4ADF-8B11-2DCFB0931BF6}"/>
              </a:ext>
            </a:extLst>
          </p:cNvPr>
          <p:cNvSpPr>
            <a:spLocks noGrp="1"/>
          </p:cNvSpPr>
          <p:nvPr>
            <p:ph type="ftr" sz="quarter" idx="4"/>
          </p:nvPr>
        </p:nvSpPr>
        <p:spPr/>
        <p:txBody>
          <a:bodyPr/>
          <a:lstStyle/>
          <a:p>
            <a:pPr lvl="4">
              <a:defRPr/>
            </a:pPr>
            <a:r>
              <a:rPr lang="en-US"/>
              <a:t>Edward Au (Marvell Semiconductor)</a:t>
            </a:r>
          </a:p>
        </p:txBody>
      </p:sp>
      <p:sp>
        <p:nvSpPr>
          <p:cNvPr id="20487" name="Slide Number Placeholder 6">
            <a:extLst>
              <a:ext uri="{FF2B5EF4-FFF2-40B4-BE49-F238E27FC236}">
                <a16:creationId xmlns:a16="http://schemas.microsoft.com/office/drawing/2014/main" id="{580939C0-D978-48D9-94E3-CD908DAA64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83C2689-1A1D-4DD9-BC8A-105B020DF421}" type="slidenum">
              <a:rPr lang="en-US" altLang="en-US" smtClean="0"/>
              <a:pPr>
                <a:spcBef>
                  <a:spcPct val="0"/>
                </a:spcBef>
              </a:pPr>
              <a:t>67</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9CC815E5-AC46-4400-B43F-A8DA1CDDBBAE}"/>
              </a:ext>
            </a:extLst>
          </p:cNvPr>
          <p:cNvSpPr>
            <a:spLocks noGrp="1" noRot="1" noChangeAspect="1" noTextEdit="1"/>
          </p:cNvSpPr>
          <p:nvPr>
            <p:ph type="sldImg"/>
          </p:nvPr>
        </p:nvSpPr>
        <p:spPr>
          <a:xfrm>
            <a:off x="384175" y="701675"/>
            <a:ext cx="6165850" cy="3468688"/>
          </a:xfrm>
          <a:ln/>
        </p:spPr>
      </p:sp>
      <p:sp>
        <p:nvSpPr>
          <p:cNvPr id="22531" name="Notes Placeholder 2">
            <a:extLst>
              <a:ext uri="{FF2B5EF4-FFF2-40B4-BE49-F238E27FC236}">
                <a16:creationId xmlns:a16="http://schemas.microsoft.com/office/drawing/2014/main" id="{CCDC3A9C-A9F3-46DE-8271-0F6D21F84F9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9A898F1E-9260-4A90-90E2-BA9C21BB4E6E}"/>
              </a:ext>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16:creationId xmlns:a16="http://schemas.microsoft.com/office/drawing/2014/main" id="{CB95F9F1-AFE0-40EA-97E5-EBCA7B0508C3}"/>
              </a:ext>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16:creationId xmlns:a16="http://schemas.microsoft.com/office/drawing/2014/main" id="{CDB05446-9990-4A54-9D3F-DC2C2871EF5D}"/>
              </a:ext>
            </a:extLst>
          </p:cNvPr>
          <p:cNvSpPr>
            <a:spLocks noGrp="1"/>
          </p:cNvSpPr>
          <p:nvPr>
            <p:ph type="ftr" sz="quarter" idx="4"/>
          </p:nvPr>
        </p:nvSpPr>
        <p:spPr/>
        <p:txBody>
          <a:bodyPr/>
          <a:lstStyle/>
          <a:p>
            <a:pPr lvl="4">
              <a:defRPr/>
            </a:pPr>
            <a:r>
              <a:rPr lang="en-US"/>
              <a:t>Edward Au (Marvell Semiconductor)</a:t>
            </a:r>
          </a:p>
        </p:txBody>
      </p:sp>
      <p:sp>
        <p:nvSpPr>
          <p:cNvPr id="22535" name="Slide Number Placeholder 6">
            <a:extLst>
              <a:ext uri="{FF2B5EF4-FFF2-40B4-BE49-F238E27FC236}">
                <a16:creationId xmlns:a16="http://schemas.microsoft.com/office/drawing/2014/main" id="{13C3F0D4-312D-4A60-9968-BB1CF99F63F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AEFED0B-09ED-4783-BDD7-37C183A23950}" type="slidenum">
              <a:rPr lang="en-US" altLang="en-US" smtClean="0"/>
              <a:pPr>
                <a:spcBef>
                  <a:spcPct val="0"/>
                </a:spcBef>
              </a:pPr>
              <a:t>68</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E2B32C7-A46F-49B5-A002-C6A8CEB7A3FC}"/>
              </a:ext>
            </a:extLst>
          </p:cNvPr>
          <p:cNvSpPr>
            <a:spLocks noGrp="1" noRot="1" noChangeAspect="1" noTextEdit="1"/>
          </p:cNvSpPr>
          <p:nvPr>
            <p:ph type="sldImg"/>
          </p:nvPr>
        </p:nvSpPr>
        <p:spPr>
          <a:xfrm>
            <a:off x="384175" y="701675"/>
            <a:ext cx="6165850" cy="3468688"/>
          </a:xfrm>
          <a:ln/>
        </p:spPr>
      </p:sp>
      <p:sp>
        <p:nvSpPr>
          <p:cNvPr id="24579" name="Notes Placeholder 2">
            <a:extLst>
              <a:ext uri="{FF2B5EF4-FFF2-40B4-BE49-F238E27FC236}">
                <a16:creationId xmlns:a16="http://schemas.microsoft.com/office/drawing/2014/main" id="{EF2171F8-1811-46AD-9189-ECD20EF160E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57129CD5-2276-4F41-A0E5-712D89505684}"/>
              </a:ext>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16:creationId xmlns:a16="http://schemas.microsoft.com/office/drawing/2014/main" id="{97679D37-3949-4F67-962C-6A27E19755FA}"/>
              </a:ext>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16:creationId xmlns:a16="http://schemas.microsoft.com/office/drawing/2014/main" id="{827516AA-33B0-4600-BE91-39D9C331546A}"/>
              </a:ext>
            </a:extLst>
          </p:cNvPr>
          <p:cNvSpPr>
            <a:spLocks noGrp="1"/>
          </p:cNvSpPr>
          <p:nvPr>
            <p:ph type="ftr" sz="quarter" idx="4"/>
          </p:nvPr>
        </p:nvSpPr>
        <p:spPr/>
        <p:txBody>
          <a:bodyPr/>
          <a:lstStyle/>
          <a:p>
            <a:pPr lvl="4">
              <a:defRPr/>
            </a:pPr>
            <a:r>
              <a:rPr lang="en-US"/>
              <a:t>Edward Au (Marvell Semiconductor)</a:t>
            </a:r>
          </a:p>
        </p:txBody>
      </p:sp>
      <p:sp>
        <p:nvSpPr>
          <p:cNvPr id="24583" name="Slide Number Placeholder 6">
            <a:extLst>
              <a:ext uri="{FF2B5EF4-FFF2-40B4-BE49-F238E27FC236}">
                <a16:creationId xmlns:a16="http://schemas.microsoft.com/office/drawing/2014/main" id="{E4B90399-B689-4DAF-9EB4-EEE347B7E96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3CCB250D-1B20-46EC-BA19-B66AD0450100}" type="slidenum">
              <a:rPr lang="en-US" altLang="en-US" smtClean="0"/>
              <a:pPr>
                <a:spcBef>
                  <a:spcPct val="0"/>
                </a:spcBef>
              </a:pPr>
              <a:t>69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99951E6F-3E83-4EC3-B7FE-DE4A0DBD7FFD}" type="slidenum">
              <a:rPr lang="en-US" altLang="en-US" smtClean="0"/>
              <a:pPr>
                <a:spcBef>
                  <a:spcPct val="0"/>
                </a:spcBef>
              </a:pPr>
              <a:t>75</a:t>
            </a:fld>
            <a:endParaRPr lang="en-US" altLang="en-US"/>
          </a:p>
        </p:txBody>
      </p:sp>
    </p:spTree>
    <p:extLst>
      <p:ext uri="{BB962C8B-B14F-4D97-AF65-F5344CB8AC3E}">
        <p14:creationId xmlns:p14="http://schemas.microsoft.com/office/powerpoint/2010/main" val="14110845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144D5DE0-B752-4ABB-A75F-CE3A367C841A}" type="slidenum">
              <a:rPr lang="en-US" altLang="en-US" smtClean="0"/>
              <a:pPr>
                <a:spcBef>
                  <a:spcPct val="0"/>
                </a:spcBef>
              </a:pPr>
              <a:t>78</a:t>
            </a:fld>
            <a:endParaRPr lang="en-US" altLang="en-US"/>
          </a:p>
        </p:txBody>
      </p:sp>
    </p:spTree>
    <p:extLst>
      <p:ext uri="{BB962C8B-B14F-4D97-AF65-F5344CB8AC3E}">
        <p14:creationId xmlns:p14="http://schemas.microsoft.com/office/powerpoint/2010/main" val="9510986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DD6AC4D-9D7F-4156-85F5-18B6FC453E8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16387" name="Rectangle 3">
            <a:extLst>
              <a:ext uri="{FF2B5EF4-FFF2-40B4-BE49-F238E27FC236}">
                <a16:creationId xmlns:a16="http://schemas.microsoft.com/office/drawing/2014/main" id="{E493DE08-785D-437F-9DC9-C84EF002A69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16388" name="Rectangle 6">
            <a:extLst>
              <a:ext uri="{FF2B5EF4-FFF2-40B4-BE49-F238E27FC236}">
                <a16:creationId xmlns:a16="http://schemas.microsoft.com/office/drawing/2014/main" id="{A7B59E8C-B60E-4B11-90EB-D474F0609A0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16389" name="Rectangle 7">
            <a:extLst>
              <a:ext uri="{FF2B5EF4-FFF2-40B4-BE49-F238E27FC236}">
                <a16:creationId xmlns:a16="http://schemas.microsoft.com/office/drawing/2014/main" id="{94845407-FA86-4CCC-895F-DDFC95C68C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DD3D76AB-2D95-4270-B233-CD2B0F39361E}" type="slidenum">
              <a:rPr lang="en-US" altLang="en-US" smtClean="0"/>
              <a:pPr>
                <a:spcBef>
                  <a:spcPct val="0"/>
                </a:spcBef>
              </a:pPr>
              <a:t>79</a:t>
            </a:fld>
            <a:endParaRPr lang="en-US" altLang="en-US"/>
          </a:p>
        </p:txBody>
      </p:sp>
      <p:sp>
        <p:nvSpPr>
          <p:cNvPr id="16390" name="Rectangle 2">
            <a:extLst>
              <a:ext uri="{FF2B5EF4-FFF2-40B4-BE49-F238E27FC236}">
                <a16:creationId xmlns:a16="http://schemas.microsoft.com/office/drawing/2014/main" id="{D7EE791E-301A-4CF1-86AE-DAEB1D531E89}"/>
              </a:ext>
            </a:extLst>
          </p:cNvPr>
          <p:cNvSpPr>
            <a:spLocks noGrp="1" noRot="1" noChangeAspect="1" noChangeArrowheads="1" noTextEdit="1"/>
          </p:cNvSpPr>
          <p:nvPr>
            <p:ph type="sldImg"/>
          </p:nvPr>
        </p:nvSpPr>
        <p:spPr>
          <a:xfrm>
            <a:off x="384175" y="701675"/>
            <a:ext cx="6165850" cy="3468688"/>
          </a:xfrm>
          <a:ln/>
        </p:spPr>
      </p:sp>
      <p:sp>
        <p:nvSpPr>
          <p:cNvPr id="16391" name="Rectangle 3">
            <a:extLst>
              <a:ext uri="{FF2B5EF4-FFF2-40B4-BE49-F238E27FC236}">
                <a16:creationId xmlns:a16="http://schemas.microsoft.com/office/drawing/2014/main" id="{C22019FB-8985-438C-86ED-CBE90EF0BC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6BF45D7-01D8-48F4-ADE3-BB4576354F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B5925FB8-8DEF-4978-A000-1CAA5CB98D4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BBAFA5AA-1ADE-4ADA-9DA5-60D9EBDA00B7}"/>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a:extLst>
              <a:ext uri="{FF2B5EF4-FFF2-40B4-BE49-F238E27FC236}">
                <a16:creationId xmlns:a16="http://schemas.microsoft.com/office/drawing/2014/main" id="{D566DB8B-9F9F-4F37-923B-448C0AAD91A2}"/>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90BAB26-6375-4061-A0E5-E4E80C5CF76D}" type="slidenum">
              <a:rPr lang="en-US" altLang="en-US" smtClean="0"/>
              <a:pPr>
                <a:spcBef>
                  <a:spcPct val="0"/>
                </a:spcBef>
              </a:pPr>
              <a:t>80</a:t>
            </a:fld>
            <a:endParaRPr lang="en-US" altLang="en-US"/>
          </a:p>
        </p:txBody>
      </p:sp>
      <p:sp>
        <p:nvSpPr>
          <p:cNvPr id="18438" name="Rectangle 2">
            <a:extLst>
              <a:ext uri="{FF2B5EF4-FFF2-40B4-BE49-F238E27FC236}">
                <a16:creationId xmlns:a16="http://schemas.microsoft.com/office/drawing/2014/main" id="{2A600D38-F8EE-48E0-9DB9-632CBFD0C291}"/>
              </a:ext>
            </a:extLst>
          </p:cNvPr>
          <p:cNvSpPr>
            <a:spLocks noGrp="1" noRot="1" noChangeAspect="1" noChangeArrowheads="1" noTextEdit="1"/>
          </p:cNvSpPr>
          <p:nvPr>
            <p:ph type="sldImg"/>
          </p:nvPr>
        </p:nvSpPr>
        <p:spPr>
          <a:xfrm>
            <a:off x="384175" y="701675"/>
            <a:ext cx="6165850" cy="3468688"/>
          </a:xfrm>
          <a:ln cap="flat"/>
        </p:spPr>
      </p:sp>
      <p:sp>
        <p:nvSpPr>
          <p:cNvPr id="18439" name="Rectangle 3">
            <a:extLst>
              <a:ext uri="{FF2B5EF4-FFF2-40B4-BE49-F238E27FC236}">
                <a16:creationId xmlns:a16="http://schemas.microsoft.com/office/drawing/2014/main" id="{CEB8CCB8-C27C-4DCB-9D55-7106FD063A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a:extLst>
              <a:ext uri="{FF2B5EF4-FFF2-40B4-BE49-F238E27FC236}">
                <a16:creationId xmlns:a16="http://schemas.microsoft.com/office/drawing/2014/main" id="{628AFEAC-84D8-4198-9273-2B2B100A4DE0}"/>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E0FF3647-65E5-49CE-9AA2-408C6A9AA618}" type="slidenum">
              <a:rPr lang="en-US" altLang="en-US" smtClean="0"/>
              <a:pPr>
                <a:spcBef>
                  <a:spcPct val="0"/>
                </a:spcBef>
              </a:pPr>
              <a:t>81</a:t>
            </a:fld>
            <a:endParaRPr lang="en-US" altLang="en-US"/>
          </a:p>
        </p:txBody>
      </p:sp>
      <p:sp>
        <p:nvSpPr>
          <p:cNvPr id="20486" name="Rectangle 2">
            <a:extLst>
              <a:ext uri="{FF2B5EF4-FFF2-40B4-BE49-F238E27FC236}">
                <a16:creationId xmlns:a16="http://schemas.microsoft.com/office/drawing/2014/main" id="{74778665-B5DC-4077-B125-086622BD3D94}"/>
              </a:ext>
            </a:extLst>
          </p:cNvPr>
          <p:cNvSpPr>
            <a:spLocks noGrp="1" noRot="1" noChangeAspect="1" noChangeArrowheads="1" noTextEdit="1"/>
          </p:cNvSpPr>
          <p:nvPr>
            <p:ph type="sldImg"/>
          </p:nvPr>
        </p:nvSpPr>
        <p:spPr>
          <a:xfrm>
            <a:off x="384175" y="701675"/>
            <a:ext cx="6165850" cy="3468688"/>
          </a:xfrm>
          <a:ln cap="flat"/>
        </p:spPr>
      </p:sp>
      <p:sp>
        <p:nvSpPr>
          <p:cNvPr id="20487" name="Rectangle 3">
            <a:extLst>
              <a:ext uri="{FF2B5EF4-FFF2-40B4-BE49-F238E27FC236}">
                <a16:creationId xmlns:a16="http://schemas.microsoft.com/office/drawing/2014/main" id="{F81BC39F-4924-4395-99AB-CA4AF82D5C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a:extLst>
              <a:ext uri="{FF2B5EF4-FFF2-40B4-BE49-F238E27FC236}">
                <a16:creationId xmlns:a16="http://schemas.microsoft.com/office/drawing/2014/main" id="{004C300B-1712-4876-92E6-4E6FB9B1C837}"/>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96ADFB9B-7BAA-4FF8-A7CF-D87680FED154}" type="slidenum">
              <a:rPr lang="en-US" altLang="en-US" smtClean="0"/>
              <a:pPr>
                <a:spcBef>
                  <a:spcPct val="0"/>
                </a:spcBef>
              </a:pPr>
              <a:t>82</a:t>
            </a:fld>
            <a:endParaRPr lang="en-US" altLang="en-US"/>
          </a:p>
        </p:txBody>
      </p:sp>
      <p:sp>
        <p:nvSpPr>
          <p:cNvPr id="22534" name="Rectangle 2">
            <a:extLst>
              <a:ext uri="{FF2B5EF4-FFF2-40B4-BE49-F238E27FC236}">
                <a16:creationId xmlns:a16="http://schemas.microsoft.com/office/drawing/2014/main" id="{1AE3415F-52C5-46FB-AFC0-106136130F49}"/>
              </a:ext>
            </a:extLst>
          </p:cNvPr>
          <p:cNvSpPr>
            <a:spLocks noGrp="1" noRot="1" noChangeAspect="1" noChangeArrowheads="1" noTextEdit="1"/>
          </p:cNvSpPr>
          <p:nvPr>
            <p:ph type="sldImg"/>
          </p:nvPr>
        </p:nvSpPr>
        <p:spPr>
          <a:xfrm>
            <a:off x="384175" y="701675"/>
            <a:ext cx="6165850" cy="3468688"/>
          </a:xfrm>
          <a:ln cap="flat"/>
        </p:spPr>
      </p:sp>
      <p:sp>
        <p:nvSpPr>
          <p:cNvPr id="22535" name="Rectangle 3">
            <a:extLst>
              <a:ext uri="{FF2B5EF4-FFF2-40B4-BE49-F238E27FC236}">
                <a16:creationId xmlns:a16="http://schemas.microsoft.com/office/drawing/2014/main" id="{AE6285A9-CF0F-476D-9040-338C4871F7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4581" name="Rectangle 7">
            <a:extLst>
              <a:ext uri="{FF2B5EF4-FFF2-40B4-BE49-F238E27FC236}">
                <a16:creationId xmlns:a16="http://schemas.microsoft.com/office/drawing/2014/main" id="{27248B91-1B1F-49A2-B8BF-970A739DE2E8}"/>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E81BFBE6-3E42-48AF-AA4E-8281AFB985A9}" type="slidenum">
              <a:rPr lang="en-US" altLang="en-US" smtClean="0"/>
              <a:pPr>
                <a:spcBef>
                  <a:spcPct val="0"/>
                </a:spcBef>
              </a:pPr>
              <a:t>83</a:t>
            </a:fld>
            <a:endParaRPr lang="en-US" altLang="en-US"/>
          </a:p>
        </p:txBody>
      </p:sp>
      <p:sp>
        <p:nvSpPr>
          <p:cNvPr id="24582" name="Rectangle 2">
            <a:extLst>
              <a:ext uri="{FF2B5EF4-FFF2-40B4-BE49-F238E27FC236}">
                <a16:creationId xmlns:a16="http://schemas.microsoft.com/office/drawing/2014/main" id="{126E71CD-2C04-4D49-898E-4DBF9E17DD1B}"/>
              </a:ext>
            </a:extLst>
          </p:cNvPr>
          <p:cNvSpPr>
            <a:spLocks noGrp="1" noRot="1" noChangeAspect="1" noChangeArrowheads="1" noTextEdit="1"/>
          </p:cNvSpPr>
          <p:nvPr>
            <p:ph type="sldImg"/>
          </p:nvPr>
        </p:nvSpPr>
        <p:spPr>
          <a:xfrm>
            <a:off x="384175" y="701675"/>
            <a:ext cx="6165850" cy="3468688"/>
          </a:xfrm>
          <a:ln cap="flat"/>
        </p:spPr>
      </p:sp>
      <p:sp>
        <p:nvSpPr>
          <p:cNvPr id="24583" name="Rectangle 3">
            <a:extLst>
              <a:ext uri="{FF2B5EF4-FFF2-40B4-BE49-F238E27FC236}">
                <a16:creationId xmlns:a16="http://schemas.microsoft.com/office/drawing/2014/main" id="{BEC09940-6C67-4368-8CED-43777731F9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a:extLst>
              <a:ext uri="{FF2B5EF4-FFF2-40B4-BE49-F238E27FC236}">
                <a16:creationId xmlns:a16="http://schemas.microsoft.com/office/drawing/2014/main" id="{720A57D7-AA01-4C13-8BD4-512295BB80C5}"/>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061EA20-D1E7-455D-9297-B284B0870792}" type="slidenum">
              <a:rPr lang="en-US" altLang="en-US" smtClean="0"/>
              <a:pPr>
                <a:spcBef>
                  <a:spcPct val="0"/>
                </a:spcBef>
              </a:pPr>
              <a:t>84</a:t>
            </a:fld>
            <a:endParaRPr lang="en-US" altLang="en-US"/>
          </a:p>
        </p:txBody>
      </p:sp>
      <p:sp>
        <p:nvSpPr>
          <p:cNvPr id="26630" name="Rectangle 2">
            <a:extLst>
              <a:ext uri="{FF2B5EF4-FFF2-40B4-BE49-F238E27FC236}">
                <a16:creationId xmlns:a16="http://schemas.microsoft.com/office/drawing/2014/main" id="{371E7724-7434-42A9-AA02-5B15B6C674C7}"/>
              </a:ext>
            </a:extLst>
          </p:cNvPr>
          <p:cNvSpPr>
            <a:spLocks noGrp="1" noRot="1" noChangeAspect="1" noChangeArrowheads="1" noTextEdit="1"/>
          </p:cNvSpPr>
          <p:nvPr>
            <p:ph type="sldImg"/>
          </p:nvPr>
        </p:nvSpPr>
        <p:spPr>
          <a:xfrm>
            <a:off x="384175" y="701675"/>
            <a:ext cx="6165850" cy="3468688"/>
          </a:xfrm>
          <a:ln cap="flat"/>
        </p:spPr>
      </p:sp>
      <p:sp>
        <p:nvSpPr>
          <p:cNvPr id="26631" name="Rectangle 3">
            <a:extLst>
              <a:ext uri="{FF2B5EF4-FFF2-40B4-BE49-F238E27FC236}">
                <a16:creationId xmlns:a16="http://schemas.microsoft.com/office/drawing/2014/main" id="{2AB8A0C0-FABA-4556-9AD0-D0FE2B2399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802.11-19/0945r0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802.11-19/0945r0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802.11-19/0945r0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802.11-19/0945r0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p:nvPr/>
        </p:nvSpPr>
        <p:spPr>
          <a:xfrm>
            <a:off x="5513400" y="120600"/>
            <a:ext cx="6408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65" name="CustomShape 2"/>
          <p:cNvSpPr/>
          <p:nvPr/>
        </p:nvSpPr>
        <p:spPr>
          <a:xfrm>
            <a:off x="641520" y="120600"/>
            <a:ext cx="8262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ans"/>
            </a:endParaRPr>
          </a:p>
        </p:txBody>
      </p:sp>
      <p:sp>
        <p:nvSpPr>
          <p:cNvPr id="66" name="CustomShape 3"/>
          <p:cNvSpPr/>
          <p:nvPr/>
        </p:nvSpPr>
        <p:spPr>
          <a:xfrm>
            <a:off x="5230800" y="9615600"/>
            <a:ext cx="92304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ans"/>
            </a:endParaRPr>
          </a:p>
        </p:txBody>
      </p:sp>
      <p:sp>
        <p:nvSpPr>
          <p:cNvPr id="67" name="CustomShape 4"/>
          <p:cNvSpPr/>
          <p:nvPr/>
        </p:nvSpPr>
        <p:spPr>
          <a:xfrm>
            <a:off x="3146400" y="9615600"/>
            <a:ext cx="51192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rPr>
              <a:t>Page </a:t>
            </a:r>
            <a:fld id="{1CE3DE4F-AE71-4FF8-B15B-DBC8D9E1A4E4}" type="slidenum">
              <a:rPr lang="sv-SE" sz="1200" b="0" strike="noStrike" spc="-1">
                <a:solidFill>
                  <a:srgbClr val="000000"/>
                </a:solidFill>
                <a:latin typeface="Times New Roman"/>
              </a:rPr>
              <a:t>107</a:t>
            </a:fld>
            <a:endParaRPr lang="sv-SE" sz="1200" b="0" strike="noStrike" spc="-1">
              <a:latin typeface="DejaVu Sans"/>
            </a:endParaRPr>
          </a:p>
        </p:txBody>
      </p:sp>
      <p:sp>
        <p:nvSpPr>
          <p:cNvPr id="68" name="PlaceHolder 5"/>
          <p:cNvSpPr>
            <a:spLocks noGrp="1" noRot="1" noChangeAspect="1"/>
          </p:cNvSpPr>
          <p:nvPr>
            <p:ph type="sldImg"/>
          </p:nvPr>
        </p:nvSpPr>
        <p:spPr>
          <a:xfrm>
            <a:off x="98425" y="750888"/>
            <a:ext cx="6597650" cy="3711575"/>
          </a:xfrm>
          <a:prstGeom prst="rect">
            <a:avLst/>
          </a:prstGeom>
        </p:spPr>
      </p:sp>
      <p:sp>
        <p:nvSpPr>
          <p:cNvPr id="69" name="PlaceHolder 6"/>
          <p:cNvSpPr>
            <a:spLocks noGrp="1"/>
          </p:cNvSpPr>
          <p:nvPr>
            <p:ph type="body"/>
          </p:nvPr>
        </p:nvSpPr>
        <p:spPr>
          <a:xfrm>
            <a:off x="905040" y="4716360"/>
            <a:ext cx="4984200" cy="4471200"/>
          </a:xfrm>
          <a:prstGeom prst="rect">
            <a:avLst/>
          </a:prstGeom>
        </p:spPr>
        <p:txBody>
          <a:bodyPr lIns="93600" tIns="46080" rIns="93600" bIns="46080">
            <a:noAutofit/>
          </a:bodyPr>
          <a:lstStyle/>
          <a:p>
            <a:endParaRPr lang="sv-SE" sz="2000" b="0" strike="noStrike" spc="-1">
              <a:latin typeface="DejaVu Sans"/>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5513400" y="120600"/>
            <a:ext cx="6408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1" name="CustomShape 2"/>
          <p:cNvSpPr/>
          <p:nvPr/>
        </p:nvSpPr>
        <p:spPr>
          <a:xfrm>
            <a:off x="641520" y="120600"/>
            <a:ext cx="8262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ans"/>
            </a:endParaRPr>
          </a:p>
        </p:txBody>
      </p:sp>
      <p:sp>
        <p:nvSpPr>
          <p:cNvPr id="72" name="CustomShape 3"/>
          <p:cNvSpPr/>
          <p:nvPr/>
        </p:nvSpPr>
        <p:spPr>
          <a:xfrm>
            <a:off x="5230800" y="9615600"/>
            <a:ext cx="92304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ans"/>
            </a:endParaRPr>
          </a:p>
        </p:txBody>
      </p:sp>
      <p:sp>
        <p:nvSpPr>
          <p:cNvPr id="73" name="CustomShape 4"/>
          <p:cNvSpPr/>
          <p:nvPr/>
        </p:nvSpPr>
        <p:spPr>
          <a:xfrm>
            <a:off x="3146400" y="9615600"/>
            <a:ext cx="51192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rPr>
              <a:t>Page </a:t>
            </a:r>
            <a:fld id="{C319D2B0-8433-4C54-91D4-6AACEE19004F}" type="slidenum">
              <a:rPr lang="sv-SE" sz="1200" b="0" strike="noStrike" spc="-1">
                <a:solidFill>
                  <a:srgbClr val="000000"/>
                </a:solidFill>
                <a:latin typeface="Times New Roman"/>
              </a:rPr>
              <a:t>108</a:t>
            </a:fld>
            <a:endParaRPr lang="sv-SE" sz="1200" b="0" strike="noStrike" spc="-1">
              <a:latin typeface="DejaVu Sans"/>
            </a:endParaRPr>
          </a:p>
        </p:txBody>
      </p:sp>
      <p:sp>
        <p:nvSpPr>
          <p:cNvPr id="74" name="PlaceHolder 5"/>
          <p:cNvSpPr>
            <a:spLocks noGrp="1" noRot="1" noChangeAspect="1"/>
          </p:cNvSpPr>
          <p:nvPr>
            <p:ph type="sldImg"/>
          </p:nvPr>
        </p:nvSpPr>
        <p:spPr>
          <a:xfrm>
            <a:off x="98425" y="750888"/>
            <a:ext cx="6597650" cy="3711575"/>
          </a:xfrm>
          <a:prstGeom prst="rect">
            <a:avLst/>
          </a:prstGeom>
        </p:spPr>
      </p:sp>
      <p:sp>
        <p:nvSpPr>
          <p:cNvPr id="75" name="PlaceHolder 6"/>
          <p:cNvSpPr>
            <a:spLocks noGrp="1"/>
          </p:cNvSpPr>
          <p:nvPr>
            <p:ph type="body"/>
          </p:nvPr>
        </p:nvSpPr>
        <p:spPr>
          <a:xfrm>
            <a:off x="905040" y="4716360"/>
            <a:ext cx="4984200" cy="4471200"/>
          </a:xfrm>
          <a:prstGeom prst="rect">
            <a:avLst/>
          </a:prstGeom>
        </p:spPr>
        <p:txBody>
          <a:bodyPr lIns="95400" tIns="46080" rIns="95400" bIns="46080">
            <a:noAutofit/>
          </a:bodyPr>
          <a:lstStyle/>
          <a:p>
            <a:endParaRPr lang="sv-SE" sz="2000" b="0" strike="noStrike" spc="-1">
              <a:latin typeface="DejaVu Sans"/>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513400" y="120600"/>
            <a:ext cx="6408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7" name="CustomShape 2"/>
          <p:cNvSpPr/>
          <p:nvPr/>
        </p:nvSpPr>
        <p:spPr>
          <a:xfrm>
            <a:off x="641520" y="120600"/>
            <a:ext cx="8262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ans"/>
            </a:endParaRPr>
          </a:p>
        </p:txBody>
      </p:sp>
      <p:sp>
        <p:nvSpPr>
          <p:cNvPr id="78" name="CustomShape 3"/>
          <p:cNvSpPr/>
          <p:nvPr/>
        </p:nvSpPr>
        <p:spPr>
          <a:xfrm>
            <a:off x="5230800" y="9615600"/>
            <a:ext cx="92304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ans"/>
            </a:endParaRPr>
          </a:p>
        </p:txBody>
      </p:sp>
      <p:sp>
        <p:nvSpPr>
          <p:cNvPr id="79" name="CustomShape 4"/>
          <p:cNvSpPr/>
          <p:nvPr/>
        </p:nvSpPr>
        <p:spPr>
          <a:xfrm>
            <a:off x="3146400" y="9615600"/>
            <a:ext cx="51192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rPr>
              <a:t>Page </a:t>
            </a:r>
            <a:fld id="{5C2D704F-8D84-4202-BCAF-5E39CD95F2BC}" type="slidenum">
              <a:rPr lang="sv-SE" sz="1200" b="0" strike="noStrike" spc="-1">
                <a:solidFill>
                  <a:srgbClr val="000000"/>
                </a:solidFill>
                <a:latin typeface="Times New Roman"/>
              </a:rPr>
              <a:t>109</a:t>
            </a:fld>
            <a:endParaRPr lang="sv-SE" sz="1200" b="0" strike="noStrike" spc="-1">
              <a:latin typeface="DejaVu Sans"/>
            </a:endParaRPr>
          </a:p>
        </p:txBody>
      </p:sp>
      <p:sp>
        <p:nvSpPr>
          <p:cNvPr id="80" name="PlaceHolder 5"/>
          <p:cNvSpPr>
            <a:spLocks noGrp="1" noRot="1" noChangeAspect="1"/>
          </p:cNvSpPr>
          <p:nvPr>
            <p:ph type="sldImg"/>
          </p:nvPr>
        </p:nvSpPr>
        <p:spPr>
          <a:xfrm>
            <a:off x="98425" y="750888"/>
            <a:ext cx="6597650" cy="3711575"/>
          </a:xfrm>
          <a:prstGeom prst="rect">
            <a:avLst/>
          </a:prstGeom>
        </p:spPr>
      </p:sp>
      <p:sp>
        <p:nvSpPr>
          <p:cNvPr id="81" name="PlaceHolder 6"/>
          <p:cNvSpPr>
            <a:spLocks noGrp="1"/>
          </p:cNvSpPr>
          <p:nvPr>
            <p:ph type="body"/>
          </p:nvPr>
        </p:nvSpPr>
        <p:spPr>
          <a:xfrm>
            <a:off x="905040" y="4718160"/>
            <a:ext cx="4984200" cy="4467960"/>
          </a:xfrm>
          <a:prstGeom prst="rect">
            <a:avLst/>
          </a:prstGeom>
        </p:spPr>
        <p:txBody>
          <a:bodyPr lIns="95400" tIns="46080" rIns="95400" bIns="46080">
            <a:noAutofit/>
          </a:bodyPr>
          <a:lstStyle/>
          <a:p>
            <a:endParaRPr lang="sv-SE" sz="2000" b="0" strike="noStrike" spc="-1">
              <a:latin typeface="DejaVu San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a16="http://schemas.microsoft.com/office/drawing/2014/main"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a16="http://schemas.microsoft.com/office/drawing/2014/main"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110</a:t>
            </a:fld>
            <a:endParaRPr lang="en-GB" altLang="en-US"/>
          </a:p>
        </p:txBody>
      </p:sp>
      <p:sp>
        <p:nvSpPr>
          <p:cNvPr id="5125" name="Rectangle 2">
            <a:extLst>
              <a:ext uri="{FF2B5EF4-FFF2-40B4-BE49-F238E27FC236}">
                <a16:creationId xmlns:a16="http://schemas.microsoft.com/office/drawing/2014/main"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a16="http://schemas.microsoft.com/office/drawing/2014/main"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F28E8A2-4D7C-422F-8229-531B52966CCE}"/>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BDF2E3FD-92C8-4481-9ADE-CE3721719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Date Placeholder 3">
            <a:extLst>
              <a:ext uri="{FF2B5EF4-FFF2-40B4-BE49-F238E27FC236}">
                <a16:creationId xmlns:a16="http://schemas.microsoft.com/office/drawing/2014/main" id="{ABBF57B3-CD6D-48DC-A18D-5F78986924D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7173" name="Footer Placeholder 4">
            <a:extLst>
              <a:ext uri="{FF2B5EF4-FFF2-40B4-BE49-F238E27FC236}">
                <a16:creationId xmlns:a16="http://schemas.microsoft.com/office/drawing/2014/main" id="{BF9BD2D0-EDB3-45CD-BAB5-5D24C128CCB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7174" name="Slide Number Placeholder 5">
            <a:extLst>
              <a:ext uri="{FF2B5EF4-FFF2-40B4-BE49-F238E27FC236}">
                <a16:creationId xmlns:a16="http://schemas.microsoft.com/office/drawing/2014/main" id="{B1E8D863-CEE4-4EF5-8973-539D236599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9C2CA03-B579-4D4F-A438-1F932221CA46}" type="slidenum">
              <a:rPr lang="en-GB" altLang="en-US" smtClean="0"/>
              <a:pPr>
                <a:spcBef>
                  <a:spcPct val="0"/>
                </a:spcBef>
              </a:pPr>
              <a:t>111</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BlackBerry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BlackBerry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BlackBerry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BlackBerry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BlackBerry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BlackBerry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BlackBerry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BlackBerry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BlackBerry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BlackBerry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802.11-19/0995r0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6.emf"/><Relationship Id="rId4" Type="http://schemas.openxmlformats.org/officeDocument/2006/relationships/oleObject" Target="../embeddings/oleObject15.bin"/></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1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7.emf"/><Relationship Id="rId4" Type="http://schemas.openxmlformats.org/officeDocument/2006/relationships/oleObject" Target="../embeddings/oleObject16.bin"/></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24/dcn/19/24-19-0003-04-0000-low-latency-communication-white-paper.docx"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6" Type="http://schemas.openxmlformats.org/officeDocument/2006/relationships/hyperlink" Target="https://mentor.ieee.org/802.24/dcn/19/24-19-0020-00-0000-july-2019-closing-report.pptx" TargetMode="External"/><Relationship Id="rId5" Type="http://schemas.openxmlformats.org/officeDocument/2006/relationships/hyperlink" Target="https://mentor.ieee.org/802.24/dcn/19/24-19-0013-02-0000-july-2019-agenda.xlsx" TargetMode="External"/><Relationship Id="rId4" Type="http://schemas.openxmlformats.org/officeDocument/2006/relationships/hyperlink" Target="https://mentor.ieee.org/802.24/dcn/19/24-19-0017-01-0000-ieee-802-architecture-and-vertical-applications-white-paper.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160-01-AANI-proposal-on-interworking-between-ieee-802-11-wlan-and-3gpp-5g-core-network.pptx" TargetMode="External"/><Relationship Id="rId2" Type="http://schemas.openxmlformats.org/officeDocument/2006/relationships/hyperlink" Target="https://mentor.ieee.org/802.11/dcn/19/11-19-0618-04-AANI-aani-sc-agenda-may-2019.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284-00-AANI-summary-of-802-11ax-self-evaluation-for-imt-2020-embb-indoor-hotspot-and-dense-urban-test-environments.docx" TargetMode="External"/><Relationship Id="rId4" Type="http://schemas.openxmlformats.org/officeDocument/2006/relationships/hyperlink" Target="https://mentor.ieee.org/802.11/dcn/19/11-19-1283-00-AANI-802-11ax-for-imt-2020-embb-dense-urban-test-environment.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9/11-19-1024-00-AANI-itu-imt-2020-status-final-proposals.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728-01-AANI-euht-evaluation-mobility.pptx" TargetMode="External"/><Relationship Id="rId4" Type="http://schemas.openxmlformats.org/officeDocument/2006/relationships/hyperlink" Target="https://mentor.ieee.org/802.11/dcn/19/11-19-1300-00-AANI-draft-ls-to-3gpp-wlan-integration-r17.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984-03-0arc-arc-sc-agenda-july-2019.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7-0arc-what-is-an-ess.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bi-savi-wla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5/dcn/19/15-19-0216-01-09ma-802-15-9ma-csd-draft.docx" TargetMode="External"/><Relationship Id="rId3" Type="http://schemas.openxmlformats.org/officeDocument/2006/relationships/hyperlink" Target="http://www.ieee802.org/1/files/public/docs2019/dh-draft-CSD-0519-v01.pdf" TargetMode="External"/><Relationship Id="rId7" Type="http://schemas.openxmlformats.org/officeDocument/2006/relationships/hyperlink" Target="https://mentor.ieee.org/802.15/dcn/19/15-19-0215-02-09ma-802-15-9ma-par-draft.pdf" TargetMode="External"/><Relationship Id="rId12" Type="http://schemas.openxmlformats.org/officeDocument/2006/relationships/hyperlink" Target="http://ieee802.org/1/files/public/docs2019/as-messenger-PAR-extension-request-0719-v1.pdf" TargetMode="External"/><Relationship Id="rId2" Type="http://schemas.openxmlformats.org/officeDocument/2006/relationships/hyperlink" Target="http://www.ieee802.org/1/files/public/docs2019/dh-draft-PAR-0519-v01.pdf" TargetMode="External"/><Relationship Id="rId1" Type="http://schemas.openxmlformats.org/officeDocument/2006/relationships/slideLayout" Target="../slideLayouts/slideLayout2.xml"/><Relationship Id="rId6" Type="http://schemas.openxmlformats.org/officeDocument/2006/relationships/hyperlink" Target="https://mentor.ieee.org/802-ec/dcn/19/ec-19-0074-00-00EC-ieee-p802-3cv-draft-par-response.pdf" TargetMode="External"/><Relationship Id="rId11" Type="http://schemas.openxmlformats.org/officeDocument/2006/relationships/hyperlink" Target="https://mentor.ieee.org/802.11/dcn/19/11-19-0732-01-00az-tgaz-par-extension-request.docx" TargetMode="External"/><Relationship Id="rId5" Type="http://schemas.openxmlformats.org/officeDocument/2006/relationships/hyperlink" Target="http://www.ieee802.org/1/files/public/docs2019/dj-draft-CSD-0519-v01.pdf" TargetMode="External"/><Relationship Id="rId10" Type="http://schemas.openxmlformats.org/officeDocument/2006/relationships/hyperlink" Target="https://mentor.ieee.org/802.11/dcn/19/11-19-0673-00-00ay-tgay-par-extension-request.pdf" TargetMode="External"/><Relationship Id="rId4" Type="http://schemas.openxmlformats.org/officeDocument/2006/relationships/hyperlink" Target="http://www.ieee802.org/1/files/public/docs2019/dj-draft-PAR-0519-v01.pdf" TargetMode="External"/><Relationship Id="rId9" Type="http://schemas.openxmlformats.org/officeDocument/2006/relationships/hyperlink" Target="http://www.ieee802.org/1/files/public/docs2019/cj-PAR-extension-0519-v01.pdf"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9/15-19-0305-00-0000-802-15-22-3-par-extension.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9/ec-19-0074-01-00EC-ieee-p802-3cv-draft-par-respons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19/15-19-0216-02-09ma-802-15-9ma-csd-draft.docx" TargetMode="External"/><Relationship Id="rId2" Type="http://schemas.openxmlformats.org/officeDocument/2006/relationships/hyperlink" Target="https://mentor.ieee.org/802.15/dcn/19/15-19-0215-03-09ma-802-15-9ma-par-draft.pdf" TargetMode="External"/><Relationship Id="rId1" Type="http://schemas.openxmlformats.org/officeDocument/2006/relationships/slideLayout" Target="../slideLayouts/slideLayout2.xml"/><Relationship Id="rId4" Type="http://schemas.openxmlformats.org/officeDocument/2006/relationships/hyperlink" Target="https://mentor.ieee.org/802.15/dcn/19/15-19-0305-01-0000-802-15-22-3-par-extension.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ieee802.org/1/files/public/docs2019/as-PAR-extension-0719-v01.pdf" TargetMode="External"/><Relationship Id="rId7" Type="http://schemas.openxmlformats.org/officeDocument/2006/relationships/hyperlink" Target="http://www.ieee802.org/1/files/public/docs2019/cj-CSD-0719-v01.pdf" TargetMode="External"/><Relationship Id="rId2" Type="http://schemas.openxmlformats.org/officeDocument/2006/relationships/hyperlink" Target="http://www.ieee802.org/1/files/public/docs2019/as-PAR-extension-comments-0719-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cj-PAR-extension-0719-v01.pdf" TargetMode="External"/><Relationship Id="rId5" Type="http://schemas.openxmlformats.org/officeDocument/2006/relationships/hyperlink" Target="http://www.ieee802.org/1/files/public/docs2019/cj-PAR-extension-comments-0719-v01.pdf" TargetMode="External"/><Relationship Id="rId4" Type="http://schemas.openxmlformats.org/officeDocument/2006/relationships/hyperlink" Target="https://mentor.ieee.org/802-ec/dcn/18/ec-18-0243-00-ACSD-p802-1as.pdf"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ieee802.org/1/files/public/docs2019/dh-PAR-0719-v01.pdf" TargetMode="External"/><Relationship Id="rId2" Type="http://schemas.openxmlformats.org/officeDocument/2006/relationships/hyperlink" Target="http://www.ieee802.org/1/files/public/docs2019/dh-PAR-CSD-comments-0719-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9/dh-CSD-0719-v01.pdf"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www.ieee802.org/1/files/public/docs2019/dj-PAR-0719-v01.pdf" TargetMode="External"/><Relationship Id="rId2" Type="http://schemas.openxmlformats.org/officeDocument/2006/relationships/hyperlink" Target="http://www.ieee802.org/1/files/public/docs2019/dj-PAR-CSD-comments-0719-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9/dj-CSD-0719-v01.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mily.h.qi@inte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RoyWant@google.com" TargetMode="External"/><Relationship Id="rId11" Type="http://schemas.openxmlformats.org/officeDocument/2006/relationships/hyperlink" Target="mailto:edward.ks.au@huawei.com" TargetMode="External"/><Relationship Id="rId5" Type="http://schemas.openxmlformats.org/officeDocument/2006/relationships/hyperlink" Target="mailto:chaochun.wang@mediatek.com" TargetMode="External"/><Relationship Id="rId10"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carol.Ansley@arris.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9/11-19-1272-00-0PAR-minutes-july-2019-session.docx" TargetMode="External"/><Relationship Id="rId4" Type="http://schemas.openxmlformats.org/officeDocument/2006/relationships/hyperlink" Target="https://mentor.ieee.org/802.11/dcn/19/11-19-0426-00-0PAR-minutes-march-2019-session.docx"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45-02-coex-agenda-for-july-2019-in-vienna.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0991-03-0wng-agenda-for-wng-sc-2019-july.pp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mentor.ieee.org/802.11/dcn/19/11-19-1293-00-0wng-wi-fi-sensing-usages-requirements-technical-feasibility-and-standards-gaps.pptx" TargetMode="External"/><Relationship Id="rId4" Type="http://schemas.openxmlformats.org/officeDocument/2006/relationships/hyperlink" Target="https://mentor.ieee.org/802.11/dcn/19/11-19-1164-00-0wng-wi-fi-sensing.ppt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0955"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177-01-0jtc-ls-to-sc6-wrt-ieee-802-11aj.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19/11-19-0960"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mentor.ieee.org/802.11/dcn/18/11-18-0611-21-000m-revmd-wg-ballot-comments.xls" TargetMode="External"/><Relationship Id="rId4" Type="http://schemas.openxmlformats.org/officeDocument/2006/relationships/hyperlink" Target="https://standards.ieee.org/about/sba/index.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09/11-09-1034-14-0000-802-11-editorial-style-guid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9/11-19-0983-06-00ax-tgax-july-2019-meeting-agenda.ppt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1.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mentor.ieee.org/802.11/dcn/19/11-19-1322-01-00bb-proposed-liaison-from-ieee-802-11-working-group-to-itu-t-q18-15.docx"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4.png"/><Relationship Id="rId4" Type="http://schemas.openxmlformats.org/officeDocument/2006/relationships/oleObject" Target="../embeddings/oleObject13.bin"/></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5.emf"/><Relationship Id="rId4" Type="http://schemas.openxmlformats.org/officeDocument/2006/relationships/oleObject" Target="../embeddings/oleObject14.bin"/></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WG July 2019 Closing Reports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sp>
        <p:nvSpPr>
          <p:cNvPr id="6" name="Date Placeholder 3"/>
          <p:cNvSpPr>
            <a:spLocks noGrp="1"/>
          </p:cNvSpPr>
          <p:nvPr>
            <p:ph type="dt" idx="10"/>
          </p:nvPr>
        </p:nvSpPr>
        <p:spPr/>
        <p:txBody>
          <a:bodyPr/>
          <a:lstStyle/>
          <a:p>
            <a:r>
              <a:rPr lang="en-US" dirty="0"/>
              <a:t>July 2019</a:t>
            </a:r>
            <a:endParaRPr lang="en-GB" dirty="0"/>
          </a:p>
        </p:txBody>
      </p:sp>
      <p:sp>
        <p:nvSpPr>
          <p:cNvPr id="7" name="Footer Placeholder 4"/>
          <p:cNvSpPr>
            <a:spLocks noGrp="1"/>
          </p:cNvSpPr>
          <p:nvPr>
            <p:ph type="ftr" idx="11"/>
          </p:nvPr>
        </p:nvSpPr>
        <p:spPr/>
        <p:txBody>
          <a:bodyPr/>
          <a:lstStyle/>
          <a:p>
            <a:r>
              <a:rPr lang="en-GB" dirty="0"/>
              <a:t>Stephen McCann, BlackBerry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26308947"/>
              </p:ext>
            </p:extLst>
          </p:nvPr>
        </p:nvGraphicFramePr>
        <p:xfrm>
          <a:off x="984250" y="2408238"/>
          <a:ext cx="10069513" cy="2430462"/>
        </p:xfrm>
        <a:graphic>
          <a:graphicData uri="http://schemas.openxmlformats.org/presentationml/2006/ole">
            <mc:AlternateContent xmlns:mc="http://schemas.openxmlformats.org/markup-compatibility/2006">
              <mc:Choice xmlns:v="urn:schemas-microsoft-com:vml" Requires="v">
                <p:oleObj spid="_x0000_s3225" name="Document" r:id="rId4" imgW="10504897" imgH="2538262" progId="Word.Document.8">
                  <p:embed/>
                </p:oleObj>
              </mc:Choice>
              <mc:Fallback>
                <p:oleObj name="Document" r:id="rId4" imgW="10504897" imgH="2538262" progId="Word.Document.8">
                  <p:embed/>
                  <p:pic>
                    <p:nvPicPr>
                      <p:cNvPr id="0" name="Picture 3"/>
                      <p:cNvPicPr>
                        <a:picLocks noChangeAspect="1" noChangeArrowheads="1"/>
                      </p:cNvPicPr>
                      <p:nvPr/>
                    </p:nvPicPr>
                    <p:blipFill>
                      <a:blip r:embed="rId5"/>
                      <a:srcRect/>
                      <a:stretch>
                        <a:fillRect/>
                      </a:stretch>
                    </p:blipFill>
                    <p:spPr bwMode="auto">
                      <a:xfrm>
                        <a:off x="984250" y="2408238"/>
                        <a:ext cx="10069513" cy="24304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Timeline (unchanged)</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页脚占位符 4"/>
          <p:cNvSpPr>
            <a:spLocks noGrp="1"/>
          </p:cNvSpPr>
          <p:nvPr>
            <p:ph type="ftr" idx="14"/>
          </p:nvPr>
        </p:nvSpPr>
        <p:spPr/>
        <p:txBody>
          <a:bodyPr/>
          <a:lstStyle/>
          <a:p>
            <a:r>
              <a:rPr lang="en-GB"/>
              <a:t>Bo Sun (ZTE)</a:t>
            </a:r>
            <a:endParaRPr lang="en-GB" dirty="0"/>
          </a:p>
        </p:txBody>
      </p:sp>
      <p:sp>
        <p:nvSpPr>
          <p:cNvPr id="6" name="日期占位符 5"/>
          <p:cNvSpPr>
            <a:spLocks noGrp="1"/>
          </p:cNvSpPr>
          <p:nvPr>
            <p:ph type="dt" idx="15"/>
          </p:nvPr>
        </p:nvSpPr>
        <p:spPr/>
        <p:txBody>
          <a:bodyPr/>
          <a:lstStyle/>
          <a:p>
            <a:r>
              <a:rPr lang="en-US" dirty="0"/>
              <a:t>Jul 2019</a:t>
            </a:r>
            <a:endParaRPr lang="en-GB" dirty="0"/>
          </a:p>
        </p:txBody>
      </p:sp>
      <p:sp>
        <p:nvSpPr>
          <p:cNvPr id="9" name="内容占位符 2"/>
          <p:cNvSpPr>
            <a:spLocks noGrp="1"/>
          </p:cNvSpPr>
          <p:nvPr>
            <p:ph idx="1"/>
          </p:nvPr>
        </p:nvSpPr>
        <p:spPr>
          <a:xfrm>
            <a:off x="2667000" y="1981200"/>
            <a:ext cx="6858000" cy="4114800"/>
          </a:xfrm>
        </p:spPr>
        <p:txBody>
          <a:bodyPr>
            <a:normAutofit fontScale="85000" lnSpcReduction="20000"/>
          </a:bodyPr>
          <a:lstStyle/>
          <a:p>
            <a:pPr>
              <a:buFont typeface="Arial" panose="020B0604020202020204" pitchFamily="34" charset="0"/>
              <a:buChar char="•"/>
              <a:defRPr/>
            </a:pPr>
            <a:r>
              <a:rPr lang="en-US" altLang="en-US" dirty="0">
                <a:solidFill>
                  <a:srgbClr val="00B050"/>
                </a:solidFill>
              </a:rPr>
              <a:t>PAR approved					Dec 2018</a:t>
            </a:r>
          </a:p>
          <a:p>
            <a:pPr>
              <a:buFont typeface="Arial" panose="020B0604020202020204" pitchFamily="34" charset="0"/>
              <a:buChar char="•"/>
              <a:defRPr/>
            </a:pPr>
            <a:r>
              <a:rPr lang="en-US" altLang="en-US" dirty="0">
                <a:solidFill>
                  <a:srgbClr val="00B050"/>
                </a:solidFill>
              </a:rPr>
              <a:t>First TG meeting					Jan 2019</a:t>
            </a:r>
          </a:p>
          <a:p>
            <a:pPr>
              <a:buFont typeface="Arial" panose="020B0604020202020204" pitchFamily="34" charset="0"/>
              <a:buChar char="•"/>
              <a:defRPr/>
            </a:pPr>
            <a:r>
              <a:rPr lang="en-US" altLang="en-US" dirty="0"/>
              <a:t>D0.1 							Sept 2019</a:t>
            </a:r>
          </a:p>
          <a:p>
            <a:pPr>
              <a:buFont typeface="Arial" panose="020B0604020202020204" pitchFamily="34" charset="0"/>
              <a:buChar char="•"/>
              <a:defRPr/>
            </a:pPr>
            <a:r>
              <a:rPr lang="en-US" altLang="en-US" dirty="0"/>
              <a:t>D1.0 Letter Ballot				Nov 2019</a:t>
            </a:r>
          </a:p>
          <a:p>
            <a:pPr>
              <a:buFont typeface="Arial" panose="020B0604020202020204" pitchFamily="34" charset="0"/>
              <a:buChar char="•"/>
              <a:defRPr/>
            </a:pPr>
            <a:r>
              <a:rPr lang="en-US" altLang="en-US" dirty="0"/>
              <a:t>D2.0 LB recirculation			Mar 2020</a:t>
            </a:r>
          </a:p>
          <a:p>
            <a:pPr>
              <a:buFont typeface="Arial" panose="020B0604020202020204" pitchFamily="34" charset="0"/>
              <a:buChar char="•"/>
              <a:defRPr/>
            </a:pPr>
            <a:r>
              <a:rPr lang="en-US" altLang="en-US" dirty="0"/>
              <a:t>Form Sponsor Ballot Pool		May 2020</a:t>
            </a:r>
          </a:p>
          <a:p>
            <a:pPr>
              <a:buFont typeface="Arial" panose="020B0604020202020204" pitchFamily="34" charset="0"/>
              <a:buChar char="•"/>
              <a:defRPr/>
            </a:pPr>
            <a:r>
              <a:rPr lang="en-US" altLang="en-US" dirty="0"/>
              <a:t>D3.0 LB recirculation			May 2020</a:t>
            </a:r>
          </a:p>
          <a:p>
            <a:pPr>
              <a:buFont typeface="Arial" panose="020B0604020202020204" pitchFamily="34" charset="0"/>
              <a:buChar char="•"/>
              <a:defRPr/>
            </a:pPr>
            <a:r>
              <a:rPr lang="en-US" altLang="en-US" dirty="0"/>
              <a:t>D3.0 unchanged recirculation 	July 2020</a:t>
            </a:r>
          </a:p>
          <a:p>
            <a:pPr>
              <a:buFont typeface="Arial" panose="020B0604020202020204" pitchFamily="34" charset="0"/>
              <a:buChar char="•"/>
              <a:defRPr/>
            </a:pPr>
            <a:r>
              <a:rPr lang="en-US" altLang="en-US" dirty="0"/>
              <a:t>Initial Sponsor Ballot (D4.0)		Sept 2020</a:t>
            </a:r>
          </a:p>
          <a:p>
            <a:pPr>
              <a:buFont typeface="Arial" panose="020B0604020202020204" pitchFamily="34" charset="0"/>
              <a:buChar char="•"/>
              <a:defRPr/>
            </a:pPr>
            <a:r>
              <a:rPr lang="en-US" altLang="en-US" dirty="0"/>
              <a:t>Final 802.11 WG approval		July 2021</a:t>
            </a:r>
          </a:p>
          <a:p>
            <a:pPr>
              <a:buFont typeface="Arial" panose="020B0604020202020204" pitchFamily="34" charset="0"/>
              <a:buChar char="•"/>
              <a:defRPr/>
            </a:pPr>
            <a:r>
              <a:rPr lang="en-US" altLang="en-US" dirty="0"/>
              <a:t>802 EC approval					July 2021</a:t>
            </a:r>
          </a:p>
          <a:p>
            <a:pPr>
              <a:buFont typeface="Arial" panose="020B0604020202020204" pitchFamily="34" charset="0"/>
              <a:buChar char="•"/>
              <a:defRPr/>
            </a:pPr>
            <a:r>
              <a:rPr lang="en-US" altLang="en-US" dirty="0" err="1"/>
              <a:t>RevCom</a:t>
            </a:r>
            <a:r>
              <a:rPr lang="en-US" altLang="en-US" dirty="0"/>
              <a:t> and SASB approval		Sept 2021</a:t>
            </a:r>
          </a:p>
          <a:p>
            <a:pPr marL="0" indent="0">
              <a:defRPr/>
            </a:pPr>
            <a:endParaRPr lang="en-US" altLang="zh-CN" dirty="0"/>
          </a:p>
          <a:p>
            <a:pPr>
              <a:defRPr/>
            </a:pPr>
            <a:endParaRPr lang="zh-CN" altLang="en-US" dirty="0"/>
          </a:p>
        </p:txBody>
      </p:sp>
    </p:spTree>
    <p:extLst>
      <p:ext uri="{BB962C8B-B14F-4D97-AF65-F5344CB8AC3E}">
        <p14:creationId xmlns:p14="http://schemas.microsoft.com/office/powerpoint/2010/main" val="97005681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B8BE7-048D-4C6C-95C1-5665FEF86B36}"/>
              </a:ext>
            </a:extLst>
          </p:cNvPr>
          <p:cNvSpPr>
            <a:spLocks noGrp="1"/>
          </p:cNvSpPr>
          <p:nvPr>
            <p:ph type="title"/>
          </p:nvPr>
        </p:nvSpPr>
        <p:spPr>
          <a:xfrm>
            <a:off x="2209801" y="685801"/>
            <a:ext cx="7770813" cy="685800"/>
          </a:xfrm>
        </p:spPr>
        <p:txBody>
          <a:bodyPr/>
          <a:lstStyle/>
          <a:p>
            <a:r>
              <a:rPr lang="en-US" dirty="0"/>
              <a:t>Teleconferences and Goal for Sep meeting</a:t>
            </a:r>
          </a:p>
        </p:txBody>
      </p:sp>
      <p:sp>
        <p:nvSpPr>
          <p:cNvPr id="3" name="Content Placeholder 2">
            <a:extLst>
              <a:ext uri="{FF2B5EF4-FFF2-40B4-BE49-F238E27FC236}">
                <a16:creationId xmlns:a16="http://schemas.microsoft.com/office/drawing/2014/main" id="{54D66123-1FE2-4F62-AE66-BEFF7B7022A0}"/>
              </a:ext>
            </a:extLst>
          </p:cNvPr>
          <p:cNvSpPr>
            <a:spLocks noGrp="1"/>
          </p:cNvSpPr>
          <p:nvPr>
            <p:ph idx="1"/>
          </p:nvPr>
        </p:nvSpPr>
        <p:spPr>
          <a:xfrm>
            <a:off x="2209801" y="1676401"/>
            <a:ext cx="7770813" cy="4418013"/>
          </a:xfrm>
        </p:spPr>
        <p:txBody>
          <a:bodyPr>
            <a:normAutofit lnSpcReduction="10000"/>
          </a:bodyPr>
          <a:lstStyle/>
          <a:p>
            <a:r>
              <a:rPr lang="en-US" altLang="zh-CN" dirty="0"/>
              <a:t>Planned TC: </a:t>
            </a:r>
            <a:r>
              <a:rPr lang="en-US" altLang="zh-CN" b="0" dirty="0"/>
              <a:t>Aug 6, from 10:00am to 11:59am, ET</a:t>
            </a:r>
          </a:p>
          <a:p>
            <a:endParaRPr lang="en-US" altLang="zh-CN" dirty="0"/>
          </a:p>
          <a:p>
            <a:r>
              <a:rPr lang="en-US" altLang="zh-CN" dirty="0"/>
              <a:t>New TC plan to be approved:</a:t>
            </a:r>
          </a:p>
          <a:p>
            <a:pPr lvl="1"/>
            <a:r>
              <a:rPr lang="en-US" altLang="zh-CN" dirty="0"/>
              <a:t>Aug 20, Oct 8, 	from 6:00pm to 8:00pm, ET</a:t>
            </a:r>
          </a:p>
          <a:p>
            <a:pPr lvl="1"/>
            <a:r>
              <a:rPr lang="en-US" altLang="zh-CN" dirty="0"/>
              <a:t>Sep 3, 			from 10:00am to 11:59am, ET</a:t>
            </a:r>
          </a:p>
          <a:p>
            <a:pPr lvl="1"/>
            <a:endParaRPr lang="en-US" altLang="zh-CN" dirty="0"/>
          </a:p>
          <a:p>
            <a:pPr lvl="1"/>
            <a:endParaRPr lang="en-US" altLang="zh-CN" dirty="0"/>
          </a:p>
          <a:p>
            <a:endParaRPr lang="en-US" altLang="zh-CN" dirty="0"/>
          </a:p>
          <a:p>
            <a:r>
              <a:rPr lang="en-US" altLang="zh-CN" dirty="0"/>
              <a:t>Goal for Sep meeting</a:t>
            </a:r>
          </a:p>
          <a:p>
            <a:pPr lvl="1"/>
            <a:r>
              <a:rPr lang="en-US" altLang="zh-CN" dirty="0"/>
              <a:t>Develop FRD and SFD</a:t>
            </a:r>
          </a:p>
          <a:p>
            <a:pPr lvl="1"/>
            <a:r>
              <a:rPr lang="en-US" altLang="zh-CN" dirty="0"/>
              <a:t>Call for technical submissions for FRD and SFD</a:t>
            </a:r>
          </a:p>
        </p:txBody>
      </p:sp>
      <p:sp>
        <p:nvSpPr>
          <p:cNvPr id="4" name="Slide Number Placeholder 3">
            <a:extLst>
              <a:ext uri="{FF2B5EF4-FFF2-40B4-BE49-F238E27FC236}">
                <a16:creationId xmlns:a16="http://schemas.microsoft.com/office/drawing/2014/main" id="{EE925157-1A30-425D-8968-13D22408928B}"/>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6" name="Date Placeholder 5">
            <a:extLst>
              <a:ext uri="{FF2B5EF4-FFF2-40B4-BE49-F238E27FC236}">
                <a16:creationId xmlns:a16="http://schemas.microsoft.com/office/drawing/2014/main" id="{BBDFAEF7-10ED-486D-A0CB-86AD6331A839}"/>
              </a:ext>
            </a:extLst>
          </p:cNvPr>
          <p:cNvSpPr>
            <a:spLocks noGrp="1"/>
          </p:cNvSpPr>
          <p:nvPr>
            <p:ph type="dt" idx="15"/>
          </p:nvPr>
        </p:nvSpPr>
        <p:spPr/>
        <p:txBody>
          <a:bodyPr/>
          <a:lstStyle/>
          <a:p>
            <a:r>
              <a:rPr lang="en-US" dirty="0"/>
              <a:t>Jul 2019</a:t>
            </a:r>
            <a:endParaRPr lang="en-GB" dirty="0"/>
          </a:p>
        </p:txBody>
      </p:sp>
      <p:sp>
        <p:nvSpPr>
          <p:cNvPr id="7" name="Footer Placeholder 4"/>
          <p:cNvSpPr>
            <a:spLocks noGrp="1"/>
          </p:cNvSpPr>
          <p:nvPr>
            <p:ph type="ftr" idx="14"/>
          </p:nvPr>
        </p:nvSpPr>
        <p:spPr>
          <a:xfrm>
            <a:off x="8305800" y="6476207"/>
            <a:ext cx="3041644" cy="180975"/>
          </a:xfrm>
        </p:spPr>
        <p:txBody>
          <a:bodyPr/>
          <a:lstStyle/>
          <a:p>
            <a:r>
              <a:rPr lang="en-GB" dirty="0"/>
              <a:t>Bo Sun (ZTE)</a:t>
            </a:r>
          </a:p>
        </p:txBody>
      </p:sp>
    </p:spTree>
    <p:extLst>
      <p:ext uri="{BB962C8B-B14F-4D97-AF65-F5344CB8AC3E}">
        <p14:creationId xmlns:p14="http://schemas.microsoft.com/office/powerpoint/2010/main" val="16045652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17499"/>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8229600" y="6475414"/>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102</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TGbe</a:t>
            </a:r>
            <a:r>
              <a:rPr lang="en-US" altLang="en-US" dirty="0"/>
              <a:t> July 2019 Closing Report</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graphicFrame>
        <p:nvGraphicFramePr>
          <p:cNvPr id="3075" name="Object 3"/>
          <p:cNvGraphicFramePr>
            <a:graphicFrameLocks noChangeAspect="1"/>
          </p:cNvGraphicFramePr>
          <p:nvPr>
            <p:extLst/>
          </p:nvPr>
        </p:nvGraphicFramePr>
        <p:xfrm>
          <a:off x="1985963" y="2486025"/>
          <a:ext cx="8540750" cy="2503488"/>
        </p:xfrm>
        <a:graphic>
          <a:graphicData uri="http://schemas.openxmlformats.org/presentationml/2006/ole">
            <mc:AlternateContent xmlns:mc="http://schemas.openxmlformats.org/markup-compatibility/2006">
              <mc:Choice xmlns:v="urn:schemas-microsoft-com:vml" Requires="v">
                <p:oleObj spid="_x0000_s132118"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1985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6B01F-F457-4ED6-AA77-75163E55EA8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AD0CB229-88D9-4F75-A164-20AD092ED2DB}"/>
              </a:ext>
            </a:extLst>
          </p:cNvPr>
          <p:cNvSpPr>
            <a:spLocks noGrp="1"/>
          </p:cNvSpPr>
          <p:nvPr>
            <p:ph idx="1"/>
          </p:nvPr>
        </p:nvSpPr>
        <p:spPr/>
        <p:txBody>
          <a:bodyPr/>
          <a:lstStyle/>
          <a:p>
            <a:pPr>
              <a:buFont typeface="Arial" panose="020B0604020202020204" pitchFamily="34" charset="0"/>
              <a:buChar char="•"/>
            </a:pPr>
            <a:r>
              <a:rPr lang="en-US" altLang="en-US" dirty="0"/>
              <a:t>This document is the closing report for TGbe for the July 2019 session.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C762D4F-D387-4894-8506-BFD458558F7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A308887-AF61-4965-A91F-866299DEE56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F57BECC-7A12-4E4A-92DB-FAF90B3B341A}"/>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71810565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F491C-3E29-4F6D-9A04-A66625BD6778}"/>
              </a:ext>
            </a:extLst>
          </p:cNvPr>
          <p:cNvSpPr>
            <a:spLocks noGrp="1"/>
          </p:cNvSpPr>
          <p:nvPr>
            <p:ph type="title"/>
          </p:nvPr>
        </p:nvSpPr>
        <p:spPr/>
        <p:txBody>
          <a:bodyPr/>
          <a:lstStyle/>
          <a:p>
            <a:r>
              <a:rPr lang="en-US" dirty="0"/>
              <a:t>Work Completed</a:t>
            </a:r>
          </a:p>
        </p:txBody>
      </p:sp>
      <p:sp>
        <p:nvSpPr>
          <p:cNvPr id="3" name="Content Placeholder 2">
            <a:extLst>
              <a:ext uri="{FF2B5EF4-FFF2-40B4-BE49-F238E27FC236}">
                <a16:creationId xmlns:a16="http://schemas.microsoft.com/office/drawing/2014/main" id="{81F97B3B-6A7A-437A-AD64-93C735F073F2}"/>
              </a:ext>
            </a:extLst>
          </p:cNvPr>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200150" lvl="2" indent="-285750">
              <a:buFont typeface="Arial" panose="020B0604020202020204" pitchFamily="34" charset="0"/>
              <a:buChar char="•"/>
            </a:pPr>
            <a:endParaRPr lang="en-US" sz="16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200150" lvl="2" indent="-285750">
              <a:buFont typeface="Arial" panose="020B0604020202020204" pitchFamily="34" charset="0"/>
              <a:buChar char="•"/>
            </a:pPr>
            <a:endParaRPr lang="en-US" sz="16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a:p>
            <a:pPr marL="914400" lvl="2" indent="0"/>
            <a:endParaRPr lang="en-US" sz="16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5019A9D-774D-4EF1-99C7-D0E9308E29A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D3B5F63B-87D3-492B-ACCD-D2DF9A0B368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02BB38C-B736-49E7-A627-2A038D2D131B}"/>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72868297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 creation of ad-hoc groups</a:t>
            </a:r>
          </a:p>
          <a:p>
            <a:pPr lvl="1">
              <a:buFont typeface="Arial" panose="020B0604020202020204" pitchFamily="34" charset="0"/>
              <a:buChar char="•"/>
            </a:pPr>
            <a:r>
              <a:rPr lang="en-US" dirty="0"/>
              <a:t>E.g., number of ad-</a:t>
            </a:r>
            <a:r>
              <a:rPr lang="en-US" dirty="0" err="1"/>
              <a:t>hocs</a:t>
            </a:r>
            <a:r>
              <a:rPr lang="en-US" dirty="0"/>
              <a:t>, chairs, etc.</a:t>
            </a:r>
          </a:p>
          <a:p>
            <a:pPr>
              <a:buFont typeface="Arial" panose="020B0604020202020204" pitchFamily="34" charset="0"/>
              <a:buChar char="•"/>
            </a:pPr>
            <a:r>
              <a:rPr lang="en-US" dirty="0"/>
              <a:t>Discuss technical contributions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002A-89C8-4CF5-8660-46EAC04533E2}"/>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63BED9BB-9C24-405D-B7F7-7A8EAA0C29DC}"/>
              </a:ext>
            </a:extLst>
          </p:cNvPr>
          <p:cNvSpPr>
            <a:spLocks noGrp="1"/>
          </p:cNvSpPr>
          <p:nvPr>
            <p:ph idx="1"/>
          </p:nvPr>
        </p:nvSpPr>
        <p:spPr/>
        <p:txBody>
          <a:bodyPr/>
          <a:lstStyle/>
          <a:p>
            <a:pPr>
              <a:buFont typeface="Arial" panose="020B0604020202020204" pitchFamily="34" charset="0"/>
              <a:buChar char="•"/>
            </a:pPr>
            <a:r>
              <a:rPr lang="en-US" dirty="0"/>
              <a:t>August 1</a:t>
            </a:r>
            <a:r>
              <a:rPr lang="en-US" baseline="30000" dirty="0"/>
              <a:t>st</a:t>
            </a:r>
            <a:r>
              <a:rPr lang="en-US" dirty="0"/>
              <a:t> 		  (Thursday), 				19:30-22:00 ET</a:t>
            </a:r>
          </a:p>
          <a:p>
            <a:pPr>
              <a:buFont typeface="Arial" panose="020B0604020202020204" pitchFamily="34" charset="0"/>
              <a:buChar char="•"/>
            </a:pPr>
            <a:r>
              <a:rPr lang="en-US" dirty="0"/>
              <a:t>August 8</a:t>
            </a:r>
            <a:r>
              <a:rPr lang="en-US" baseline="30000" dirty="0"/>
              <a:t>th</a:t>
            </a:r>
            <a:r>
              <a:rPr lang="en-US" dirty="0"/>
              <a:t> 		  (Thursday), 				10:00-12:30 ET</a:t>
            </a:r>
          </a:p>
          <a:p>
            <a:pPr>
              <a:buFont typeface="Arial" panose="020B0604020202020204" pitchFamily="34" charset="0"/>
              <a:buChar char="•"/>
            </a:pPr>
            <a:r>
              <a:rPr lang="en-US" dirty="0"/>
              <a:t>August 15</a:t>
            </a:r>
            <a:r>
              <a:rPr lang="en-US" baseline="30000" dirty="0"/>
              <a:t>th</a:t>
            </a:r>
            <a:r>
              <a:rPr lang="en-US" dirty="0"/>
              <a:t>	  (Thursday), 				19:30-22:00 ET</a:t>
            </a:r>
          </a:p>
          <a:p>
            <a:pPr>
              <a:buFont typeface="Arial" panose="020B0604020202020204" pitchFamily="34" charset="0"/>
              <a:buChar char="•"/>
            </a:pPr>
            <a:r>
              <a:rPr lang="en-US" dirty="0"/>
              <a:t>August 22</a:t>
            </a:r>
            <a:r>
              <a:rPr lang="en-US" baseline="30000" dirty="0"/>
              <a:t>nd</a:t>
            </a:r>
            <a:r>
              <a:rPr lang="en-US" dirty="0"/>
              <a:t>  	  (Thursday), 				10:00-12:30 ET</a:t>
            </a:r>
          </a:p>
          <a:p>
            <a:pPr>
              <a:buFont typeface="Arial" panose="020B0604020202020204" pitchFamily="34" charset="0"/>
              <a:buChar char="•"/>
            </a:pPr>
            <a:r>
              <a:rPr lang="en-US" dirty="0"/>
              <a:t>August 29</a:t>
            </a:r>
            <a:r>
              <a:rPr lang="en-US" baseline="30000" dirty="0"/>
              <a:t>th</a:t>
            </a:r>
            <a:r>
              <a:rPr lang="en-US" dirty="0"/>
              <a:t> 	  (Thursday), 				19:30-22:00 ET</a:t>
            </a:r>
          </a:p>
          <a:p>
            <a:pPr>
              <a:buFont typeface="Arial" panose="020B0604020202020204" pitchFamily="34" charset="0"/>
              <a:buChar char="•"/>
            </a:pPr>
            <a:r>
              <a:rPr lang="en-US" dirty="0"/>
              <a:t>September 5</a:t>
            </a:r>
            <a:r>
              <a:rPr lang="en-US" baseline="30000" dirty="0"/>
              <a:t>th</a:t>
            </a:r>
            <a:r>
              <a:rPr lang="en-US" dirty="0"/>
              <a:t> 	  (Thursday), 				10:00-12:30 ET</a:t>
            </a:r>
          </a:p>
          <a:p>
            <a:pPr>
              <a:buFont typeface="Arial" panose="020B0604020202020204" pitchFamily="34" charset="0"/>
              <a:buChar char="•"/>
            </a:pPr>
            <a:r>
              <a:rPr lang="en-US" dirty="0"/>
              <a:t>September 12</a:t>
            </a:r>
            <a:r>
              <a:rPr lang="en-US" baseline="30000" dirty="0"/>
              <a:t>th</a:t>
            </a:r>
            <a:r>
              <a:rPr lang="en-US" dirty="0"/>
              <a:t> (Thursday), 		            19:30-22:00 ET</a:t>
            </a:r>
          </a:p>
        </p:txBody>
      </p:sp>
      <p:sp>
        <p:nvSpPr>
          <p:cNvPr id="4" name="Slide Number Placeholder 3">
            <a:extLst>
              <a:ext uri="{FF2B5EF4-FFF2-40B4-BE49-F238E27FC236}">
                <a16:creationId xmlns:a16="http://schemas.microsoft.com/office/drawing/2014/main" id="{43E9B8DA-3D11-4963-9B61-5BDDD5FCFE9A}"/>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26F736DD-9FAA-46B9-9461-F34E331422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60302F6-2069-4D39-8887-4C78EB7D3221}"/>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585678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914400" y="304800"/>
            <a:ext cx="967320" cy="2761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spcBef>
                <a:spcPts val="360"/>
              </a:spcBef>
            </a:pPr>
            <a:r>
              <a:rPr lang="sv-SE" sz="1800" b="1" spc="-1" dirty="0">
                <a:solidFill>
                  <a:srgbClr val="000000"/>
                </a:solidFill>
                <a:latin typeface="Times New Roman"/>
              </a:rPr>
              <a:t>July 2019</a:t>
            </a:r>
            <a:endParaRPr lang="sv-SE" sz="1800" spc="-1" dirty="0">
              <a:latin typeface="DejaVu Sans"/>
            </a:endParaRPr>
          </a:p>
        </p:txBody>
      </p:sp>
      <p:sp>
        <p:nvSpPr>
          <p:cNvPr id="49" name="CustomShape 2"/>
          <p:cNvSpPr/>
          <p:nvPr/>
        </p:nvSpPr>
        <p:spPr>
          <a:xfrm>
            <a:off x="8553900" y="6475320"/>
            <a:ext cx="2855160" cy="1839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spcBef>
                <a:spcPts val="241"/>
              </a:spcBef>
            </a:pPr>
            <a:r>
              <a:rPr lang="sv-SE" sz="1200" spc="-1" dirty="0">
                <a:solidFill>
                  <a:srgbClr val="000000"/>
                </a:solidFill>
                <a:latin typeface="Times New Roman"/>
              </a:rPr>
              <a:t>Amelia Andersdotter, Chair (ARTICLE19)</a:t>
            </a:r>
            <a:endParaRPr lang="sv-SE" sz="1200" spc="-1" dirty="0">
              <a:latin typeface="DejaVu Sans"/>
            </a:endParaRPr>
          </a:p>
        </p:txBody>
      </p:sp>
      <p:sp>
        <p:nvSpPr>
          <p:cNvPr id="50" name="CustomShape 3"/>
          <p:cNvSpPr/>
          <p:nvPr/>
        </p:nvSpPr>
        <p:spPr>
          <a:xfrm>
            <a:off x="5868840" y="6475320"/>
            <a:ext cx="52956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sv-SE" sz="1200" spc="-1">
                <a:solidFill>
                  <a:srgbClr val="000000"/>
                </a:solidFill>
                <a:latin typeface="Times New Roman"/>
              </a:rPr>
              <a:t>Slide </a:t>
            </a:r>
            <a:fld id="{FDBA8025-01A0-4158-BD5A-F46769135465}" type="slidenum">
              <a:rPr lang="sv-SE" sz="1200" spc="-1">
                <a:solidFill>
                  <a:srgbClr val="000000"/>
                </a:solidFill>
                <a:latin typeface="Times New Roman"/>
              </a:rPr>
              <a:t>107</a:t>
            </a:fld>
            <a:endParaRPr lang="sv-SE" sz="1200" spc="-1">
              <a:latin typeface="DejaVu Sans"/>
            </a:endParaRPr>
          </a:p>
        </p:txBody>
      </p:sp>
      <p:sp>
        <p:nvSpPr>
          <p:cNvPr id="51" name="CustomShape 4"/>
          <p:cNvSpPr/>
          <p:nvPr/>
        </p:nvSpPr>
        <p:spPr>
          <a:xfrm>
            <a:off x="2209800" y="685800"/>
            <a:ext cx="7771680" cy="10659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dirty="0">
                <a:solidFill>
                  <a:srgbClr val="000000"/>
                </a:solidFill>
                <a:latin typeface="Times New Roman"/>
              </a:rPr>
              <a:t>RCM TIG Closing Report</a:t>
            </a:r>
            <a:endParaRPr lang="sv-SE" sz="3200" spc="-1" dirty="0">
              <a:latin typeface="DejaVu Sans"/>
            </a:endParaRPr>
          </a:p>
        </p:txBody>
      </p:sp>
      <p:sp>
        <p:nvSpPr>
          <p:cNvPr id="52" name="CustomShape 5"/>
          <p:cNvSpPr/>
          <p:nvPr/>
        </p:nvSpPr>
        <p:spPr>
          <a:xfrm>
            <a:off x="2209800" y="1523880"/>
            <a:ext cx="7771680" cy="3801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360" algn="ctr">
              <a:spcBef>
                <a:spcPts val="400"/>
              </a:spcBef>
            </a:pPr>
            <a:r>
              <a:rPr lang="sv-SE" sz="2000" b="1" spc="-1">
                <a:solidFill>
                  <a:srgbClr val="000000"/>
                </a:solidFill>
                <a:latin typeface="Times New Roman"/>
              </a:rPr>
              <a:t>Date:</a:t>
            </a:r>
            <a:r>
              <a:rPr lang="sv-SE" sz="2000" spc="-1">
                <a:solidFill>
                  <a:srgbClr val="000000"/>
                </a:solidFill>
                <a:latin typeface="Times New Roman"/>
              </a:rPr>
              <a:t> 2019-07-18</a:t>
            </a:r>
            <a:endParaRPr lang="sv-SE" sz="2000" spc="-1">
              <a:latin typeface="DejaVu Sans"/>
            </a:endParaRPr>
          </a:p>
        </p:txBody>
      </p:sp>
      <p:sp>
        <p:nvSpPr>
          <p:cNvPr id="53" name="CustomShape 6"/>
          <p:cNvSpPr/>
          <p:nvPr/>
        </p:nvSpPr>
        <p:spPr>
          <a:xfrm>
            <a:off x="2057520" y="1940040"/>
            <a:ext cx="1447200" cy="3801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360">
              <a:spcBef>
                <a:spcPts val="400"/>
              </a:spcBef>
            </a:pPr>
            <a:r>
              <a:rPr lang="sv-SE" sz="2000" b="1" spc="-1">
                <a:solidFill>
                  <a:srgbClr val="000000"/>
                </a:solidFill>
                <a:latin typeface="Times New Roman"/>
                <a:ea typeface="DejaVu Sans"/>
              </a:rPr>
              <a:t>Authors:</a:t>
            </a:r>
            <a:endParaRPr lang="sv-SE" sz="2000" spc="-1">
              <a:latin typeface="DejaVu Sans"/>
            </a:endParaRPr>
          </a:p>
        </p:txBody>
      </p:sp>
      <p:graphicFrame>
        <p:nvGraphicFramePr>
          <p:cNvPr id="54" name="Table 7"/>
          <p:cNvGraphicFramePr/>
          <p:nvPr/>
        </p:nvGraphicFramePr>
        <p:xfrm>
          <a:off x="2241840" y="2509920"/>
          <a:ext cx="7430040" cy="945720"/>
        </p:xfrm>
        <a:graphic>
          <a:graphicData uri="http://schemas.openxmlformats.org/drawingml/2006/table">
            <a:tbl>
              <a:tblPr/>
              <a:tblGrid>
                <a:gridCol w="3004920">
                  <a:extLst>
                    <a:ext uri="{9D8B030D-6E8A-4147-A177-3AD203B41FA5}">
                      <a16:colId xmlns:a16="http://schemas.microsoft.com/office/drawing/2014/main" val="20000"/>
                    </a:ext>
                  </a:extLst>
                </a:gridCol>
                <a:gridCol w="1562400">
                  <a:extLst>
                    <a:ext uri="{9D8B030D-6E8A-4147-A177-3AD203B41FA5}">
                      <a16:colId xmlns:a16="http://schemas.microsoft.com/office/drawing/2014/main" val="20001"/>
                    </a:ext>
                  </a:extLst>
                </a:gridCol>
                <a:gridCol w="2862720">
                  <a:extLst>
                    <a:ext uri="{9D8B030D-6E8A-4147-A177-3AD203B41FA5}">
                      <a16:colId xmlns:a16="http://schemas.microsoft.com/office/drawing/2014/main" val="20002"/>
                    </a:ext>
                  </a:extLst>
                </a:gridCol>
              </a:tblGrid>
              <a:tr h="361080">
                <a:tc>
                  <a:txBody>
                    <a:bodyPr/>
                    <a:lstStyle/>
                    <a:p>
                      <a:pPr>
                        <a:lnSpc>
                          <a:spcPct val="100000"/>
                        </a:lnSpc>
                      </a:pPr>
                      <a:r>
                        <a:rPr lang="sv-SE" sz="1400" b="1" strike="noStrike" spc="-1">
                          <a:latin typeface="DejaVu Sans"/>
                        </a:rPr>
                        <a:t>Name</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Affiliation</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Contact</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extLst>
                  <a:ext uri="{0D108BD9-81ED-4DB2-BD59-A6C34878D82A}">
                    <a16:rowId xmlns:a16="http://schemas.microsoft.com/office/drawing/2014/main" val="10000"/>
                  </a:ext>
                </a:extLst>
              </a:tr>
              <a:tr h="584640">
                <a:tc>
                  <a:txBody>
                    <a:bodyPr/>
                    <a:lstStyle/>
                    <a:p>
                      <a:pPr>
                        <a:lnSpc>
                          <a:spcPct val="100000"/>
                        </a:lnSpc>
                      </a:pPr>
                      <a:r>
                        <a:rPr lang="sv-SE" sz="1400" b="0" strike="noStrike" spc="-1">
                          <a:latin typeface="DejaVu Sans"/>
                        </a:rPr>
                        <a:t>Amelia Andersdotter</a:t>
                      </a: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ARTICLE19</a:t>
                      </a: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amelia@article19.org</a:t>
                      </a: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CustomShape 1"/>
          <p:cNvSpPr/>
          <p:nvPr/>
        </p:nvSpPr>
        <p:spPr>
          <a:xfrm>
            <a:off x="914400" y="304800"/>
            <a:ext cx="967320" cy="2761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spcBef>
                <a:spcPts val="360"/>
              </a:spcBef>
            </a:pPr>
            <a:r>
              <a:rPr lang="sv-SE" sz="1800" b="1" spc="-1" dirty="0">
                <a:solidFill>
                  <a:srgbClr val="000000"/>
                </a:solidFill>
                <a:latin typeface="Times New Roman"/>
              </a:rPr>
              <a:t>July 2019</a:t>
            </a:r>
            <a:endParaRPr lang="sv-SE" sz="1800" spc="-1" dirty="0">
              <a:latin typeface="DejaVu Sans"/>
            </a:endParaRPr>
          </a:p>
        </p:txBody>
      </p:sp>
      <p:sp>
        <p:nvSpPr>
          <p:cNvPr id="56" name="CustomShape 2"/>
          <p:cNvSpPr/>
          <p:nvPr/>
        </p:nvSpPr>
        <p:spPr>
          <a:xfrm>
            <a:off x="8686800" y="6490573"/>
            <a:ext cx="2783880" cy="1839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spcBef>
                <a:spcPts val="241"/>
              </a:spcBef>
            </a:pPr>
            <a:r>
              <a:rPr lang="sv-SE" sz="1200" spc="-1" dirty="0">
                <a:solidFill>
                  <a:srgbClr val="000000"/>
                </a:solidFill>
                <a:latin typeface="Times New Roman"/>
              </a:rPr>
              <a:t>Amelia Andersdotter, Chair (ARTICLE19)</a:t>
            </a:r>
            <a:endParaRPr lang="sv-SE" sz="1200" spc="-1" dirty="0">
              <a:latin typeface="DejaVu Sans"/>
            </a:endParaRPr>
          </a:p>
        </p:txBody>
      </p:sp>
      <p:sp>
        <p:nvSpPr>
          <p:cNvPr id="57" name="CustomShape 3"/>
          <p:cNvSpPr/>
          <p:nvPr/>
        </p:nvSpPr>
        <p:spPr>
          <a:xfrm>
            <a:off x="5868840" y="6475320"/>
            <a:ext cx="52956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sv-SE" sz="1200" spc="-1">
                <a:solidFill>
                  <a:srgbClr val="000000"/>
                </a:solidFill>
                <a:latin typeface="Times New Roman"/>
              </a:rPr>
              <a:t>Slide </a:t>
            </a:r>
            <a:fld id="{37315FCA-8215-4C35-A3DE-3072E9838BE3}" type="slidenum">
              <a:rPr lang="sv-SE" sz="1200" spc="-1">
                <a:solidFill>
                  <a:srgbClr val="000000"/>
                </a:solidFill>
                <a:latin typeface="Times New Roman"/>
              </a:rPr>
              <a:t>108</a:t>
            </a:fld>
            <a:endParaRPr lang="sv-SE" sz="1200" spc="-1">
              <a:latin typeface="DejaVu Sans"/>
            </a:endParaRPr>
          </a:p>
        </p:txBody>
      </p:sp>
      <p:sp>
        <p:nvSpPr>
          <p:cNvPr id="58" name="CustomShape 4"/>
          <p:cNvSpPr/>
          <p:nvPr/>
        </p:nvSpPr>
        <p:spPr>
          <a:xfrm>
            <a:off x="2209800" y="685800"/>
            <a:ext cx="7771680" cy="10659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a:solidFill>
                  <a:srgbClr val="000000"/>
                </a:solidFill>
                <a:latin typeface="Times New Roman"/>
              </a:rPr>
              <a:t>Abstract</a:t>
            </a:r>
            <a:endParaRPr lang="sv-SE" sz="3200" spc="-1">
              <a:latin typeface="DejaVu Sans"/>
            </a:endParaRPr>
          </a:p>
        </p:txBody>
      </p:sp>
      <p:sp>
        <p:nvSpPr>
          <p:cNvPr id="59" name="CustomShape 5"/>
          <p:cNvSpPr/>
          <p:nvPr/>
        </p:nvSpPr>
        <p:spPr>
          <a:xfrm>
            <a:off x="1066800" y="1752480"/>
            <a:ext cx="10134600" cy="411408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lgn="ctr">
              <a:spcBef>
                <a:spcPts val="641"/>
              </a:spcBef>
            </a:pPr>
            <a:r>
              <a:rPr lang="sv-SE" sz="2800" b="1" spc="-1" dirty="0">
                <a:solidFill>
                  <a:srgbClr val="000000"/>
                </a:solidFill>
                <a:latin typeface="Times New Roman"/>
              </a:rPr>
              <a:t>This presentation contains the closing report for Randomized and changing MAC adress (RCM) Topic interest group (TIG) from the Vienna, Austria IEEE 802 LMSC Plenary meeting on 15-19 July, 2019.</a:t>
            </a:r>
            <a:endParaRPr lang="sv-SE" sz="2800" b="1" spc="-1" dirty="0">
              <a:latin typeface="DejaVu Sans"/>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ustomShape 1"/>
          <p:cNvSpPr/>
          <p:nvPr/>
        </p:nvSpPr>
        <p:spPr>
          <a:xfrm>
            <a:off x="914400" y="282987"/>
            <a:ext cx="967320" cy="2761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spcBef>
                <a:spcPts val="360"/>
              </a:spcBef>
            </a:pPr>
            <a:r>
              <a:rPr lang="sv-SE" sz="1800" b="1" spc="-1" dirty="0">
                <a:solidFill>
                  <a:srgbClr val="000000"/>
                </a:solidFill>
                <a:latin typeface="Times New Roman"/>
              </a:rPr>
              <a:t>July 2019</a:t>
            </a:r>
            <a:endParaRPr lang="sv-SE" sz="1800" spc="-1" dirty="0">
              <a:latin typeface="DejaVu Sans"/>
            </a:endParaRPr>
          </a:p>
        </p:txBody>
      </p:sp>
      <p:sp>
        <p:nvSpPr>
          <p:cNvPr id="61" name="CustomShape 2"/>
          <p:cNvSpPr/>
          <p:nvPr/>
        </p:nvSpPr>
        <p:spPr>
          <a:xfrm>
            <a:off x="8305800" y="6463013"/>
            <a:ext cx="3071160" cy="1839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spcBef>
                <a:spcPts val="241"/>
              </a:spcBef>
            </a:pPr>
            <a:r>
              <a:rPr lang="sv-SE" sz="1200" spc="-1" dirty="0">
                <a:solidFill>
                  <a:srgbClr val="000000"/>
                </a:solidFill>
                <a:latin typeface="Times New Roman"/>
              </a:rPr>
              <a:t>Amelia Andersdotter, Chair (ARTICLE19)</a:t>
            </a:r>
            <a:endParaRPr lang="sv-SE" sz="1200" spc="-1" dirty="0">
              <a:latin typeface="DejaVu Sans"/>
            </a:endParaRPr>
          </a:p>
        </p:txBody>
      </p:sp>
      <p:sp>
        <p:nvSpPr>
          <p:cNvPr id="63" name="CustomShape 4"/>
          <p:cNvSpPr/>
          <p:nvPr/>
        </p:nvSpPr>
        <p:spPr>
          <a:xfrm>
            <a:off x="914400" y="789479"/>
            <a:ext cx="10462560" cy="5673533"/>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lgn="ctr">
              <a:lnSpc>
                <a:spcPct val="100000"/>
              </a:lnSpc>
            </a:pPr>
            <a:r>
              <a:rPr lang="sv-SE" sz="2800" b="1" spc="-1" dirty="0">
                <a:solidFill>
                  <a:srgbClr val="000000"/>
                </a:solidFill>
                <a:latin typeface="Times New Roman"/>
              </a:rPr>
              <a:t>Summary</a:t>
            </a:r>
            <a:endParaRPr lang="sv-SE" sz="2800" spc="-1" dirty="0">
              <a:latin typeface="DejaVu Sans"/>
            </a:endParaRPr>
          </a:p>
          <a:p>
            <a:pPr>
              <a:lnSpc>
                <a:spcPct val="100000"/>
              </a:lnSpc>
            </a:pPr>
            <a:r>
              <a:rPr lang="sv-SE" sz="1800" b="1" spc="-1" dirty="0">
                <a:solidFill>
                  <a:srgbClr val="000000"/>
                </a:solidFill>
                <a:latin typeface="Times New Roman"/>
              </a:rPr>
              <a:t>Some background to TIG:</a:t>
            </a:r>
            <a:endParaRPr lang="sv-SE" sz="1800" spc="-1" dirty="0">
              <a:latin typeface="DejaVu Sans"/>
            </a:endParaRPr>
          </a:p>
          <a:p>
            <a:pPr>
              <a:lnSpc>
                <a:spcPct val="100000"/>
              </a:lnSpc>
            </a:pPr>
            <a:r>
              <a:rPr lang="sv-SE" sz="1600" spc="-1" dirty="0">
                <a:solidFill>
                  <a:srgbClr val="000000"/>
                </a:solidFill>
                <a:ea typeface="AR PL UMing CN"/>
              </a:rPr>
              <a:t>Summary of discussions on randomized and changing MAC addresses 2014-2019, Amelia Andersdotter, 11-19/588r3</a:t>
            </a:r>
            <a:endParaRPr lang="sv-SE" sz="1600" spc="-1" dirty="0"/>
          </a:p>
          <a:p>
            <a:pPr>
              <a:lnSpc>
                <a:spcPct val="100000"/>
              </a:lnSpc>
            </a:pPr>
            <a:endParaRPr lang="sv-SE" sz="1400" spc="-1" dirty="0">
              <a:latin typeface="DejaVu Sans"/>
            </a:endParaRPr>
          </a:p>
          <a:p>
            <a:pPr>
              <a:lnSpc>
                <a:spcPct val="100000"/>
              </a:lnSpc>
            </a:pPr>
            <a:r>
              <a:rPr lang="sv-SE" sz="1800" b="1" spc="-1" dirty="0">
                <a:solidFill>
                  <a:srgbClr val="000000"/>
                </a:solidFill>
                <a:latin typeface="Times New Roman"/>
                <a:ea typeface="AR PL UMing CN"/>
              </a:rPr>
              <a:t>Final Agenda</a:t>
            </a:r>
            <a:endParaRPr lang="sv-SE" sz="1800" spc="-1" dirty="0">
              <a:latin typeface="DejaVu Sans"/>
            </a:endParaRPr>
          </a:p>
          <a:p>
            <a:pPr>
              <a:lnSpc>
                <a:spcPct val="100000"/>
              </a:lnSpc>
            </a:pPr>
            <a:r>
              <a:rPr lang="sv-SE" sz="1600" spc="-1" dirty="0">
                <a:solidFill>
                  <a:srgbClr val="000000"/>
                </a:solidFill>
                <a:latin typeface="Times New Roman"/>
                <a:ea typeface="AR PL UMing CN"/>
              </a:rPr>
              <a:t>https://mentor.ieee.org/802.11/dcn/19/11-19-0982-06-0rcm-rcm-tig-july-2019-meeting-agenda.pptx</a:t>
            </a:r>
            <a:endParaRPr lang="sv-SE" sz="1600" spc="-1" dirty="0">
              <a:latin typeface="DejaVu Sans"/>
            </a:endParaRPr>
          </a:p>
          <a:p>
            <a:pPr>
              <a:lnSpc>
                <a:spcPct val="100000"/>
              </a:lnSpc>
            </a:pPr>
            <a:endParaRPr lang="sv-SE" sz="1600" spc="-1" dirty="0">
              <a:latin typeface="DejaVu Sans"/>
            </a:endParaRPr>
          </a:p>
          <a:p>
            <a:pPr>
              <a:lnSpc>
                <a:spcPct val="100000"/>
              </a:lnSpc>
            </a:pPr>
            <a:r>
              <a:rPr lang="sv-SE" sz="2000" b="1" spc="-1" dirty="0">
                <a:solidFill>
                  <a:srgbClr val="000000"/>
                </a:solidFill>
                <a:latin typeface="Times New Roman"/>
                <a:ea typeface="AR PL UMing CN"/>
              </a:rPr>
              <a:t>Work completed</a:t>
            </a:r>
            <a:endParaRPr lang="sv-SE" sz="2000" spc="-1" dirty="0">
              <a:latin typeface="DejaVu Sans"/>
            </a:endParaRPr>
          </a:p>
          <a:p>
            <a:pPr marL="432000" indent="-323640">
              <a:spcBef>
                <a:spcPts val="601"/>
              </a:spcBef>
              <a:buFont typeface="StarSymbol"/>
              <a:buAutoNum type="arabicParenR"/>
            </a:pPr>
            <a:r>
              <a:rPr lang="sv-SE" sz="1600" spc="-1" dirty="0">
                <a:solidFill>
                  <a:srgbClr val="000000"/>
                </a:solidFill>
                <a:latin typeface="Times New Roman"/>
                <a:ea typeface="MS Gothic"/>
              </a:rPr>
              <a:t>Reviewed five presentations.</a:t>
            </a:r>
            <a:endParaRPr lang="sv-SE" sz="1600" spc="-1" dirty="0">
              <a:latin typeface="DejaVu Sans"/>
            </a:endParaRPr>
          </a:p>
          <a:p>
            <a:pPr marL="432000" indent="-323640">
              <a:spcBef>
                <a:spcPts val="601"/>
              </a:spcBef>
              <a:buFont typeface="StarSymbol"/>
              <a:buAutoNum type="arabicParenR"/>
            </a:pPr>
            <a:r>
              <a:rPr lang="sv-SE" sz="1600" spc="-1" dirty="0">
                <a:solidFill>
                  <a:srgbClr val="000000"/>
                </a:solidFill>
                <a:latin typeface="Times New Roman"/>
                <a:ea typeface="MS Gothic"/>
              </a:rPr>
              <a:t>Discussion on timeline and the future outline draft report.</a:t>
            </a:r>
            <a:endParaRPr lang="sv-SE" sz="1600" spc="-1" dirty="0">
              <a:latin typeface="DejaVu Sans"/>
            </a:endParaRPr>
          </a:p>
          <a:p>
            <a:pPr marL="432000" indent="-323640">
              <a:spcBef>
                <a:spcPts val="601"/>
              </a:spcBef>
              <a:buFont typeface="StarSymbol"/>
              <a:buAutoNum type="arabicParenR"/>
            </a:pPr>
            <a:r>
              <a:rPr lang="sv-SE" sz="1600" spc="-1" dirty="0">
                <a:solidFill>
                  <a:srgbClr val="000000"/>
                </a:solidFill>
                <a:latin typeface="Times New Roman"/>
                <a:ea typeface="MS Gothic"/>
              </a:rPr>
              <a:t>No motions, no straw polls.</a:t>
            </a:r>
            <a:endParaRPr lang="sv-SE" sz="1600" spc="-1" dirty="0">
              <a:latin typeface="DejaVu Sans"/>
            </a:endParaRPr>
          </a:p>
          <a:p>
            <a:pPr>
              <a:lnSpc>
                <a:spcPct val="100000"/>
              </a:lnSpc>
            </a:pPr>
            <a:endParaRPr lang="sv-SE" sz="1800" spc="-1" dirty="0">
              <a:latin typeface="DejaVu Sans"/>
            </a:endParaRPr>
          </a:p>
          <a:p>
            <a:pPr>
              <a:lnSpc>
                <a:spcPct val="100000"/>
              </a:lnSpc>
            </a:pPr>
            <a:r>
              <a:rPr lang="sv-SE" sz="2000" b="1" spc="-1" dirty="0">
                <a:solidFill>
                  <a:srgbClr val="000000"/>
                </a:solidFill>
                <a:latin typeface="Times New Roman"/>
                <a:ea typeface="Gulim"/>
              </a:rPr>
              <a:t>Agreed work plan (2019)</a:t>
            </a:r>
            <a:endParaRPr lang="sv-SE" sz="2000" spc="-1" dirty="0">
              <a:latin typeface="DejaVu Sans"/>
            </a:endParaRPr>
          </a:p>
          <a:p>
            <a:pPr marL="216000" indent="-216000">
              <a:buSzPct val="45000"/>
              <a:buFont typeface="Wingdings" charset="2"/>
              <a:buChar char=""/>
            </a:pPr>
            <a:r>
              <a:rPr lang="sv-SE" sz="1500" spc="-1" dirty="0">
                <a:solidFill>
                  <a:srgbClr val="000000"/>
                </a:solidFill>
                <a:latin typeface="Times New Roman"/>
                <a:ea typeface="Gulim"/>
              </a:rPr>
              <a:t>August: Outline of the draft report (headlines) </a:t>
            </a:r>
            <a:endParaRPr lang="sv-SE" sz="1500" spc="-1" dirty="0">
              <a:latin typeface="DejaVu Sans"/>
            </a:endParaRPr>
          </a:p>
          <a:p>
            <a:pPr marL="216000" indent="-216000">
              <a:buSzPct val="45000"/>
              <a:buFont typeface="Wingdings" charset="2"/>
              <a:buChar char=""/>
            </a:pPr>
            <a:r>
              <a:rPr lang="sv-SE" sz="1500" spc="-1" dirty="0">
                <a:solidFill>
                  <a:srgbClr val="000000"/>
                </a:solidFill>
                <a:latin typeface="Times New Roman"/>
                <a:ea typeface="Gulim"/>
              </a:rPr>
              <a:t>September : Discussion on outline of draft report based on individual contributions for text chunks for the draft report (provided in good time before the meeting). Produce a first draft report. </a:t>
            </a:r>
            <a:endParaRPr lang="sv-SE" sz="1500" spc="-1" dirty="0">
              <a:latin typeface="DejaVu Sans"/>
            </a:endParaRPr>
          </a:p>
          <a:p>
            <a:pPr marL="216000" indent="-216000">
              <a:buSzPct val="45000"/>
              <a:buFont typeface="Wingdings" charset="2"/>
              <a:buChar char=""/>
            </a:pPr>
            <a:r>
              <a:rPr lang="sv-SE" sz="1500" spc="-1" dirty="0">
                <a:solidFill>
                  <a:srgbClr val="000000"/>
                </a:solidFill>
                <a:latin typeface="Times New Roman"/>
                <a:ea typeface="Gulim"/>
              </a:rPr>
              <a:t>November: Conclusion. Goal: finalize report and give to CAC before wed/thur evening. </a:t>
            </a:r>
            <a:endParaRPr lang="sv-SE" sz="1500" spc="-1" dirty="0">
              <a:latin typeface="DejaVu Sans"/>
            </a:endParaRPr>
          </a:p>
          <a:p>
            <a:pPr marL="216000" indent="-216000">
              <a:buSzPct val="45000"/>
              <a:buFont typeface="Wingdings" charset="2"/>
              <a:buChar char=""/>
            </a:pPr>
            <a:endParaRPr lang="sv-SE" sz="1500" spc="-1" dirty="0">
              <a:latin typeface="DejaVu Sans"/>
            </a:endParaRPr>
          </a:p>
          <a:p>
            <a:pPr>
              <a:lnSpc>
                <a:spcPct val="100000"/>
              </a:lnSpc>
            </a:pPr>
            <a:r>
              <a:rPr lang="sv-SE" sz="1600" b="1" spc="-1" dirty="0">
                <a:solidFill>
                  <a:srgbClr val="000000"/>
                </a:solidFill>
                <a:latin typeface="Times New Roman"/>
                <a:ea typeface="Gulim"/>
              </a:rPr>
              <a:t>Request 3 sessions for next F2F. </a:t>
            </a:r>
            <a:endParaRPr lang="sv-SE" sz="1600" spc="-1" dirty="0">
              <a:latin typeface="DejaVu Sans"/>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July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5" name="Rectangle 2"/>
          <p:cNvSpPr txBox="1">
            <a:spLocks noChangeArrowheads="1"/>
          </p:cNvSpPr>
          <p:nvPr/>
        </p:nvSpPr>
        <p:spPr>
          <a:xfrm>
            <a:off x="1714500" y="838199"/>
            <a:ext cx="8724900" cy="685801"/>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July 2019</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2019-07-18</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127009" name="Document" r:id="rId3" imgW="8253286" imgH="2534496" progId="Word.Document.8">
                  <p:embed/>
                </p:oleObj>
              </mc:Choice>
              <mc:Fallback>
                <p:oleObj name="Document" r:id="rId3" imgW="8253286" imgH="2534496" progId="Word.Document.8">
                  <p:embed/>
                  <p:pic>
                    <p:nvPicPr>
                      <p:cNvPr id="8" name="Object 3"/>
                      <p:cNvPicPr>
                        <a:picLocks noChangeAspect="1" noChangeArrowheads="1"/>
                      </p:cNvPicPr>
                      <p:nvPr/>
                    </p:nvPicPr>
                    <p:blipFill>
                      <a:blip r:embed="rId4"/>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9126673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C7DE7A-1C42-4D28-94D9-093CF09887F4}"/>
              </a:ext>
            </a:extLst>
          </p:cNvPr>
          <p:cNvSpPr>
            <a:spLocks noGrp="1" noChangeArrowheads="1"/>
          </p:cNvSpPr>
          <p:nvPr>
            <p:ph type="title"/>
          </p:nvPr>
        </p:nvSpPr>
        <p:spPr>
          <a:xfrm>
            <a:off x="839788" y="1425575"/>
            <a:ext cx="10552112" cy="1066800"/>
          </a:xfrm>
        </p:spPr>
        <p:txBody>
          <a:bodyPr/>
          <a:lstStyle/>
          <a:p>
            <a:r>
              <a:rPr lang="en-GB" altLang="en-US"/>
              <a:t>802.24 Vertical Applications Technical Advisory Group</a:t>
            </a:r>
            <a:br>
              <a:rPr lang="en-GB" altLang="en-US"/>
            </a:br>
            <a:r>
              <a:rPr lang="en-GB" altLang="en-US"/>
              <a:t>Liaison Report</a:t>
            </a:r>
          </a:p>
        </p:txBody>
      </p:sp>
      <p:sp>
        <p:nvSpPr>
          <p:cNvPr id="4099" name="Rectangle 4">
            <a:extLst>
              <a:ext uri="{FF2B5EF4-FFF2-40B4-BE49-F238E27FC236}">
                <a16:creationId xmlns:a16="http://schemas.microsoft.com/office/drawing/2014/main"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2019-07-18</a:t>
            </a:r>
          </a:p>
        </p:txBody>
      </p:sp>
      <p:sp>
        <p:nvSpPr>
          <p:cNvPr id="4100" name="Slide Number Placeholder 5">
            <a:extLst>
              <a:ext uri="{FF2B5EF4-FFF2-40B4-BE49-F238E27FC236}">
                <a16:creationId xmlns:a16="http://schemas.microsoft.com/office/drawing/2014/main" id="{DC625472-6251-4BC9-ACDA-617761D51E6C}"/>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                    </a:t>
            </a:r>
          </a:p>
        </p:txBody>
      </p:sp>
      <p:graphicFrame>
        <p:nvGraphicFramePr>
          <p:cNvPr id="4101" name="Object 146">
            <a:extLst>
              <a:ext uri="{FF2B5EF4-FFF2-40B4-BE49-F238E27FC236}">
                <a16:creationId xmlns:a16="http://schemas.microsoft.com/office/drawing/2014/main"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137230" name="Document" r:id="rId4" imgW="8152664" imgH="2297815" progId="">
                  <p:embed/>
                </p:oleObj>
              </mc:Choice>
              <mc:Fallback>
                <p:oleObj name="Document" r:id="rId4" imgW="8152664" imgH="2297815" progId="">
                  <p:embed/>
                  <p:pic>
                    <p:nvPicPr>
                      <p:cNvPr id="4101" name="Object 146">
                        <a:extLst>
                          <a:ext uri="{FF2B5EF4-FFF2-40B4-BE49-F238E27FC236}">
                            <a16:creationId xmlns:a16="http://schemas.microsoft.com/office/drawing/2014/main" id="{D0DA5E23-FE7D-4334-92B8-E06EF15CD9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a16="http://schemas.microsoft.com/office/drawing/2014/main"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a:extLst>
              <a:ext uri="{FF2B5EF4-FFF2-40B4-BE49-F238E27FC236}">
                <a16:creationId xmlns:a16="http://schemas.microsoft.com/office/drawing/2014/main" id="{2EB71B19-7C43-467A-9994-38EEB4F31B98}"/>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cs typeface="Arial" panose="020B0604020202020204" pitchFamily="34" charset="0"/>
              </a:rPr>
              <a:t>Tim Godfrey, EPRI</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42F58D-C6BC-4D94-BE48-316EB905BBD2}"/>
              </a:ext>
            </a:extLst>
          </p:cNvPr>
          <p:cNvSpPr>
            <a:spLocks noGrp="1"/>
          </p:cNvSpPr>
          <p:nvPr>
            <p:ph idx="1"/>
          </p:nvPr>
        </p:nvSpPr>
        <p:spPr>
          <a:xfrm>
            <a:off x="762000" y="1754188"/>
            <a:ext cx="11056938" cy="4813300"/>
          </a:xfrm>
        </p:spPr>
        <p:txBody>
          <a:bodyPr>
            <a:normAutofit fontScale="92500"/>
          </a:bodyPr>
          <a:lstStyle/>
          <a:p>
            <a:pPr>
              <a:lnSpc>
                <a:spcPct val="120000"/>
              </a:lnSpc>
              <a:defRPr/>
            </a:pPr>
            <a:r>
              <a:rPr lang="en-US" b="0" dirty="0"/>
              <a:t>White paper on Low Latency Vertical Applications – early draft </a:t>
            </a:r>
            <a:r>
              <a:rPr lang="en-US" b="0" dirty="0">
                <a:hlinkClick r:id="rId3"/>
              </a:rPr>
              <a:t>24-19-0003r4</a:t>
            </a:r>
            <a:endParaRPr lang="en-US" b="0" dirty="0"/>
          </a:p>
          <a:p>
            <a:pPr lvl="1">
              <a:lnSpc>
                <a:spcPct val="120000"/>
              </a:lnSpc>
              <a:defRPr/>
            </a:pPr>
            <a:r>
              <a:rPr lang="en-US" dirty="0"/>
              <a:t>Including excerpts from “Network Enablers for Seamless HMD-based VR” and RTA TIG</a:t>
            </a:r>
          </a:p>
          <a:p>
            <a:pPr lvl="1">
              <a:lnSpc>
                <a:spcPct val="120000"/>
              </a:lnSpc>
              <a:defRPr/>
            </a:pPr>
            <a:r>
              <a:rPr lang="en-US" dirty="0"/>
              <a:t>Call for additional text contributions remains open.</a:t>
            </a:r>
          </a:p>
          <a:p>
            <a:pPr>
              <a:lnSpc>
                <a:spcPct val="120000"/>
              </a:lnSpc>
              <a:defRPr/>
            </a:pPr>
            <a:r>
              <a:rPr lang="en-US" b="0" dirty="0"/>
              <a:t>Developed draft of “Network Integration” white paper, on the distinguishing characteristics of the IEEE 802 architecture for vertical applications. </a:t>
            </a:r>
            <a:r>
              <a:rPr lang="en-US" b="0" dirty="0">
                <a:hlinkClick r:id="rId4"/>
              </a:rPr>
              <a:t>24-19-0017r1</a:t>
            </a:r>
            <a:endParaRPr lang="en-US" b="0" dirty="0"/>
          </a:p>
          <a:p>
            <a:pPr lvl="1">
              <a:lnSpc>
                <a:spcPct val="120000"/>
              </a:lnSpc>
              <a:defRPr/>
            </a:pPr>
            <a:r>
              <a:rPr lang="en-US" dirty="0"/>
              <a:t>Discussion on optimal title: Working title is “IEEE 802 Solutions for Vertical Applications”</a:t>
            </a:r>
            <a:endParaRPr lang="en-US" b="0" dirty="0"/>
          </a:p>
          <a:p>
            <a:pPr lvl="1">
              <a:lnSpc>
                <a:spcPct val="120000"/>
              </a:lnSpc>
              <a:defRPr/>
            </a:pPr>
            <a:r>
              <a:rPr lang="en-US" b="0" dirty="0"/>
              <a:t>Call for additional text contributions </a:t>
            </a:r>
            <a:r>
              <a:rPr lang="en-US" dirty="0"/>
              <a:t>remains open.</a:t>
            </a:r>
            <a:endParaRPr lang="en-US" b="0" dirty="0"/>
          </a:p>
          <a:p>
            <a:pPr>
              <a:lnSpc>
                <a:spcPct val="120000"/>
              </a:lnSpc>
              <a:defRPr/>
            </a:pPr>
            <a:r>
              <a:rPr lang="en-US" b="0" dirty="0"/>
              <a:t>Re-starting development on IoT white paper. Seeking new contributions from wireless groups</a:t>
            </a:r>
            <a:endParaRPr lang="en-US" dirty="0"/>
          </a:p>
          <a:p>
            <a:pPr algn="just">
              <a:lnSpc>
                <a:spcPct val="120000"/>
              </a:lnSpc>
              <a:defRPr/>
            </a:pPr>
            <a:r>
              <a:rPr lang="en-US" sz="1900" b="0" dirty="0"/>
              <a:t>Agenda 			</a:t>
            </a:r>
            <a:r>
              <a:rPr lang="en-US" sz="1900" b="0" dirty="0">
                <a:solidFill>
                  <a:srgbClr val="002060"/>
                </a:solidFill>
                <a:hlinkClick r:id="rId5"/>
              </a:rPr>
              <a:t>24-19-0013r2</a:t>
            </a:r>
            <a:endParaRPr lang="en-US" sz="1900" b="0" dirty="0">
              <a:solidFill>
                <a:srgbClr val="002060"/>
              </a:solidFill>
            </a:endParaRPr>
          </a:p>
          <a:p>
            <a:pPr>
              <a:lnSpc>
                <a:spcPct val="120000"/>
              </a:lnSpc>
              <a:defRPr/>
            </a:pPr>
            <a:r>
              <a:rPr lang="en-US" sz="1900" b="0" dirty="0"/>
              <a:t>Closing Report	</a:t>
            </a:r>
            <a:r>
              <a:rPr lang="en-US" sz="1900" b="0" dirty="0">
                <a:hlinkClick r:id="rId6"/>
              </a:rPr>
              <a:t>24-19-0020r0</a:t>
            </a:r>
            <a:endParaRPr lang="en-US" sz="1900" b="0" dirty="0"/>
          </a:p>
          <a:p>
            <a:pPr>
              <a:lnSpc>
                <a:spcPct val="120000"/>
              </a:lnSpc>
              <a:defRPr/>
            </a:pPr>
            <a:r>
              <a:rPr lang="en-US" sz="1900" b="0" dirty="0"/>
              <a:t>Minutes			24-19-0019r0   </a:t>
            </a:r>
          </a:p>
        </p:txBody>
      </p:sp>
      <p:sp>
        <p:nvSpPr>
          <p:cNvPr id="6147" name="Footer Placeholder 4">
            <a:extLst>
              <a:ext uri="{FF2B5EF4-FFF2-40B4-BE49-F238E27FC236}">
                <a16:creationId xmlns:a16="http://schemas.microsoft.com/office/drawing/2014/main" id="{7AE29D4A-F16A-4B01-A280-CD4007B3C0ED}"/>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cs typeface="Arial" panose="020B0604020202020204" pitchFamily="34" charset="0"/>
              </a:rPr>
              <a:t>Tim Godfrey, EPRI</a:t>
            </a:r>
          </a:p>
        </p:txBody>
      </p:sp>
      <p:sp>
        <p:nvSpPr>
          <p:cNvPr id="6148" name="Slide Number Placeholder 5">
            <a:extLst>
              <a:ext uri="{FF2B5EF4-FFF2-40B4-BE49-F238E27FC236}">
                <a16:creationId xmlns:a16="http://schemas.microsoft.com/office/drawing/2014/main" id="{00F0F9D9-CF6A-495D-BF33-66EED2DE52F6}"/>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                           </a:t>
            </a:r>
          </a:p>
        </p:txBody>
      </p:sp>
      <p:grpSp>
        <p:nvGrpSpPr>
          <p:cNvPr id="6149" name="Group 12">
            <a:extLst>
              <a:ext uri="{FF2B5EF4-FFF2-40B4-BE49-F238E27FC236}">
                <a16:creationId xmlns:a16="http://schemas.microsoft.com/office/drawing/2014/main" id="{E820F78B-A092-48F9-88B7-58606C405727}"/>
              </a:ext>
            </a:extLst>
          </p:cNvPr>
          <p:cNvGrpSpPr>
            <a:grpSpLocks/>
          </p:cNvGrpSpPr>
          <p:nvPr/>
        </p:nvGrpSpPr>
        <p:grpSpPr bwMode="auto">
          <a:xfrm>
            <a:off x="3287713" y="765175"/>
            <a:ext cx="5399087" cy="935038"/>
            <a:chOff x="827584" y="1412776"/>
            <a:chExt cx="7704856" cy="1440160"/>
          </a:xfrm>
          <a:solidFill>
            <a:schemeClr val="accent6">
              <a:lumMod val="20000"/>
              <a:lumOff val="80000"/>
            </a:schemeClr>
          </a:solidFill>
        </p:grpSpPr>
        <p:sp>
          <p:nvSpPr>
            <p:cNvPr id="4" name="Rectangle 3">
              <a:extLst>
                <a:ext uri="{FF2B5EF4-FFF2-40B4-BE49-F238E27FC236}">
                  <a16:creationId xmlns:a16="http://schemas.microsoft.com/office/drawing/2014/main" id="{DDAD3B8B-890E-4B1A-B960-C311015B49C3}"/>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7" name="Rectangle 6">
              <a:extLst>
                <a:ext uri="{FF2B5EF4-FFF2-40B4-BE49-F238E27FC236}">
                  <a16:creationId xmlns:a16="http://schemas.microsoft.com/office/drawing/2014/main" id="{9B0888FD-BB4D-41EB-BA98-D9E8FBD1A20E}"/>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8" name="Rectangle 7">
              <a:extLst>
                <a:ext uri="{FF2B5EF4-FFF2-40B4-BE49-F238E27FC236}">
                  <a16:creationId xmlns:a16="http://schemas.microsoft.com/office/drawing/2014/main" id="{88718F5A-8FEC-483C-949D-57FB97C10090}"/>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6153" name="Elbow Connector 9">
              <a:extLst>
                <a:ext uri="{FF2B5EF4-FFF2-40B4-BE49-F238E27FC236}">
                  <a16:creationId xmlns:a16="http://schemas.microsoft.com/office/drawing/2014/main" id="{F0932B38-502A-47C0-B5D5-2DE674C44C6C}"/>
                </a:ext>
              </a:extLst>
            </p:cNvPr>
            <p:cNvCxnSpPr>
              <a:cxnSpLocks noChangeShapeType="1"/>
              <a:stCxn id="4" idx="2"/>
              <a:endCxn id="7"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a:extLst/>
          </p:spPr>
        </p:cxnSp>
        <p:cxnSp>
          <p:nvCxnSpPr>
            <p:cNvPr id="6154" name="Elbow Connector 11">
              <a:extLst>
                <a:ext uri="{FF2B5EF4-FFF2-40B4-BE49-F238E27FC236}">
                  <a16:creationId xmlns:a16="http://schemas.microsoft.com/office/drawing/2014/main" id="{0791A51D-8BAE-464C-A112-9C2109DFFF4C}"/>
                </a:ext>
              </a:extLst>
            </p:cNvPr>
            <p:cNvCxnSpPr>
              <a:cxnSpLocks noChangeShapeType="1"/>
              <a:stCxn id="4" idx="2"/>
              <a:endCxn id="8"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a:extLst/>
          </p:spPr>
        </p:cxnSp>
      </p:grpSp>
      <p:cxnSp>
        <p:nvCxnSpPr>
          <p:cNvPr id="11" name="Straight Connector 10">
            <a:extLst>
              <a:ext uri="{FF2B5EF4-FFF2-40B4-BE49-F238E27FC236}">
                <a16:creationId xmlns:a16="http://schemas.microsoft.com/office/drawing/2014/main" id="{FAE1AA61-E6E9-4541-81B1-53AEC88DB71D}"/>
              </a:ext>
            </a:extLst>
          </p:cNvPr>
          <p:cNvCxnSpPr>
            <a:cxnSpLocks/>
          </p:cNvCxnSpPr>
          <p:nvPr/>
        </p:nvCxnSpPr>
        <p:spPr bwMode="auto">
          <a:xfrm>
            <a:off x="0" y="5229200"/>
            <a:ext cx="12192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July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12</a:t>
            </a:fld>
            <a:endParaRPr lang="en-GB" dirty="0"/>
          </a:p>
        </p:txBody>
      </p:sp>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lgn="ctr"/>
            <a:r>
              <a:rPr lang="en-US" dirty="0"/>
              <a:t>July 2019 </a:t>
            </a:r>
            <a:r>
              <a:rPr lang="en-US" kern="0" dirty="0"/>
              <a:t>Meeting in Vienna, Austria</a:t>
            </a:r>
            <a:endParaRPr lang="en-GB" dirty="0"/>
          </a:p>
          <a:p>
            <a:pPr>
              <a:buFontTx/>
              <a:buNone/>
            </a:pPr>
            <a:endParaRPr lang="en-US" kern="0" dirty="0"/>
          </a:p>
        </p:txBody>
      </p:sp>
    </p:spTree>
    <p:extLst>
      <p:ext uri="{BB962C8B-B14F-4D97-AF65-F5344CB8AC3E}">
        <p14:creationId xmlns:p14="http://schemas.microsoft.com/office/powerpoint/2010/main" val="3748791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July 2019</a:t>
            </a:r>
          </a:p>
        </p:txBody>
      </p:sp>
      <p:sp>
        <p:nvSpPr>
          <p:cNvPr id="3" name="Content Placeholder 2"/>
          <p:cNvSpPr>
            <a:spLocks noGrp="1"/>
          </p:cNvSpPr>
          <p:nvPr>
            <p:ph idx="1"/>
          </p:nvPr>
        </p:nvSpPr>
        <p:spPr>
          <a:xfrm>
            <a:off x="630899" y="1230547"/>
            <a:ext cx="11029686" cy="5170254"/>
          </a:xfrm>
        </p:spPr>
        <p:txBody>
          <a:bodyPr/>
          <a:lstStyle/>
          <a:p>
            <a:pPr marL="400050">
              <a:buFont typeface="Arial" panose="020B0604020202020204" pitchFamily="34" charset="0"/>
              <a:buChar char="•"/>
            </a:pPr>
            <a:r>
              <a:rPr lang="en-US" altLang="en-US" sz="2000" dirty="0"/>
              <a:t>Agenda:</a:t>
            </a:r>
            <a:r>
              <a:rPr lang="en-US" altLang="en-US" sz="2000" b="0" dirty="0"/>
              <a:t> </a:t>
            </a:r>
            <a:r>
              <a:rPr lang="en-US" altLang="en-US" sz="2000" b="0" dirty="0">
                <a:hlinkClick r:id="rId2"/>
              </a:rPr>
              <a:t>11-19/0618r4</a:t>
            </a:r>
            <a:r>
              <a:rPr lang="en-US" altLang="en-US" sz="2000" b="0" dirty="0"/>
              <a:t> , met for two time slots  </a:t>
            </a:r>
            <a:r>
              <a:rPr lang="en-US" altLang="en-US" sz="2000" dirty="0"/>
              <a:t>Minutes: </a:t>
            </a:r>
            <a:r>
              <a:rPr lang="en-US" altLang="en-US" sz="2000" b="0" dirty="0"/>
              <a:t>11-19/1338</a:t>
            </a:r>
          </a:p>
          <a:p>
            <a:pPr marL="57150" indent="0"/>
            <a:r>
              <a:rPr lang="en-US" altLang="en-US" sz="2800" dirty="0"/>
              <a:t>Contributions: </a:t>
            </a:r>
          </a:p>
          <a:p>
            <a:pPr marL="571500" indent="-457200">
              <a:buFont typeface="+mj-lt"/>
              <a:buAutoNum type="arabicPeriod"/>
            </a:pPr>
            <a:r>
              <a:rPr lang="en-US" altLang="en-US" b="0" dirty="0">
                <a:solidFill>
                  <a:schemeClr val="tx1"/>
                </a:solidFill>
                <a:hlinkClick r:id="rId3"/>
              </a:rPr>
              <a:t>11-19/1160r1</a:t>
            </a:r>
            <a:r>
              <a:rPr lang="en-US" altLang="en-US" b="0" dirty="0">
                <a:solidFill>
                  <a:schemeClr val="tx1"/>
                </a:solidFill>
              </a:rPr>
              <a:t> Proposal on Interworking between IEEE 802.11 WLAN and 3GPP 5G Core Network– Hyun Seo Oh (ETRI) </a:t>
            </a:r>
            <a:br>
              <a:rPr lang="en-US" altLang="en-US" dirty="0">
                <a:solidFill>
                  <a:schemeClr val="tx1"/>
                </a:solidFill>
              </a:rPr>
            </a:br>
            <a:r>
              <a:rPr lang="en-US" altLang="en-US" dirty="0">
                <a:solidFill>
                  <a:schemeClr val="tx1"/>
                </a:solidFill>
              </a:rPr>
              <a:t>The proposal was discussed and 5 members express interest in evaluating the scope and usefulness of generating a Report on 802.11/3GPP Interworking – this will be discussed on the reflector</a:t>
            </a:r>
          </a:p>
          <a:p>
            <a:pPr marL="571500" indent="-457200">
              <a:buFont typeface="+mj-lt"/>
              <a:buAutoNum type="arabicPeriod"/>
            </a:pPr>
            <a:r>
              <a:rPr lang="en-US" b="0" dirty="0">
                <a:hlinkClick r:id="rId4"/>
              </a:rPr>
              <a:t>11-19/1283r0</a:t>
            </a:r>
            <a:r>
              <a:rPr lang="en-US" b="0" dirty="0"/>
              <a:t> Updated 11ax evaluation for IMT-2020 Dense Urban, adding mobility </a:t>
            </a:r>
          </a:p>
          <a:p>
            <a:pPr marL="571500" indent="-457200">
              <a:buFont typeface="+mj-lt"/>
              <a:buAutoNum type="arabicPeriod"/>
            </a:pPr>
            <a:r>
              <a:rPr lang="en-US" b="0" dirty="0">
                <a:hlinkClick r:id="rId5"/>
              </a:rPr>
              <a:t>11-19/1284r0</a:t>
            </a:r>
            <a:r>
              <a:rPr lang="en-US" b="0" dirty="0"/>
              <a:t> Summary of 802.11ax performance self evaluation IMT-2020 Indoor Hotspot and Dense Urban</a:t>
            </a:r>
            <a:br>
              <a:rPr lang="en-US" dirty="0"/>
            </a:br>
            <a:r>
              <a:rPr lang="en-US" dirty="0"/>
              <a:t>These evaluation contributions were reviewed and the ANNI SC agreed that a “press release”, or equivalent, should be developed – WG Motion provided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590738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July 2019</a:t>
            </a:r>
          </a:p>
        </p:txBody>
      </p:sp>
      <p:sp>
        <p:nvSpPr>
          <p:cNvPr id="3" name="Content Placeholder 2"/>
          <p:cNvSpPr>
            <a:spLocks noGrp="1"/>
          </p:cNvSpPr>
          <p:nvPr>
            <p:ph idx="1"/>
          </p:nvPr>
        </p:nvSpPr>
        <p:spPr>
          <a:xfrm>
            <a:off x="609600" y="1384439"/>
            <a:ext cx="11050985" cy="5016361"/>
          </a:xfrm>
        </p:spPr>
        <p:txBody>
          <a:bodyPr/>
          <a:lstStyle/>
          <a:p>
            <a:pPr marL="57150" indent="0"/>
            <a:r>
              <a:rPr lang="en-US" altLang="en-US" sz="2800" dirty="0"/>
              <a:t>Contributions (cont.): </a:t>
            </a:r>
          </a:p>
          <a:p>
            <a:pPr marL="571500" indent="-457200">
              <a:buFont typeface="+mj-lt"/>
              <a:buAutoNum type="arabicPeriod" startAt="4"/>
            </a:pPr>
            <a:r>
              <a:rPr lang="en-US" altLang="en-US" dirty="0">
                <a:solidFill>
                  <a:schemeClr val="bg1">
                    <a:lumMod val="65000"/>
                  </a:schemeClr>
                </a:solidFill>
                <a:hlinkClick r:id="rId2"/>
              </a:rPr>
              <a:t>11-19/1024r0</a:t>
            </a:r>
            <a:r>
              <a:rPr lang="en-US" altLang="en-US" dirty="0">
                <a:solidFill>
                  <a:schemeClr val="bg1">
                    <a:lumMod val="65000"/>
                  </a:schemeClr>
                </a:solidFill>
              </a:rPr>
              <a:t>  </a:t>
            </a:r>
            <a:r>
              <a:rPr lang="en-US" altLang="en-US" dirty="0">
                <a:solidFill>
                  <a:schemeClr val="tx1"/>
                </a:solidFill>
              </a:rPr>
              <a:t>“</a:t>
            </a:r>
            <a:r>
              <a:rPr lang="en-US" dirty="0">
                <a:solidFill>
                  <a:schemeClr val="tx1"/>
                </a:solidFill>
              </a:rPr>
              <a:t>ITU IMT-2020 Status - Final Proposals”, Joseph Levy (InterDigital)</a:t>
            </a:r>
            <a:br>
              <a:rPr lang="en-US" dirty="0">
                <a:solidFill>
                  <a:schemeClr val="tx1"/>
                </a:solidFill>
              </a:rPr>
            </a:br>
            <a:r>
              <a:rPr lang="en-US" dirty="0">
                <a:solidFill>
                  <a:schemeClr val="tx1"/>
                </a:solidFill>
              </a:rPr>
              <a:t>Presented for information</a:t>
            </a:r>
          </a:p>
          <a:p>
            <a:pPr marL="571500" indent="-457200">
              <a:buFont typeface="+mj-lt"/>
              <a:buAutoNum type="arabicPeriod" startAt="4"/>
            </a:pPr>
            <a:r>
              <a:rPr lang="en-US" u="sng" dirty="0">
                <a:hlinkClick r:id="rId3"/>
              </a:rPr>
              <a:t>11-19/1215r0</a:t>
            </a:r>
            <a:r>
              <a:rPr lang="en-US" dirty="0"/>
              <a:t> “3GPP WLAN Integration in 5G System Rel-17” – Thomas Derham (Broadcom)</a:t>
            </a:r>
          </a:p>
          <a:p>
            <a:pPr marL="571500" indent="-457200">
              <a:buFont typeface="+mj-lt"/>
              <a:buAutoNum type="arabicPeriod" startAt="4"/>
            </a:pPr>
            <a:r>
              <a:rPr lang="en-US" dirty="0">
                <a:hlinkClick r:id="rId4"/>
              </a:rPr>
              <a:t>11-19/1300r0</a:t>
            </a:r>
            <a:r>
              <a:rPr lang="en-US" dirty="0"/>
              <a:t> draft LS to 3GPP SA on WLAN Integration in 5G System Rel-17 – Thomas Derham (Broadcom)</a:t>
            </a:r>
            <a:br>
              <a:rPr lang="en-US" dirty="0"/>
            </a:br>
            <a:r>
              <a:rPr lang="en-US" dirty="0"/>
              <a:t>The status of 3GPP WLAN Integration in 5G Systems was discussed and the ANNI SC agreed to send an LS -  WG Motion Provided</a:t>
            </a:r>
          </a:p>
          <a:p>
            <a:pPr marL="571500" indent="-457200">
              <a:buFont typeface="+mj-lt"/>
              <a:buAutoNum type="arabicPeriod" startAt="4"/>
            </a:pPr>
            <a:r>
              <a:rPr lang="en-US" dirty="0">
                <a:hlinkClick r:id="rId5"/>
              </a:rPr>
              <a:t>11-19/0728r1</a:t>
            </a:r>
            <a:r>
              <a:rPr lang="en-US" dirty="0"/>
              <a:t> 802.11ax performance evaluation – Jun Lee (Nufront)</a:t>
            </a:r>
            <a:br>
              <a:rPr lang="en-US" dirty="0"/>
            </a:br>
            <a:r>
              <a:rPr lang="en-US" dirty="0"/>
              <a:t>None of the authors were present – the Chair briefly reviewed the contribution</a:t>
            </a:r>
            <a:endParaRPr lang="en-US" altLang="en-US" dirty="0"/>
          </a:p>
          <a:p>
            <a:pPr marL="571500" indent="-457200">
              <a:buFont typeface="+mj-lt"/>
              <a:buAutoNum type="arabicPeriod" startAt="4"/>
            </a:pPr>
            <a:endParaRPr lang="en-US" altLang="en-US" sz="2000" dirty="0">
              <a:solidFill>
                <a:schemeClr val="tx1"/>
              </a:solidFill>
            </a:endParaRPr>
          </a:p>
          <a:p>
            <a:pPr marL="857250" lvl="1" indent="-457200">
              <a:buFont typeface="Arial" panose="020B0604020202020204" pitchFamily="34" charset="0"/>
              <a:buChar char="•"/>
            </a:pPr>
            <a:endParaRPr lang="en-US" sz="2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82311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July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9" name="Content Placeholder 2">
            <a:extLst>
              <a:ext uri="{FF2B5EF4-FFF2-40B4-BE49-F238E27FC236}">
                <a16:creationId xmlns:a16="http://schemas.microsoft.com/office/drawing/2014/main" id="{18AF95E2-06FF-462E-926F-8BD2B0029A66}"/>
              </a:ext>
            </a:extLst>
          </p:cNvPr>
          <p:cNvSpPr txBox="1">
            <a:spLocks/>
          </p:cNvSpPr>
          <p:nvPr/>
        </p:nvSpPr>
        <p:spPr>
          <a:xfrm>
            <a:off x="707496" y="1295400"/>
            <a:ext cx="1077700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kern="0" dirty="0"/>
              <a:t>Reflector Discussions on:</a:t>
            </a:r>
          </a:p>
          <a:p>
            <a:r>
              <a:rPr lang="en-US" altLang="en-US" kern="0" dirty="0"/>
              <a:t>	</a:t>
            </a:r>
            <a:r>
              <a:rPr lang="en-US" altLang="en-US" b="0" kern="0" dirty="0"/>
              <a:t>The</a:t>
            </a:r>
            <a:r>
              <a:rPr lang="en-US" altLang="en-US" b="0" dirty="0">
                <a:solidFill>
                  <a:schemeClr val="tx1"/>
                </a:solidFill>
              </a:rPr>
              <a:t> scope and usefulness of generating a Report on 802.11/3GPP Interworking </a:t>
            </a:r>
            <a:endParaRPr lang="en-US" altLang="en-US" b="0" kern="0" dirty="0"/>
          </a:p>
          <a:p>
            <a:r>
              <a:rPr lang="en-US" altLang="en-US" kern="0" dirty="0"/>
              <a:t>Teleconference: </a:t>
            </a:r>
          </a:p>
          <a:p>
            <a:r>
              <a:rPr lang="en-US" altLang="en-US" sz="2000" kern="0" dirty="0"/>
              <a:t>	</a:t>
            </a:r>
            <a:r>
              <a:rPr lang="en-US" altLang="en-US" b="0" kern="0" dirty="0"/>
              <a:t>As required with 10 days’ notification (depends on the reflector discussions)</a:t>
            </a:r>
          </a:p>
          <a:p>
            <a:endParaRPr lang="en-US" altLang="en-US" sz="700" b="0" kern="0" dirty="0"/>
          </a:p>
          <a:p>
            <a:r>
              <a:rPr lang="it-IT" altLang="en-US" dirty="0"/>
              <a:t>Next meeting: 15-20 September 2019 </a:t>
            </a:r>
            <a:r>
              <a:rPr lang="en-GB" dirty="0"/>
              <a:t>Marriott Hanoi, Hanoi, Vietnam</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endParaRPr lang="en-US" altLang="en-US" sz="1100" i="1" kern="0" dirty="0"/>
          </a:p>
          <a:p>
            <a:pPr marL="0" indent="0"/>
            <a:r>
              <a:rPr lang="en-US" altLang="en-US" kern="0" dirty="0"/>
              <a:t>	Meeting time requested: 2 time slots – Monday PM2, Thursday AM1 (TBC)</a:t>
            </a:r>
          </a:p>
          <a:p>
            <a:pPr lvl="1"/>
            <a:endParaRPr lang="en-US" altLang="en-US" kern="0" dirty="0"/>
          </a:p>
          <a:p>
            <a:pPr lvl="2"/>
            <a:endParaRPr lang="en-US" altLang="en-US" sz="1800" kern="0" dirty="0"/>
          </a:p>
        </p:txBody>
      </p:sp>
    </p:spTree>
    <p:extLst>
      <p:ext uri="{BB962C8B-B14F-4D97-AF65-F5344CB8AC3E}">
        <p14:creationId xmlns:p14="http://schemas.microsoft.com/office/powerpoint/2010/main" val="3550479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2019-07-18</a:t>
            </a:r>
          </a:p>
        </p:txBody>
      </p:sp>
      <p:graphicFrame>
        <p:nvGraphicFramePr>
          <p:cNvPr id="1026" name="Object 11"/>
          <p:cNvGraphicFramePr>
            <a:graphicFrameLocks noChangeAspect="1"/>
          </p:cNvGraphicFramePr>
          <p:nvPr>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134162" name="Document" r:id="rId4" imgW="8267030" imgH="2874253" progId="Word.Document.8">
                  <p:embed/>
                </p:oleObj>
              </mc:Choice>
              <mc:Fallback>
                <p:oleObj name="Document" r:id="rId4" imgW="8267030" imgH="2874253" progId="Word.Document.8">
                  <p:embed/>
                  <p:pic>
                    <p:nvPicPr>
                      <p:cNvPr id="1026" name="Object 11"/>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July 2019 Meeting in Vienna, Austria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343400"/>
          </a:xfrm>
        </p:spPr>
        <p:txBody>
          <a:bodyPr/>
          <a:lstStyle/>
          <a:p>
            <a:pPr>
              <a:spcBef>
                <a:spcPts val="0"/>
              </a:spcBef>
            </a:pPr>
            <a:r>
              <a:rPr lang="en-US" dirty="0"/>
              <a:t>Agenda is here: </a:t>
            </a:r>
            <a:r>
              <a:rPr lang="en-US" dirty="0">
                <a:hlinkClick r:id="rId3"/>
              </a:rPr>
              <a:t>11-19/0984r3</a:t>
            </a:r>
            <a:r>
              <a:rPr lang="en-US" dirty="0"/>
              <a:t> </a:t>
            </a:r>
          </a:p>
          <a:p>
            <a:pPr>
              <a:spcBef>
                <a:spcPts val="0"/>
              </a:spcBef>
            </a:pPr>
            <a:endParaRPr lang="en-US" dirty="0"/>
          </a:p>
          <a:p>
            <a:pPr>
              <a:spcBef>
                <a:spcPts val="0"/>
              </a:spcBef>
            </a:pPr>
            <a:r>
              <a:rPr lang="en-US" dirty="0"/>
              <a:t>“What is an ESS?”</a:t>
            </a:r>
          </a:p>
          <a:p>
            <a:pPr lvl="1">
              <a:spcBef>
                <a:spcPts val="0"/>
              </a:spcBef>
            </a:pPr>
            <a:r>
              <a:rPr lang="en-US" dirty="0"/>
              <a:t>Reviewed </a:t>
            </a:r>
            <a:r>
              <a:rPr lang="en-US" dirty="0">
                <a:hlinkClick r:id="rId4"/>
              </a:rPr>
              <a:t>11-18/1051r7</a:t>
            </a:r>
            <a:r>
              <a:rPr lang="en-US" dirty="0"/>
              <a:t>.</a:t>
            </a:r>
          </a:p>
          <a:p>
            <a:pPr lvl="1">
              <a:spcBef>
                <a:spcPts val="0"/>
              </a:spcBef>
            </a:pPr>
            <a:r>
              <a:rPr lang="en-US" dirty="0"/>
              <a:t>Suggests direction for some changes to the Standard, to clarify (expect to have </a:t>
            </a:r>
            <a:r>
              <a:rPr lang="en-US" dirty="0" err="1"/>
              <a:t>REVmd</a:t>
            </a:r>
            <a:r>
              <a:rPr lang="en-US" dirty="0"/>
              <a:t> consider this).  Needs more review, but getting close.</a:t>
            </a:r>
          </a:p>
          <a:p>
            <a:pPr lvl="1">
              <a:spcBef>
                <a:spcPts val="0"/>
              </a:spcBef>
            </a:pPr>
            <a:r>
              <a:rPr lang="en-US" dirty="0"/>
              <a:t>No new progress on changing language to use 802.1 terms (in 802.1Q and 802.1AC), and cleanup/remove the mapping language for 802.2/LLC</a:t>
            </a:r>
          </a:p>
          <a:p>
            <a:pPr>
              <a:spcBef>
                <a:spcPts val="0"/>
              </a:spcBef>
            </a:pPr>
            <a:endParaRPr lang="en-US" dirty="0"/>
          </a:p>
          <a:p>
            <a:pPr>
              <a:spcBef>
                <a:spcPts val="0"/>
              </a:spcBef>
            </a:pPr>
            <a:r>
              <a:rPr lang="en-US" dirty="0"/>
              <a:t>“What is a STA?”</a:t>
            </a:r>
          </a:p>
          <a:p>
            <a:pPr lvl="1">
              <a:spcBef>
                <a:spcPts val="0"/>
              </a:spcBef>
            </a:pPr>
            <a:r>
              <a:rPr lang="en-US" dirty="0"/>
              <a:t>What name(s) should we use for our STA concepts (STA, AP, non-AP STA)? </a:t>
            </a:r>
            <a:r>
              <a:rPr lang="en-US" dirty="0">
                <a:hlinkClick r:id="rId5"/>
              </a:rPr>
              <a:t>11-19/0106r0</a:t>
            </a:r>
            <a:endParaRPr lang="en-US" dirty="0"/>
          </a:p>
          <a:p>
            <a:pPr lvl="1">
              <a:spcBef>
                <a:spcPts val="0"/>
              </a:spcBef>
            </a:pPr>
            <a:r>
              <a:rPr lang="en-US" dirty="0"/>
              <a:t>Deferred this to the September session.</a:t>
            </a:r>
          </a:p>
          <a:p>
            <a:pPr>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59427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MLME-RESET, versus MLME-JOIN and MLME-START</a:t>
            </a:r>
          </a:p>
          <a:p>
            <a:pPr lvl="1">
              <a:spcBef>
                <a:spcPts val="0"/>
              </a:spcBef>
            </a:pPr>
            <a:r>
              <a:rPr lang="en-US" dirty="0"/>
              <a:t>Had a long discussion about this (entire meeting slot), again.</a:t>
            </a:r>
          </a:p>
          <a:p>
            <a:pPr lvl="1">
              <a:spcBef>
                <a:spcPts val="0"/>
              </a:spcBef>
            </a:pPr>
            <a:r>
              <a:rPr lang="en-US" dirty="0"/>
              <a:t>Probably need to add MLME-SCAN and MLME-STOP to this topic, to be complete.</a:t>
            </a:r>
          </a:p>
          <a:p>
            <a:pPr lvl="1">
              <a:spcBef>
                <a:spcPts val="0"/>
              </a:spcBef>
            </a:pPr>
            <a:r>
              <a:rPr lang="en-US" dirty="0"/>
              <a:t>A number of points were raised, mostly questions (to ourselves) and not answers.  Ongoing discussion captured in the agenda deck.</a:t>
            </a:r>
          </a:p>
          <a:p>
            <a:pPr lvl="1">
              <a:spcBef>
                <a:spcPts val="0"/>
              </a:spcBef>
            </a:pPr>
            <a:r>
              <a:rPr lang="en-US" dirty="0"/>
              <a:t>Will be continued... </a:t>
            </a:r>
          </a:p>
          <a:p>
            <a:pPr lvl="1">
              <a:spcBef>
                <a:spcPts val="0"/>
              </a:spcBef>
            </a:pPr>
            <a:endParaRPr lang="en-US" dirty="0"/>
          </a:p>
          <a:p>
            <a:pPr>
              <a:spcBef>
                <a:spcPts val="0"/>
              </a:spcBef>
            </a:pPr>
            <a:r>
              <a:rPr lang="en-US" dirty="0"/>
              <a:t>Source Address Validation Improvements (SAVI)</a:t>
            </a:r>
          </a:p>
          <a:p>
            <a:pPr lvl="1">
              <a:spcBef>
                <a:spcPts val="0"/>
              </a:spcBef>
            </a:pPr>
            <a:r>
              <a:rPr lang="en-US" dirty="0"/>
              <a:t>Reminder of </a:t>
            </a:r>
            <a:r>
              <a:rPr lang="en-US" altLang="en-US" dirty="0"/>
              <a:t>IETF draft on SAVI: </a:t>
            </a:r>
            <a:r>
              <a:rPr lang="en-GB" u="sng" dirty="0">
                <a:hlinkClick r:id="rId3"/>
              </a:rPr>
              <a:t>https://datatracker.ietf.org/doc/draft-bi-savi-wlan</a:t>
            </a:r>
            <a:r>
              <a:rPr lang="en-GB" dirty="0"/>
              <a:t> which has references to 802.11 </a:t>
            </a:r>
            <a:r>
              <a:rPr lang="en-GB" dirty="0" err="1"/>
              <a:t>behaviors</a:t>
            </a:r>
            <a:r>
              <a:rPr lang="en-GB" dirty="0"/>
              <a:t>.</a:t>
            </a:r>
          </a:p>
          <a:p>
            <a:pPr lvl="1">
              <a:spcBef>
                <a:spcPts val="0"/>
              </a:spcBef>
            </a:pPr>
            <a:r>
              <a:rPr lang="en-GB" dirty="0"/>
              <a:t>Don’t believe this is important to worry about, given its status at IETF.</a:t>
            </a:r>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1898011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July 2019 closing plenary meeting. Liaison 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Stephen McCann, BlackBerry</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marL="342900" lvl="1" indent="-342900">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a:lnSpc>
                <a:spcPct val="90000"/>
              </a:lnSpc>
              <a:spcBef>
                <a:spcPts val="432"/>
              </a:spcBef>
              <a:buFont typeface="Arial" pitchFamily="34" charset="0"/>
              <a:buChar char="•"/>
              <a:defRPr/>
            </a:pPr>
            <a:r>
              <a:rPr lang="en-US" sz="2000" dirty="0"/>
              <a:t>ARC and </a:t>
            </a:r>
            <a:r>
              <a:rPr lang="en-US" sz="2000" dirty="0" err="1"/>
              <a:t>TGbe</a:t>
            </a:r>
            <a:r>
              <a:rPr lang="en-US" sz="2000" dirty="0"/>
              <a:t> chairs agreed to wait a bit longer before discussing jointly.</a:t>
            </a:r>
            <a:endParaRPr lang="en-US" b="1" dirty="0"/>
          </a:p>
          <a:p>
            <a:pPr marL="342900" lvl="1" indent="-342900">
              <a:lnSpc>
                <a:spcPct val="90000"/>
              </a:lnSpc>
              <a:spcBef>
                <a:spcPts val="432"/>
              </a:spcBef>
              <a:buFont typeface="Arial" pitchFamily="34" charset="0"/>
              <a:buChar char="•"/>
              <a:defRPr/>
            </a:pPr>
            <a:endParaRPr lang="en-US" sz="2400" b="1" dirty="0"/>
          </a:p>
          <a:p>
            <a:pPr marL="342900" lvl="1" indent="-342900">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a:lnSpc>
                <a:spcPct val="90000"/>
              </a:lnSpc>
              <a:spcBef>
                <a:spcPts val="432"/>
              </a:spcBef>
              <a:buFont typeface="Arial" pitchFamily="34" charset="0"/>
              <a:buChar char="•"/>
              <a:defRPr/>
            </a:pPr>
            <a:r>
              <a:rPr lang="en-US" sz="2000" dirty="0"/>
              <a:t>ARC chair presented at a </a:t>
            </a:r>
            <a:r>
              <a:rPr lang="en-US" sz="2000" dirty="0" err="1"/>
              <a:t>TGbc</a:t>
            </a:r>
            <a:r>
              <a:rPr lang="en-US" sz="2000" dirty="0"/>
              <a:t> meeting.  General agreement that </a:t>
            </a:r>
            <a:r>
              <a:rPr lang="en-US" sz="2000" dirty="0" err="1"/>
              <a:t>TGbc</a:t>
            </a:r>
            <a:r>
              <a:rPr lang="en-US" sz="2000" dirty="0"/>
              <a:t> will keep ARC informed of their progress on topics that are potentially architecture changes, and ARC will review </a:t>
            </a:r>
            <a:r>
              <a:rPr lang="en-US" sz="2000" dirty="0" err="1"/>
              <a:t>TGbc</a:t>
            </a:r>
            <a:r>
              <a:rPr lang="en-US" sz="2000" dirty="0"/>
              <a:t> materials as they develop, to help with any places where architecture is affected.</a:t>
            </a:r>
          </a:p>
          <a:p>
            <a:pPr>
              <a:spcBef>
                <a:spcPts val="0"/>
              </a:spcBef>
            </a:pPr>
            <a:endParaRPr lang="en-US" dirty="0"/>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1563882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458200" cy="5029200"/>
          </a:xfrm>
        </p:spPr>
        <p:txBody>
          <a:bodyPr/>
          <a:lstStyle/>
          <a:p>
            <a:pPr>
              <a:spcBef>
                <a:spcPts val="0"/>
              </a:spcBef>
            </a:pPr>
            <a:r>
              <a:rPr lang="en-US" dirty="0"/>
              <a:t>IETF/802 coordination</a:t>
            </a:r>
          </a:p>
          <a:p>
            <a:pPr lvl="1">
              <a:spcBef>
                <a:spcPts val="0"/>
              </a:spcBef>
            </a:pPr>
            <a:r>
              <a:rPr lang="en-US" dirty="0"/>
              <a:t>Nothing this time.</a:t>
            </a:r>
          </a:p>
          <a:p>
            <a:pPr lvl="1">
              <a:spcBef>
                <a:spcPts val="0"/>
              </a:spcBef>
            </a:pPr>
            <a:endParaRPr lang="en-US" dirty="0"/>
          </a:p>
          <a:p>
            <a:pPr>
              <a:spcBef>
                <a:spcPts val="0"/>
              </a:spcBef>
            </a:pPr>
            <a:r>
              <a:rPr lang="en-US" dirty="0"/>
              <a:t>Other IEEE/IEEE 802 coordination</a:t>
            </a:r>
          </a:p>
          <a:p>
            <a:pPr lvl="1">
              <a:spcBef>
                <a:spcPts val="0"/>
              </a:spcBef>
            </a:pPr>
            <a:r>
              <a:rPr lang="en-US" dirty="0"/>
              <a:t>Noted that IEEE 1609 and </a:t>
            </a:r>
            <a:r>
              <a:rPr lang="en-US" dirty="0" err="1"/>
              <a:t>TGbd</a:t>
            </a:r>
            <a:r>
              <a:rPr lang="en-US" dirty="0"/>
              <a:t> are having discussions about </a:t>
            </a:r>
            <a:r>
              <a:rPr lang="en-US" dirty="0" err="1"/>
              <a:t>uni</a:t>
            </a:r>
            <a:r>
              <a:rPr lang="en-US" dirty="0"/>
              <a:t>-directional STAs and also about how upper layers map to each other (from 802.11 up to IP), which may relate to our discussion about IETF’s IPv6 over OCB document.  IEEE 1609 sent a liaison about this, that has been given to </a:t>
            </a:r>
            <a:r>
              <a:rPr lang="en-US" dirty="0" err="1"/>
              <a:t>TGbd</a:t>
            </a:r>
            <a:r>
              <a:rPr lang="en-US" dirty="0"/>
              <a:t>.  ARC will follow the </a:t>
            </a:r>
            <a:r>
              <a:rPr lang="en-US" dirty="0" err="1"/>
              <a:t>TGbd</a:t>
            </a:r>
            <a:r>
              <a:rPr lang="en-US" dirty="0"/>
              <a:t> activities in this area.</a:t>
            </a:r>
          </a:p>
          <a:p>
            <a:pPr>
              <a:spcBef>
                <a:spcPts val="0"/>
              </a:spcBef>
            </a:pPr>
            <a:endParaRPr lang="en-US" dirty="0"/>
          </a:p>
          <a:p>
            <a:pPr lvl="1">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756037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447800"/>
            <a:ext cx="8382000" cy="5029200"/>
          </a:xfrm>
        </p:spPr>
        <p:txBody>
          <a:bodyPr/>
          <a:lstStyle/>
          <a:p>
            <a:pPr>
              <a:spcBef>
                <a:spcPts val="0"/>
              </a:spcBef>
            </a:pPr>
            <a:r>
              <a:rPr lang="en-US" dirty="0"/>
              <a:t>IEEE 1588 mapping to IEEE 802.11 and 802.1AS-rev use of Fine Timing Measurement</a:t>
            </a:r>
          </a:p>
          <a:p>
            <a:pPr lvl="1">
              <a:spcBef>
                <a:spcPts val="0"/>
              </a:spcBef>
            </a:pPr>
            <a:r>
              <a:rPr lang="en-US" dirty="0"/>
              <a:t>Being worked directly by 802.11 experts, with 802.1AS.</a:t>
            </a:r>
          </a:p>
          <a:p>
            <a:pPr lvl="1">
              <a:spcBef>
                <a:spcPts val="0"/>
              </a:spcBef>
            </a:pPr>
            <a:r>
              <a:rPr lang="en-US" dirty="0"/>
              <a:t>802.1AS is in ballot comment resolution.</a:t>
            </a:r>
          </a:p>
          <a:p>
            <a:pPr lvl="1">
              <a:spcBef>
                <a:spcPts val="0"/>
              </a:spcBef>
            </a:pPr>
            <a:r>
              <a:rPr lang="en-US" dirty="0"/>
              <a:t>IEEE 1588 is planning a F2F plenary to work on their latest draft.</a:t>
            </a:r>
          </a:p>
          <a:p>
            <a:pPr lvl="1">
              <a:spcBef>
                <a:spcPts val="0"/>
              </a:spcBef>
            </a:pPr>
            <a:r>
              <a:rPr lang="en-US" dirty="0"/>
              <a:t>Nothing for 802.11.</a:t>
            </a:r>
          </a:p>
          <a:p>
            <a:pPr marL="0" indent="0">
              <a:spcBef>
                <a:spcPts val="0"/>
              </a:spcBef>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3419816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September 2019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What is the (“STA(s)”) architecture of off-channel TDLS?</a:t>
            </a:r>
          </a:p>
          <a:p>
            <a:pPr marL="684213">
              <a:lnSpc>
                <a:spcPct val="90000"/>
              </a:lnSpc>
            </a:pPr>
            <a:r>
              <a:rPr lang="en-US" dirty="0"/>
              <a:t>MLME-RESET, versus MLME-JOIN and MLME-START (add MLME-SCAN, MLME-END?) – feedback to </a:t>
            </a:r>
            <a:r>
              <a:rPr lang="en-US" dirty="0" err="1"/>
              <a:t>REVmd</a:t>
            </a:r>
            <a:r>
              <a:rPr lang="en-US" dirty="0"/>
              <a:t>.</a:t>
            </a:r>
          </a:p>
          <a:p>
            <a:pPr marL="684213">
              <a:lnSpc>
                <a:spcPct val="90000"/>
              </a:lnSpc>
            </a:pPr>
            <a:r>
              <a:rPr lang="en-US" dirty="0"/>
              <a:t>Monitor </a:t>
            </a:r>
            <a:r>
              <a:rPr lang="en-US" dirty="0" err="1"/>
              <a:t>TGbd’s</a:t>
            </a:r>
            <a:r>
              <a:rPr lang="en-US" dirty="0"/>
              <a:t> activities in support of IEEE 1609.</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concepts in </a:t>
            </a:r>
            <a:r>
              <a:rPr lang="en-US" dirty="0" err="1"/>
              <a:t>TGbc</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July 2019 - Vienna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2019-07-18</a:t>
            </a:r>
          </a:p>
        </p:txBody>
      </p:sp>
      <p:sp>
        <p:nvSpPr>
          <p:cNvPr id="6" name="Date Placeholder 3"/>
          <p:cNvSpPr>
            <a:spLocks noGrp="1"/>
          </p:cNvSpPr>
          <p:nvPr>
            <p:ph type="dt" idx="10"/>
          </p:nvPr>
        </p:nvSpPr>
        <p:spPr/>
        <p:txBody>
          <a:bodyPr/>
          <a:lstStyle/>
          <a:p>
            <a:r>
              <a:rPr lang="en-US" dirty="0"/>
              <a:t>July 2019</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25</a:t>
            </a:fld>
            <a:endParaRPr lang="en-GB" dirty="0"/>
          </a:p>
        </p:txBody>
      </p:sp>
      <p:graphicFrame>
        <p:nvGraphicFramePr>
          <p:cNvPr id="3075" name="Object 3"/>
          <p:cNvGraphicFramePr>
            <a:graphicFrameLocks noChangeAspect="1"/>
          </p:cNvGraphicFramePr>
          <p:nvPr>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40294"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26971"/>
          </a:xfrm>
        </p:spPr>
        <p:txBody>
          <a:bodyPr/>
          <a:lstStyle/>
          <a:p>
            <a:r>
              <a:rPr lang="en-US" sz="2400" dirty="0"/>
              <a:t>IEEE 802 PARs &amp; ICAIDs under consideration</a:t>
            </a:r>
            <a:br>
              <a:rPr lang="en-US" sz="2400" dirty="0"/>
            </a:br>
            <a:r>
              <a:rPr lang="en-US" sz="2400" dirty="0"/>
              <a:t>July 14-19, 2019, Vienna, Austria</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23786" y="1628799"/>
            <a:ext cx="11342316" cy="4630591"/>
          </a:xfrm>
        </p:spPr>
        <p:txBody>
          <a:bodyPr/>
          <a:lstStyle/>
          <a:p>
            <a:pPr>
              <a:buFont typeface="+mj-lt"/>
              <a:buAutoNum type="arabicPeriod"/>
            </a:pPr>
            <a:r>
              <a:rPr lang="en-US" sz="1800" b="0" dirty="0"/>
              <a:t>802.1ABdh -Amendment - Support for </a:t>
            </a:r>
            <a:r>
              <a:rPr lang="en-US" sz="1800" b="0" dirty="0" err="1"/>
              <a:t>Multiframe</a:t>
            </a:r>
            <a:r>
              <a:rPr lang="en-US" sz="1800" b="0" dirty="0"/>
              <a:t> Protocol Data Units, </a:t>
            </a:r>
            <a:r>
              <a:rPr lang="en-US" sz="1800" b="0" dirty="0">
                <a:hlinkClick r:id="rId2"/>
              </a:rPr>
              <a:t> PAR</a:t>
            </a:r>
            <a:r>
              <a:rPr lang="en-US" sz="1800" b="0" dirty="0"/>
              <a:t> and </a:t>
            </a:r>
            <a:r>
              <a:rPr lang="en-US" sz="1800" b="0" dirty="0">
                <a:hlinkClick r:id="rId3"/>
              </a:rPr>
              <a:t>CSD</a:t>
            </a:r>
            <a:endParaRPr lang="en-US" sz="1800" b="0" dirty="0"/>
          </a:p>
          <a:p>
            <a:pPr>
              <a:buFont typeface="+mj-lt"/>
              <a:buAutoNum type="arabicPeriod"/>
            </a:pPr>
            <a:r>
              <a:rPr lang="en-US" sz="1800" b="0" dirty="0"/>
              <a:t>802.1Qdj - Amendment - Configuration Enhancements, </a:t>
            </a:r>
            <a:r>
              <a:rPr lang="en-US" sz="1800" b="0" dirty="0">
                <a:hlinkClick r:id="rId4"/>
              </a:rPr>
              <a:t>PAR</a:t>
            </a:r>
            <a:r>
              <a:rPr lang="en-US" sz="1800" b="0" dirty="0"/>
              <a:t> and </a:t>
            </a:r>
            <a:r>
              <a:rPr lang="en-US" sz="1800" b="0" dirty="0">
                <a:hlinkClick r:id="rId5"/>
              </a:rPr>
              <a:t>CSD </a:t>
            </a:r>
            <a:endParaRPr lang="en-US" sz="1800" b="0" dirty="0"/>
          </a:p>
          <a:p>
            <a:pPr>
              <a:buFont typeface="+mj-lt"/>
              <a:buAutoNum type="arabicPeriod"/>
            </a:pPr>
            <a:r>
              <a:rPr lang="en-US" sz="1800" b="0" dirty="0"/>
              <a:t>802.3cv - Amendment - Maintenance #15: Power over Ethernet, </a:t>
            </a:r>
            <a:r>
              <a:rPr lang="en-US" sz="1800" b="0" dirty="0">
                <a:hlinkClick r:id="rId6"/>
              </a:rPr>
              <a:t>PAR </a:t>
            </a:r>
            <a:endParaRPr lang="en-US" sz="1800" b="0" dirty="0"/>
          </a:p>
          <a:p>
            <a:pPr>
              <a:buFont typeface="+mj-lt"/>
              <a:buAutoNum type="arabicPeriod"/>
            </a:pPr>
            <a:r>
              <a:rPr lang="en-US" sz="1800" b="0" dirty="0"/>
              <a:t>802.15.9ma- Standard, Transport of Key Management Protocol (KMP) Datagram,  </a:t>
            </a:r>
            <a:r>
              <a:rPr lang="en-US" sz="1800" b="0" dirty="0">
                <a:hlinkClick r:id="rId7"/>
              </a:rPr>
              <a:t>PAR</a:t>
            </a:r>
            <a:r>
              <a:rPr lang="en-US" sz="1800" b="0" dirty="0"/>
              <a:t> and </a:t>
            </a:r>
            <a:r>
              <a:rPr lang="en-US" sz="1800" b="0" dirty="0">
                <a:hlinkClick r:id="rId8"/>
              </a:rPr>
              <a:t>CSD</a:t>
            </a:r>
            <a:endParaRPr lang="en-US" sz="1800" b="0" dirty="0"/>
          </a:p>
          <a:p>
            <a:pPr>
              <a:buFont typeface="+mj-lt"/>
              <a:buAutoNum type="arabicPeriod"/>
            </a:pPr>
            <a:endParaRPr lang="en-US" sz="1800" b="0" dirty="0"/>
          </a:p>
          <a:p>
            <a:pPr marL="0" indent="0"/>
            <a:r>
              <a:rPr lang="en-US" sz="2000" dirty="0"/>
              <a:t>PAR Extensions</a:t>
            </a:r>
          </a:p>
          <a:p>
            <a:pPr>
              <a:buFont typeface="+mj-lt"/>
              <a:buAutoNum type="arabicPeriod"/>
            </a:pPr>
            <a:r>
              <a:rPr lang="en-US" sz="1800" b="0" dirty="0"/>
              <a:t>802.1Qcj - Amendment - Automatic Attachment to Provider Backbone Bridging (PBB) services, </a:t>
            </a:r>
            <a:r>
              <a:rPr lang="en-US" sz="1800" b="0" dirty="0">
                <a:hlinkClick r:id="rId9"/>
              </a:rPr>
              <a:t>PAR extension</a:t>
            </a:r>
            <a:endParaRPr lang="en-US" sz="1800" b="0" dirty="0"/>
          </a:p>
          <a:p>
            <a:pPr>
              <a:buFont typeface="+mj-lt"/>
              <a:buAutoNum type="arabicPeriod"/>
            </a:pPr>
            <a:r>
              <a:rPr lang="en-US" sz="1800" b="0" dirty="0"/>
              <a:t>802.11ay - Amendment -  Enhanced Throughput for Operation in License-Exempt Bands Above 45 GHz, </a:t>
            </a:r>
            <a:r>
              <a:rPr lang="en-US" sz="1800" b="0" dirty="0">
                <a:hlinkClick r:id="rId10"/>
              </a:rPr>
              <a:t>PAR Extension</a:t>
            </a:r>
            <a:endParaRPr lang="en-US" sz="1800" b="0" dirty="0"/>
          </a:p>
          <a:p>
            <a:pPr>
              <a:buFont typeface="+mj-lt"/>
              <a:buAutoNum type="arabicPeriod"/>
            </a:pPr>
            <a:r>
              <a:rPr lang="en-US" sz="1800" b="0" dirty="0"/>
              <a:t>802.11az - Amendment - Next Generation Positioning (NGP), </a:t>
            </a:r>
            <a:r>
              <a:rPr lang="en-US" sz="1800" b="0" dirty="0">
                <a:hlinkClick r:id="rId11"/>
              </a:rPr>
              <a:t>PAR Extension</a:t>
            </a:r>
            <a:endParaRPr lang="en-US" sz="1800" b="0" dirty="0"/>
          </a:p>
          <a:p>
            <a:pPr>
              <a:buFont typeface="+mj-lt"/>
              <a:buAutoNum type="arabicPeriod"/>
            </a:pPr>
            <a:r>
              <a:rPr lang="en-US" sz="1800" b="0" dirty="0"/>
              <a:t>802.1AS-REV - Standard for Local and Metropolitan Area Networks - Timing and Synchronization for Time-Sensitive Applications, </a:t>
            </a:r>
            <a:r>
              <a:rPr lang="en-US" sz="1800" b="0" dirty="0">
                <a:hlinkClick r:id="rId12"/>
              </a:rPr>
              <a:t>Par Extension</a:t>
            </a:r>
            <a:endParaRPr lang="en-US" sz="1800" b="0"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099305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18E8A-25CB-4F0D-8066-9131AA97819D}"/>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802.15.22.3 -</a:t>
            </a:r>
            <a:r>
              <a:rPr lang="en-US" b="0" dirty="0"/>
              <a:t> Standard for Spectrum Characterization and Occupancy Sensing, </a:t>
            </a:r>
            <a:r>
              <a:rPr lang="en-US" b="0" dirty="0">
                <a:hlinkClick r:id="rId2"/>
              </a:rPr>
              <a:t>PAR</a:t>
            </a:r>
            <a:endParaRPr lang="en-US" dirty="0"/>
          </a:p>
        </p:txBody>
      </p:sp>
      <p:sp>
        <p:nvSpPr>
          <p:cNvPr id="4" name="Date Placeholder 3">
            <a:extLst>
              <a:ext uri="{FF2B5EF4-FFF2-40B4-BE49-F238E27FC236}">
                <a16:creationId xmlns:a16="http://schemas.microsoft.com/office/drawing/2014/main" id="{94EA2636-0C16-41D9-A935-FD90212B6B8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780B32DC-F98A-4359-B7D2-A7D5FDDFE0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FFD4612-A8B6-4F2A-9713-528EBA976B2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Rectangle 1">
            <a:extLst>
              <a:ext uri="{FF2B5EF4-FFF2-40B4-BE49-F238E27FC236}">
                <a16:creationId xmlns:a16="http://schemas.microsoft.com/office/drawing/2014/main" id="{AA790BCA-823B-452C-92D4-A63CC4AFEF9D}"/>
              </a:ext>
            </a:extLst>
          </p:cNvPr>
          <p:cNvSpPr>
            <a:spLocks noGrp="1" noChangeArrowheads="1"/>
          </p:cNvSpPr>
          <p:nvPr>
            <p:ph idx="1"/>
          </p:nvPr>
        </p:nvSpPr>
        <p:spPr bwMode="auto">
          <a:xfrm>
            <a:off x="901778" y="1829597"/>
            <a:ext cx="1036108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An Email received from Bob </a:t>
            </a:r>
            <a:r>
              <a:rPr lang="en-US" altLang="en-US" sz="1800" b="0" dirty="0" err="1">
                <a:solidFill>
                  <a:schemeClr val="tx1"/>
                </a:solidFill>
                <a:latin typeface="Arial" panose="020B0604020202020204" pitchFamily="34" charset="0"/>
              </a:rPr>
              <a:t>Heile</a:t>
            </a:r>
            <a:r>
              <a:rPr lang="en-US" altLang="en-US" sz="1800" b="0" dirty="0">
                <a:solidFill>
                  <a:schemeClr val="tx1"/>
                </a:solidFill>
                <a:latin typeface="Arial" panose="020B0604020202020204" pitchFamily="34" charset="0"/>
              </a:rPr>
              <a:t> on the 802 EC Reflector Monday at 15:40 AT for a </a:t>
            </a:r>
            <a:r>
              <a:rPr kumimoji="0" lang="en-US" altLang="en-US" sz="1800" b="0" i="0" u="none" strike="noStrike" cap="none" normalizeH="0" baseline="0" dirty="0">
                <a:ln>
                  <a:noFill/>
                </a:ln>
                <a:solidFill>
                  <a:schemeClr val="tx1"/>
                </a:solidFill>
                <a:effectLst/>
                <a:latin typeface="Arial" panose="020B0604020202020204" pitchFamily="34" charset="0"/>
              </a:rPr>
              <a:t>PAR extension request for 802.15.22.3 </a:t>
            </a:r>
            <a:r>
              <a:rPr lang="en-US" sz="1800" b="0" dirty="0"/>
              <a:t>Standard for Spectrum Characterization and Occupancy Sensing, </a:t>
            </a:r>
            <a:r>
              <a:rPr kumimoji="0" lang="en-US" altLang="en-US" sz="1800" b="0" i="0" u="none" strike="noStrike" cap="none" normalizeH="0" baseline="0" dirty="0">
                <a:ln>
                  <a:noFill/>
                </a:ln>
                <a:solidFill>
                  <a:schemeClr val="tx1"/>
                </a:solidFill>
                <a:effectLst/>
                <a:latin typeface="Arial" panose="020B0604020202020204" pitchFamily="34" charset="0"/>
              </a:rPr>
              <a:t>for consideration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on Friday under the 48 hour rule. The PAR extension can be found at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https://mentor.ieee.org/802.15/dcn/19/15-19-0305-00-0000-802-15-22-3-par-extension.pdf</a:t>
            </a: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The expectation is we will start SA Ballot next week. Given the current SASB meeting schedule, we would need to submit the draft to </a:t>
            </a: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no later than Sept 17. While this is doable, it is extremely tight.  This extension is to cover the contingency that we are not able to submit until the next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meeting which would not be until after the first of the year. </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Bob </a:t>
            </a:r>
            <a:r>
              <a:rPr lang="en-US" altLang="en-US" sz="1800" b="0" dirty="0" err="1">
                <a:solidFill>
                  <a:schemeClr val="tx1"/>
                </a:solidFill>
                <a:latin typeface="Arial" panose="020B0604020202020204" pitchFamily="34" charset="0"/>
              </a:rPr>
              <a:t>Heile</a:t>
            </a:r>
            <a:endParaRPr lang="en-US" altLang="en-US" sz="1800" b="0" dirty="0">
              <a:solidFill>
                <a:schemeClr val="tx1"/>
              </a:solidFill>
              <a:latin typeface="Arial" panose="020B0604020202020204" pitchFamily="34" charset="0"/>
            </a:endParaRPr>
          </a:p>
          <a:p>
            <a:pPr marL="0" lvl="0" indent="0" defTabSz="914400" eaLnBrk="0" hangingPunct="0">
              <a:spcBef>
                <a:spcPct val="0"/>
              </a:spcBef>
              <a:buClrTx/>
              <a:buSzTx/>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Comments for the PAR Extension:</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4. Submitting to the Draft to </a:t>
            </a:r>
            <a:r>
              <a:rPr lang="en-US" altLang="en-US" sz="1800" b="0" dirty="0" err="1">
                <a:solidFill>
                  <a:schemeClr val="tx1"/>
                </a:solidFill>
                <a:latin typeface="Arial" panose="020B0604020202020204" pitchFamily="34" charset="0"/>
              </a:rPr>
              <a:t>NesCom</a:t>
            </a:r>
            <a:r>
              <a:rPr lang="en-US" altLang="en-US" sz="1800" b="0" dirty="0">
                <a:solidFill>
                  <a:schemeClr val="tx1"/>
                </a:solidFill>
                <a:latin typeface="Arial" panose="020B0604020202020204" pitchFamily="34" charset="0"/>
              </a:rPr>
              <a:t> on Oct 1, 2019 after starting on Aug 1, 2019 does not seem reasonable on the surface, but I understand this may be exceptional case.  However, it will mean that the PAR will be considered by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in January 2020.</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The Deadline for the 2019 November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Meeting is 17 September, 2019.</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6068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E815-CBEE-47B3-99F4-958EA3071192}"/>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482A240F-A3A6-474C-B90C-2273B5DA476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03C19121-EBAE-47A3-B917-233CC14ECD8C}"/>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F1BF3BB7-A6B0-4812-AF2A-485129F4D19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DADE5F5-A416-4974-8F98-5DEF9738F2A6}"/>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409385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C0AE8CD-41CE-446D-B472-4377C0C8C08A}"/>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Comment on IEEE P802.3cv</a:t>
            </a:r>
            <a:endParaRPr lang="en-US" dirty="0"/>
          </a:p>
        </p:txBody>
      </p:sp>
      <p:sp>
        <p:nvSpPr>
          <p:cNvPr id="4" name="Date Placeholder 3">
            <a:extLst>
              <a:ext uri="{FF2B5EF4-FFF2-40B4-BE49-F238E27FC236}">
                <a16:creationId xmlns:a16="http://schemas.microsoft.com/office/drawing/2014/main" id="{83C95A1A-C7EB-4F3A-8A3A-BB61AC0F6EAD}"/>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702066ED-4013-4A4D-A243-62A83CDABB6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3EFEF5B4-CF04-4C58-8262-459F1B0ECBD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
        <p:nvSpPr>
          <p:cNvPr id="9" name="Rectangle 1">
            <a:extLst>
              <a:ext uri="{FF2B5EF4-FFF2-40B4-BE49-F238E27FC236}">
                <a16:creationId xmlns:a16="http://schemas.microsoft.com/office/drawing/2014/main" id="{7C96991A-8463-4EA2-A2A9-8D5661D88D9D}"/>
              </a:ext>
            </a:extLst>
          </p:cNvPr>
          <p:cNvSpPr>
            <a:spLocks noGrp="1" noChangeArrowheads="1"/>
          </p:cNvSpPr>
          <p:nvPr>
            <p:ph idx="1"/>
          </p:nvPr>
        </p:nvSpPr>
        <p:spPr bwMode="auto">
          <a:xfrm>
            <a:off x="914402" y="1914148"/>
            <a:ext cx="103610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Scope should be in present tense:</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Change: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“This project will implement editorial and technical corrections, refinements, and clarifications to Clause 145, Power over Ethernet, and related portions of the standard. No new features will be added by this project.”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To</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“This project implements editorial and technical corrections, refinements, and clarifications to Clause 145, Power over Ethernet, and related portions of the standard. No new features are added by this project”.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i="0" u="none" strike="noStrike" cap="none" normalizeH="0" baseline="0" dirty="0">
                <a:ln>
                  <a:noFill/>
                </a:ln>
                <a:solidFill>
                  <a:srgbClr val="FF0000"/>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An updated draft PAR is available at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https://mentor.ieee.org/802-ec/dcn/19/ec-19-0074-01-00EC-ieee-p802-3cv-draft-par-response.pdf</a:t>
            </a:r>
            <a:r>
              <a:rPr kumimoji="0" lang="en-US" altLang="en-US" sz="1800" b="0" i="0" u="none" strike="noStrike" cap="none" normalizeH="0" baseline="0" dirty="0">
                <a:ln>
                  <a:noFill/>
                </a:ln>
                <a:solidFill>
                  <a:schemeClr val="tx1"/>
                </a:solidFill>
                <a:effectLst/>
                <a:latin typeface="Arial" panose="020B0604020202020204" pitchFamily="34" charset="0"/>
              </a:rPr>
              <a:t>&gt; with the above change implemented. </a:t>
            </a:r>
          </a:p>
        </p:txBody>
      </p:sp>
    </p:spTree>
    <p:extLst>
      <p:ext uri="{BB962C8B-B14F-4D97-AF65-F5344CB8AC3E}">
        <p14:creationId xmlns:p14="http://schemas.microsoft.com/office/powerpoint/2010/main" val="1040935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sp>
        <p:nvSpPr>
          <p:cNvPr id="6" name="Date Placeholder 3"/>
          <p:cNvSpPr>
            <a:spLocks noGrp="1"/>
          </p:cNvSpPr>
          <p:nvPr>
            <p:ph type="dt" idx="10"/>
          </p:nvPr>
        </p:nvSpPr>
        <p:spPr/>
        <p:txBody>
          <a:bodyPr/>
          <a:lstStyle/>
          <a:p>
            <a:r>
              <a:rPr lang="en-US" dirty="0"/>
              <a:t>July 2019</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graphicFrame>
        <p:nvGraphicFramePr>
          <p:cNvPr id="3075" name="Object 3"/>
          <p:cNvGraphicFramePr>
            <a:graphicFrameLocks noChangeAspect="1"/>
          </p:cNvGraphicFramePr>
          <p:nvPr>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125986" name="Document" r:id="rId4" imgW="10439485" imgH="2546686" progId="Word.Document.8">
                  <p:embed/>
                </p:oleObj>
              </mc:Choice>
              <mc:Fallback>
                <p:oleObj name="Document" r:id="rId4" imgW="10439485" imgH="2546686" progId="Word.Document.8">
                  <p:embed/>
                  <p:pic>
                    <p:nvPicPr>
                      <p:cNvPr id="3075" name="Object 3"/>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6E6DE-B944-4355-A669-A02A9A796221}"/>
              </a:ext>
            </a:extLst>
          </p:cNvPr>
          <p:cNvSpPr>
            <a:spLocks noGrp="1"/>
          </p:cNvSpPr>
          <p:nvPr>
            <p:ph type="title"/>
          </p:nvPr>
        </p:nvSpPr>
        <p:spPr>
          <a:xfrm>
            <a:off x="914402" y="685803"/>
            <a:ext cx="10361084" cy="531809"/>
          </a:xfrm>
        </p:spPr>
        <p:txBody>
          <a:bodyPr/>
          <a:lstStyle/>
          <a:p>
            <a:r>
              <a:rPr lang="en-US" dirty="0"/>
              <a:t>Response from 802.15 </a:t>
            </a:r>
          </a:p>
        </p:txBody>
      </p:sp>
      <p:sp>
        <p:nvSpPr>
          <p:cNvPr id="4" name="Date Placeholder 3">
            <a:extLst>
              <a:ext uri="{FF2B5EF4-FFF2-40B4-BE49-F238E27FC236}">
                <a16:creationId xmlns:a16="http://schemas.microsoft.com/office/drawing/2014/main" id="{261D516E-DB11-43B0-A7E0-FDCF010C6745}"/>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1F133D40-C639-4A73-BE61-145A847BE01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91473B-94FA-4B06-AF39-A7D4642A82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Rectangle 1">
            <a:extLst>
              <a:ext uri="{FF2B5EF4-FFF2-40B4-BE49-F238E27FC236}">
                <a16:creationId xmlns:a16="http://schemas.microsoft.com/office/drawing/2014/main" id="{EFB4E289-0DCF-4738-826B-85A040A721FB}"/>
              </a:ext>
            </a:extLst>
          </p:cNvPr>
          <p:cNvSpPr>
            <a:spLocks noGrp="1" noChangeArrowheads="1"/>
          </p:cNvSpPr>
          <p:nvPr>
            <p:ph idx="1"/>
          </p:nvPr>
        </p:nvSpPr>
        <p:spPr bwMode="auto">
          <a:xfrm>
            <a:off x="730206" y="1529427"/>
            <a:ext cx="1073158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Hi all</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Attached are the 802.15 responses to comments received on the 802.15 PARs and CSD. Comments were received from 802.3 and 802.11.  All the comments were accepted except for two words.  One of those words appeared in the suggested scope revision to 802.15.9ma by 802.11. The word "defined" was replaced by the word "considered".  The other was a suggested change to the 802.15.9ma "5.5 Need for the Project" made by 802.3. The suggested change was future tense and we made it present tense by removing the word "will". </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As noted by both 802.3 and 802.11 we had neglected to answer the dependency on the completion of other standards question. The answer is NO. The dependencies are the other way around. 802.15.4y and 802.15.12 are both dependent on 802.15.9ma. Lastly, the 802.15.22.3 PAR extension is currently on the consent agenda.  Jon </a:t>
            </a:r>
            <a:r>
              <a:rPr kumimoji="0" lang="en-US" altLang="en-US" sz="1600" b="0" i="0" u="none" strike="noStrike" cap="none" normalizeH="0" baseline="0" dirty="0" err="1">
                <a:ln>
                  <a:noFill/>
                </a:ln>
                <a:solidFill>
                  <a:schemeClr val="tx1"/>
                </a:solidFill>
                <a:effectLst/>
                <a:latin typeface="Arial" panose="020B0604020202020204" pitchFamily="34" charset="0"/>
              </a:rPr>
              <a:t>Rosdahl's</a:t>
            </a:r>
            <a:r>
              <a:rPr kumimoji="0" lang="en-US" altLang="en-US" sz="1600" b="0" i="0" u="none" strike="noStrike" cap="none" normalizeH="0" baseline="0" dirty="0">
                <a:ln>
                  <a:noFill/>
                </a:ln>
                <a:solidFill>
                  <a:schemeClr val="tx1"/>
                </a:solidFill>
                <a:effectLst/>
                <a:latin typeface="Arial" panose="020B0604020202020204" pitchFamily="34" charset="0"/>
              </a:rPr>
              <a:t> comments on the submission dates to </a:t>
            </a:r>
            <a:r>
              <a:rPr kumimoji="0" lang="en-US" altLang="en-US" sz="1600" b="0" i="0" u="none" strike="noStrike" cap="none" normalizeH="0" baseline="0" dirty="0" err="1">
                <a:ln>
                  <a:noFill/>
                </a:ln>
                <a:solidFill>
                  <a:schemeClr val="tx1"/>
                </a:solidFill>
                <a:effectLst/>
                <a:latin typeface="Arial" panose="020B0604020202020204" pitchFamily="34" charset="0"/>
              </a:rPr>
              <a:t>RevCom</a:t>
            </a:r>
            <a:r>
              <a:rPr kumimoji="0" lang="en-US" altLang="en-US" sz="1600" b="0" i="0" u="none" strike="noStrike" cap="none" normalizeH="0" baseline="0" dirty="0">
                <a:ln>
                  <a:noFill/>
                </a:ln>
                <a:solidFill>
                  <a:schemeClr val="tx1"/>
                </a:solidFill>
                <a:effectLst/>
                <a:latin typeface="Arial" panose="020B0604020202020204" pitchFamily="34" charset="0"/>
              </a:rPr>
              <a:t> have been accepted and instructions sent to Lisa to make the appropriate modifications.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802.15.9ma updated PAR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https://mentor.ieee.org/802.15/dcn/19/15-19-0215-03-09ma-802-15-9ma-par-draft.pdf</a:t>
            </a: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802.15.9ma updated CSD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https://mentor.ieee.org/802.15/dcn/19/15-19-0216-02-09ma-802-15-9ma-csd-draft.docx</a:t>
            </a: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802.15.22.3 updated PAR extension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4"/>
              </a:rPr>
              <a:t>https://mentor.ieee.org/802.15/dcn/19/15-19-0305-01-0000-802-15-22-3-par-extension.pdf</a:t>
            </a:r>
            <a:r>
              <a:rPr kumimoji="0" lang="en-US" altLang="en-US" sz="1600" b="0" i="0" u="none" strike="noStrike" cap="none" normalizeH="0" baseline="0" dirty="0">
                <a:ln>
                  <a:noFill/>
                </a:ln>
                <a:solidFill>
                  <a:schemeClr val="tx1"/>
                </a:solidFill>
                <a:effectLst/>
                <a:latin typeface="Arial" panose="020B0604020202020204" pitchFamily="34" charset="0"/>
              </a:rPr>
              <a:t> Note that these are the instructions which have been sent to Lisa to update the 802.15.22.3 PAR extension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Please let me know if you have any questions or issues with the consent agenda item.</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Cheers, Bob </a:t>
            </a:r>
          </a:p>
        </p:txBody>
      </p:sp>
    </p:spTree>
    <p:extLst>
      <p:ext uri="{BB962C8B-B14F-4D97-AF65-F5344CB8AC3E}">
        <p14:creationId xmlns:p14="http://schemas.microsoft.com/office/powerpoint/2010/main" val="564829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3070-7B0D-4421-AB53-B14B5B9F0AE1}"/>
              </a:ext>
            </a:extLst>
          </p:cNvPr>
          <p:cNvSpPr>
            <a:spLocks noGrp="1"/>
          </p:cNvSpPr>
          <p:nvPr>
            <p:ph type="title"/>
          </p:nvPr>
        </p:nvSpPr>
        <p:spPr>
          <a:xfrm>
            <a:off x="1055440" y="778024"/>
            <a:ext cx="10153128" cy="1282824"/>
          </a:xfrm>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03419261-C9F1-41ED-8E4A-97D83E72ABCE}"/>
              </a:ext>
            </a:extLst>
          </p:cNvPr>
          <p:cNvSpPr>
            <a:spLocks noGrp="1"/>
          </p:cNvSpPr>
          <p:nvPr>
            <p:ph idx="1"/>
          </p:nvPr>
        </p:nvSpPr>
        <p:spPr>
          <a:xfrm>
            <a:off x="1055440" y="2231649"/>
            <a:ext cx="10406354" cy="3940547"/>
          </a:xfrm>
        </p:spPr>
        <p:txBody>
          <a:bodyPr/>
          <a:lstStyle/>
          <a:p>
            <a:r>
              <a:rPr lang="en-US" sz="2000" dirty="0"/>
              <a:t>5.2 Scope: The Scope statement should describe what will be in the final standard, and not the process of getting there.  This statement is similar to a need statement.  Please revise.</a:t>
            </a:r>
          </a:p>
          <a:p>
            <a:r>
              <a:rPr lang="en-US" sz="2000" b="0" dirty="0"/>
              <a:t>Suggested revision: </a:t>
            </a:r>
          </a:p>
          <a:p>
            <a:pPr indent="0">
              <a:spcBef>
                <a:spcPts val="0"/>
              </a:spcBef>
            </a:pPr>
            <a:r>
              <a:rPr lang="en-US" sz="2000" b="0" dirty="0"/>
              <a:t>This standard defines security key management extensions to address session key generation (both 128-bit and 256-bit key lengths), the creation and/or </a:t>
            </a:r>
            <a:r>
              <a:rPr lang="en-US" sz="2000" dirty="0"/>
              <a:t>transport of broadcast/multicast keys, and security algorithm agility. New Key Management Protocols (KMPs) are </a:t>
            </a:r>
            <a:r>
              <a:rPr lang="en-US" sz="2000" strike="sngStrike" dirty="0"/>
              <a:t>defined</a:t>
            </a:r>
            <a:r>
              <a:rPr lang="en-US" sz="2000" dirty="0"/>
              <a:t> </a:t>
            </a:r>
            <a:r>
              <a:rPr lang="en-US" sz="2000" dirty="0">
                <a:solidFill>
                  <a:srgbClr val="FF0000"/>
                </a:solidFill>
              </a:rPr>
              <a:t>considered</a:t>
            </a:r>
            <a:r>
              <a:rPr lang="en-US" sz="2000" dirty="0"/>
              <a:t> as part of this Standard. This standard maintains backwards compatibility </a:t>
            </a:r>
            <a:r>
              <a:rPr lang="en-US" sz="2000" b="0" dirty="0"/>
              <a:t>with IEEE Std 802.15.9-2016.</a:t>
            </a:r>
          </a:p>
          <a:p>
            <a:pPr indent="0">
              <a:spcBef>
                <a:spcPts val="0"/>
              </a:spcBef>
            </a:pPr>
            <a:r>
              <a:rPr lang="en-US" sz="2000" dirty="0">
                <a:solidFill>
                  <a:srgbClr val="FF0000"/>
                </a:solidFill>
              </a:rPr>
              <a:t>Accepted except for the one word noted above</a:t>
            </a:r>
          </a:p>
        </p:txBody>
      </p:sp>
      <p:sp>
        <p:nvSpPr>
          <p:cNvPr id="4" name="Date Placeholder 3">
            <a:extLst>
              <a:ext uri="{FF2B5EF4-FFF2-40B4-BE49-F238E27FC236}">
                <a16:creationId xmlns:a16="http://schemas.microsoft.com/office/drawing/2014/main" id="{7C07C7B1-BC2E-483C-BBC9-42BE66254F4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83A4275-35B0-499B-9564-415C6096E5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1E43D-6372-4E22-B0E6-2A09AEC26D4C}"/>
              </a:ext>
            </a:extLst>
          </p:cNvPr>
          <p:cNvSpPr>
            <a:spLocks noGrp="1"/>
          </p:cNvSpPr>
          <p:nvPr>
            <p:ph type="sldNum" idx="12"/>
          </p:nvPr>
        </p:nvSpPr>
        <p:spPr>
          <a:xfrm>
            <a:off x="5917696" y="6475412"/>
            <a:ext cx="826376" cy="276995"/>
          </a:xfrm>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465607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FCE-659A-45E9-AC8D-84D9E4842855}"/>
              </a:ext>
            </a:extLst>
          </p:cNvPr>
          <p:cNvSpPr>
            <a:spLocks noGrp="1"/>
          </p:cNvSpPr>
          <p:nvPr>
            <p:ph type="title"/>
          </p:nvPr>
        </p:nvSpPr>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A9224D37-A95C-40BE-B1A0-DD2F130FAEED}"/>
              </a:ext>
            </a:extLst>
          </p:cNvPr>
          <p:cNvSpPr>
            <a:spLocks noGrp="1"/>
          </p:cNvSpPr>
          <p:nvPr>
            <p:ph idx="1"/>
          </p:nvPr>
        </p:nvSpPr>
        <p:spPr/>
        <p:txBody>
          <a:bodyPr/>
          <a:lstStyle/>
          <a:p>
            <a:r>
              <a:rPr lang="en-US" sz="2000" dirty="0"/>
              <a:t>5.5 Need: </a:t>
            </a:r>
            <a:r>
              <a:rPr lang="en-US" sz="2000" b="0" dirty="0"/>
              <a:t>- Change “802.15.12 draft Standard” to “IEEE P802.15.12” if it is a draft standard, or change to “IEEE Std 802.15.12” if completed. </a:t>
            </a:r>
            <a:r>
              <a:rPr lang="en-US" sz="2000" b="0" dirty="0">
                <a:solidFill>
                  <a:srgbClr val="FF0000"/>
                </a:solidFill>
              </a:rPr>
              <a:t>Accepted</a:t>
            </a:r>
            <a:endParaRPr lang="en-US" sz="2000" b="0" dirty="0"/>
          </a:p>
          <a:p>
            <a:r>
              <a:rPr lang="en-US" sz="2000" dirty="0"/>
              <a:t>5.5 Need </a:t>
            </a:r>
            <a:r>
              <a:rPr lang="en-US" sz="2000" b="0" dirty="0"/>
              <a:t>– Change “IEEE 802.15.4y draft amendment” to “IEEE P802.15.4y” if it is a draft amendment or “IEEE Std 802.15.4y” if completed.  Either way it should not call out “draft amendment”: </a:t>
            </a:r>
            <a:r>
              <a:rPr lang="en-US" sz="2000" dirty="0">
                <a:solidFill>
                  <a:srgbClr val="FF0000"/>
                </a:solidFill>
              </a:rPr>
              <a:t>Accepted</a:t>
            </a:r>
            <a:endParaRPr lang="en-US" sz="2000" b="0" dirty="0"/>
          </a:p>
          <a:p>
            <a:r>
              <a:rPr lang="en-US" sz="2000" dirty="0"/>
              <a:t>5.3 completion of another standard: </a:t>
            </a:r>
            <a:r>
              <a:rPr lang="en-US" sz="2000" b="0" dirty="0"/>
              <a:t>need to respond to dependence question – because of this statement, we believe you have a dependency “the IEEE 802.15.4y draft amendment for Security Next Generation is adding support for 256-bit key lengths”. </a:t>
            </a:r>
            <a:r>
              <a:rPr lang="en-US" sz="2000" b="0" dirty="0">
                <a:solidFill>
                  <a:srgbClr val="FF0000"/>
                </a:solidFill>
              </a:rPr>
              <a:t>Question answered as NO. 4y is dependent on 15.9ma</a:t>
            </a:r>
            <a:endParaRPr lang="en-US" sz="2000" b="0" dirty="0"/>
          </a:p>
        </p:txBody>
      </p:sp>
      <p:sp>
        <p:nvSpPr>
          <p:cNvPr id="4" name="Date Placeholder 3">
            <a:extLst>
              <a:ext uri="{FF2B5EF4-FFF2-40B4-BE49-F238E27FC236}">
                <a16:creationId xmlns:a16="http://schemas.microsoft.com/office/drawing/2014/main" id="{D08D0F95-21EC-4786-9D9F-677BDB16C84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9468B9D0-5146-438E-BCAD-37E4A7D166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DCE0D3-370E-4072-994B-F820785454C4}"/>
              </a:ext>
            </a:extLst>
          </p:cNvPr>
          <p:cNvSpPr>
            <a:spLocks noGrp="1"/>
          </p:cNvSpPr>
          <p:nvPr>
            <p:ph type="sldNum" idx="12"/>
          </p:nvPr>
        </p:nvSpPr>
        <p:spPr>
          <a:xfrm>
            <a:off x="5716718" y="6503130"/>
            <a:ext cx="758563" cy="276995"/>
          </a:xfrm>
        </p:spPr>
        <p:txBody>
          <a:bodyPr/>
          <a:lstStyle/>
          <a:p>
            <a:r>
              <a:rPr lang="en-GB" dirty="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53382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7EFB4-F4EC-4180-A014-A4F09C0ED748}"/>
              </a:ext>
            </a:extLst>
          </p:cNvPr>
          <p:cNvSpPr>
            <a:spLocks noGrp="1"/>
          </p:cNvSpPr>
          <p:nvPr>
            <p:ph type="title"/>
          </p:nvPr>
        </p:nvSpPr>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8868AE19-A7A0-4A21-BDE7-A47E0AC8F9BE}"/>
              </a:ext>
            </a:extLst>
          </p:cNvPr>
          <p:cNvSpPr>
            <a:spLocks noGrp="1"/>
          </p:cNvSpPr>
          <p:nvPr>
            <p:ph idx="1"/>
          </p:nvPr>
        </p:nvSpPr>
        <p:spPr/>
        <p:txBody>
          <a:bodyPr/>
          <a:lstStyle/>
          <a:p>
            <a:r>
              <a:rPr lang="en-US" sz="2000" dirty="0"/>
              <a:t>CSD:</a:t>
            </a:r>
          </a:p>
          <a:p>
            <a:r>
              <a:rPr lang="en-US" sz="2000" dirty="0"/>
              <a:t>    Note the title of the CSD does not match the PAR – “802.15.9ma”. </a:t>
            </a:r>
            <a:r>
              <a:rPr lang="en-US" sz="2000" dirty="0">
                <a:solidFill>
                  <a:srgbClr val="FF0000"/>
                </a:solidFill>
              </a:rPr>
              <a:t>Fixed</a:t>
            </a:r>
            <a:endParaRPr lang="en-US" sz="2000" dirty="0"/>
          </a:p>
          <a:p>
            <a:r>
              <a:rPr lang="en-US" sz="2000" dirty="0"/>
              <a:t>1.2.1 b) change IEEE 802.15.9  to “IEEE Std 802.15.9 “</a:t>
            </a:r>
            <a:r>
              <a:rPr lang="en-US" sz="2000" dirty="0">
                <a:solidFill>
                  <a:srgbClr val="FF0000"/>
                </a:solidFill>
              </a:rPr>
              <a:t>Fixed</a:t>
            </a:r>
            <a:endParaRPr lang="en-US" sz="2000" dirty="0"/>
          </a:p>
          <a:p>
            <a:r>
              <a:rPr lang="en-US" sz="2000" dirty="0"/>
              <a:t>1.2.3 change “</a:t>
            </a:r>
            <a:r>
              <a:rPr lang="en-GB" sz="2000" dirty="0"/>
              <a:t>802.15.4 standard” to IEEE Std 802.15.4”</a:t>
            </a:r>
            <a:r>
              <a:rPr lang="en-US" sz="2000" dirty="0"/>
              <a:t> </a:t>
            </a:r>
            <a:r>
              <a:rPr lang="en-US" sz="2000" dirty="0">
                <a:solidFill>
                  <a:srgbClr val="FF0000"/>
                </a:solidFill>
              </a:rPr>
              <a:t>Fixed</a:t>
            </a:r>
            <a:endParaRPr lang="en-GB" sz="2000" dirty="0"/>
          </a:p>
          <a:p>
            <a:r>
              <a:rPr lang="en-GB" sz="2000" dirty="0"/>
              <a:t>1.2.4 change “IEEE 802.15.9 “ to “IEEE Std 802.15.9 “</a:t>
            </a:r>
            <a:r>
              <a:rPr lang="en-US" sz="2000" dirty="0">
                <a:solidFill>
                  <a:srgbClr val="FF0000"/>
                </a:solidFill>
              </a:rPr>
              <a:t>Fixed</a:t>
            </a:r>
            <a:endParaRPr lang="en-GB" sz="2000" dirty="0"/>
          </a:p>
          <a:p>
            <a:r>
              <a:rPr lang="en-GB" sz="2000" dirty="0"/>
              <a:t>1.2.4 change “</a:t>
            </a:r>
            <a:r>
              <a:rPr lang="en-US" sz="2000" dirty="0"/>
              <a:t>IEEE 802.15.4y” in 2 locations to “IEEE Std 802.15.4y” </a:t>
            </a:r>
            <a:r>
              <a:rPr lang="en-US" sz="2000" dirty="0">
                <a:solidFill>
                  <a:srgbClr val="FF0000"/>
                </a:solidFill>
              </a:rPr>
              <a:t>Fixed</a:t>
            </a:r>
            <a:endParaRPr lang="en-US" sz="2000" dirty="0"/>
          </a:p>
          <a:p>
            <a:r>
              <a:rPr lang="en-US" sz="2000" dirty="0"/>
              <a:t>1.2.5 change “IEEE 802.15.9” in 2 locations to “IEEE </a:t>
            </a:r>
            <a:r>
              <a:rPr lang="en-US" sz="2000" dirty="0" err="1"/>
              <a:t>Std</a:t>
            </a:r>
            <a:r>
              <a:rPr lang="en-US" sz="2000" dirty="0"/>
              <a:t> 802.15.9“</a:t>
            </a:r>
            <a:r>
              <a:rPr lang="en-US" sz="2000" dirty="0">
                <a:solidFill>
                  <a:srgbClr val="FF0000"/>
                </a:solidFill>
              </a:rPr>
              <a:t>Fixed</a:t>
            </a:r>
            <a:endParaRPr lang="en-US" sz="2000" dirty="0"/>
          </a:p>
        </p:txBody>
      </p:sp>
      <p:sp>
        <p:nvSpPr>
          <p:cNvPr id="4" name="Date Placeholder 3">
            <a:extLst>
              <a:ext uri="{FF2B5EF4-FFF2-40B4-BE49-F238E27FC236}">
                <a16:creationId xmlns:a16="http://schemas.microsoft.com/office/drawing/2014/main" id="{7894C74A-F1CF-4929-997F-FB4DA12DC6B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B49F9568-934C-43EB-8234-91E1D3D613D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89D3767-38B5-4177-839A-2F6D9FDBF10B}"/>
              </a:ext>
            </a:extLst>
          </p:cNvPr>
          <p:cNvSpPr>
            <a:spLocks noGrp="1"/>
          </p:cNvSpPr>
          <p:nvPr>
            <p:ph type="sldNum" idx="12"/>
          </p:nvPr>
        </p:nvSpPr>
        <p:spPr>
          <a:xfrm>
            <a:off x="5646808" y="6479694"/>
            <a:ext cx="898384" cy="193947"/>
          </a:xfrm>
        </p:spPr>
        <p:txBody>
          <a:bodyPr/>
          <a:lstStyle/>
          <a:p>
            <a:r>
              <a:rPr lang="en-GB" dirty="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3712905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Comments:</a:t>
            </a:r>
            <a:br>
              <a:rPr lang="en-US" dirty="0"/>
            </a:br>
            <a:r>
              <a:rPr lang="en-US" dirty="0"/>
              <a:t>802.15.22.3 PAR Extension</a:t>
            </a:r>
          </a:p>
        </p:txBody>
      </p:sp>
      <p:sp>
        <p:nvSpPr>
          <p:cNvPr id="3" name="Content Placeholder 2"/>
          <p:cNvSpPr>
            <a:spLocks noGrp="1"/>
          </p:cNvSpPr>
          <p:nvPr>
            <p:ph idx="1"/>
          </p:nvPr>
        </p:nvSpPr>
        <p:spPr/>
        <p:txBody>
          <a:bodyPr/>
          <a:lstStyle/>
          <a:p>
            <a:r>
              <a:rPr lang="en-US" dirty="0"/>
              <a:t>Modify dates to comply with </a:t>
            </a:r>
            <a:r>
              <a:rPr lang="en-US" dirty="0" err="1"/>
              <a:t>NesCom</a:t>
            </a:r>
            <a:r>
              <a:rPr lang="en-US" dirty="0"/>
              <a:t> 6 month convention.</a:t>
            </a:r>
            <a:r>
              <a:rPr lang="en-US" dirty="0">
                <a:solidFill>
                  <a:srgbClr val="FF0000"/>
                </a:solidFill>
              </a:rPr>
              <a:t> Dates fixed</a:t>
            </a:r>
            <a:endParaRPr lang="en-US" dirty="0"/>
          </a:p>
        </p:txBody>
      </p:sp>
      <p:sp>
        <p:nvSpPr>
          <p:cNvPr id="4" name="Date Placeholder 3"/>
          <p:cNvSpPr>
            <a:spLocks noGrp="1"/>
          </p:cNvSpPr>
          <p:nvPr>
            <p:ph type="dt" sz="half" idx="10"/>
          </p:nvPr>
        </p:nvSpPr>
        <p:spPr/>
        <p:txBody>
          <a:bodyPr/>
          <a:lstStyle/>
          <a:p>
            <a:pPr>
              <a:defRPr/>
            </a:pPr>
            <a:r>
              <a:rPr lang="en-US" altLang="en-US" sz="140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Bob Heile, Decawave</a:t>
            </a:r>
          </a:p>
        </p:txBody>
      </p:sp>
      <p:sp>
        <p:nvSpPr>
          <p:cNvPr id="6" name="Slide Number Placeholder 5"/>
          <p:cNvSpPr>
            <a:spLocks noGrp="1"/>
          </p:cNvSpPr>
          <p:nvPr>
            <p:ph type="sldNum" sz="quarter" idx="12"/>
          </p:nvPr>
        </p:nvSpPr>
        <p:spPr>
          <a:xfrm>
            <a:off x="5655572" y="6475416"/>
            <a:ext cx="878744" cy="382584"/>
          </a:xfrm>
        </p:spPr>
        <p:txBody>
          <a:bodyPr/>
          <a:lstStyle/>
          <a:p>
            <a:pPr>
              <a:defRPr/>
            </a:pPr>
            <a:r>
              <a:rPr lang="en-US" altLang="en-US" dirty="0"/>
              <a:t>Slide </a:t>
            </a:r>
            <a:fld id="{D9B19BB7-5E5C-4FE2-8325-CBE2EDC1721D}" type="slidenum">
              <a:rPr lang="en-US" altLang="en-US" smtClean="0"/>
              <a:pPr>
                <a:defRPr/>
              </a:pPr>
              <a:t>34</a:t>
            </a:fld>
            <a:endParaRPr lang="en-US" altLang="en-US" dirty="0"/>
          </a:p>
        </p:txBody>
      </p:sp>
    </p:spTree>
    <p:extLst>
      <p:ext uri="{BB962C8B-B14F-4D97-AF65-F5344CB8AC3E}">
        <p14:creationId xmlns:p14="http://schemas.microsoft.com/office/powerpoint/2010/main" val="6296287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9EDA4-615D-432E-B1A4-8FED1C80E2C9}"/>
              </a:ext>
            </a:extLst>
          </p:cNvPr>
          <p:cNvSpPr>
            <a:spLocks noGrp="1"/>
          </p:cNvSpPr>
          <p:nvPr>
            <p:ph type="title"/>
          </p:nvPr>
        </p:nvSpPr>
        <p:spPr>
          <a:xfrm>
            <a:off x="914402" y="685803"/>
            <a:ext cx="10361084" cy="510949"/>
          </a:xfrm>
        </p:spPr>
        <p:txBody>
          <a:bodyPr/>
          <a:lstStyle/>
          <a:p>
            <a:r>
              <a:rPr lang="en-US" b="0" dirty="0"/>
              <a:t>802.1 </a:t>
            </a:r>
            <a:r>
              <a:rPr lang="en-US" altLang="en-US" b="0" dirty="0">
                <a:solidFill>
                  <a:schemeClr val="tx1"/>
                </a:solidFill>
              </a:rPr>
              <a:t>PAR Extensions:</a:t>
            </a:r>
            <a:endParaRPr lang="en-US" b="0" dirty="0"/>
          </a:p>
        </p:txBody>
      </p:sp>
      <p:sp>
        <p:nvSpPr>
          <p:cNvPr id="4" name="Date Placeholder 3">
            <a:extLst>
              <a:ext uri="{FF2B5EF4-FFF2-40B4-BE49-F238E27FC236}">
                <a16:creationId xmlns:a16="http://schemas.microsoft.com/office/drawing/2014/main" id="{036EED4D-3C59-44AC-B313-C5B3F2E48CC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3AD3835-8A45-40F3-8C42-48675CFC8CE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2CBC1C1-ED4D-4E83-8D20-6CC2A05811B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7" name="Rectangle 1">
            <a:extLst>
              <a:ext uri="{FF2B5EF4-FFF2-40B4-BE49-F238E27FC236}">
                <a16:creationId xmlns:a16="http://schemas.microsoft.com/office/drawing/2014/main" id="{5081475A-2745-4849-9703-75EC39675746}"/>
              </a:ext>
            </a:extLst>
          </p:cNvPr>
          <p:cNvSpPr>
            <a:spLocks noGrp="1" noChangeArrowheads="1"/>
          </p:cNvSpPr>
          <p:nvPr>
            <p:ph idx="1"/>
          </p:nvPr>
        </p:nvSpPr>
        <p:spPr bwMode="auto">
          <a:xfrm>
            <a:off x="914402" y="1837202"/>
            <a:ext cx="1079822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P802.1AS-Rev - Timing and Synchronization for Time-Sensitive Applications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2000" b="0" i="0" u="none" strike="noStrike" cap="none" normalizeH="0" baseline="0" dirty="0">
                <a:ln>
                  <a:noFill/>
                </a:ln>
                <a:solidFill>
                  <a:schemeClr val="tx1"/>
                </a:solidFill>
                <a:effectLst/>
                <a:latin typeface="Arial" panose="020B0604020202020204" pitchFamily="34" charset="0"/>
                <a:hlinkClick r:id="rId2"/>
              </a:rPr>
              <a:t>http://www.ieee802.org/1/files/public/docs2019/as-PAR-extension-comments-0719-v01.pdf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2000" b="0" i="0" u="none" strike="noStrike" cap="none" normalizeH="0" baseline="0" dirty="0">
                <a:ln>
                  <a:noFill/>
                </a:ln>
                <a:solidFill>
                  <a:schemeClr val="tx1"/>
                </a:solidFill>
                <a:effectLst/>
                <a:latin typeface="Arial" panose="020B0604020202020204" pitchFamily="34" charset="0"/>
              </a:rPr>
              <a:t>PAR extension: </a:t>
            </a:r>
            <a:r>
              <a:rPr kumimoji="0" lang="fr-FR" altLang="en-US" sz="2000" b="0" i="0" u="none" strike="noStrike" cap="none" normalizeH="0" baseline="0" dirty="0">
                <a:ln>
                  <a:noFill/>
                </a:ln>
                <a:solidFill>
                  <a:schemeClr val="tx1"/>
                </a:solidFill>
                <a:effectLst/>
                <a:latin typeface="Arial" panose="020B0604020202020204" pitchFamily="34" charset="0"/>
                <a:hlinkClick r:id="rId3"/>
              </a:rPr>
              <a:t>http://www.ieee802.org/1/files/public/docs2019/as-PAR-extension-0719-v01.pdf</a:t>
            </a:r>
            <a:endParaRPr kumimoji="0" lang="fr-FR"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Unmodified CSD: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https://mentor.ieee.org/802-ec/dcn/18/ec-18-0243-00-ACSD-p802-1as.pdf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P802.1Qcj - Amendment - Automatic Attachment to Provider Backbone Bridging (PBB)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2000" b="0" i="0" u="none" strike="noStrike" cap="none" normalizeH="0" baseline="0" dirty="0">
                <a:ln>
                  <a:noFill/>
                </a:ln>
                <a:solidFill>
                  <a:schemeClr val="tx1"/>
                </a:solidFill>
                <a:effectLst/>
                <a:latin typeface="Arial" panose="020B0604020202020204" pitchFamily="34" charset="0"/>
                <a:hlinkClick r:id="rId5"/>
              </a:rPr>
              <a:t>http://www.ieee802.org/1/files/public/docs2019/cj-PAR-extension-comments-0719-v01.pdf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Updated PAR extension: </a:t>
            </a:r>
            <a:r>
              <a:rPr kumimoji="0" lang="en-US" altLang="en-US" sz="2000" b="0" i="0" u="none" strike="noStrike" cap="none" normalizeH="0" baseline="0" dirty="0">
                <a:ln>
                  <a:noFill/>
                </a:ln>
                <a:solidFill>
                  <a:schemeClr val="tx1"/>
                </a:solidFill>
                <a:effectLst/>
                <a:latin typeface="Arial" panose="020B0604020202020204" pitchFamily="34" charset="0"/>
                <a:hlinkClick r:id="rId6"/>
              </a:rPr>
              <a:t>http://www.ieee802.org/1/files/public/docs2019/cj-PAR-extension-0719-v01.pdf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Unmodified CSD: </a:t>
            </a:r>
            <a:r>
              <a:rPr kumimoji="0" lang="en-US" altLang="en-US" sz="2000" b="0" i="0" u="none" strike="noStrike" cap="none" normalizeH="0" baseline="0" dirty="0">
                <a:ln>
                  <a:noFill/>
                </a:ln>
                <a:solidFill>
                  <a:schemeClr val="tx1"/>
                </a:solidFill>
                <a:effectLst/>
                <a:latin typeface="Arial" panose="020B0604020202020204" pitchFamily="34" charset="0"/>
                <a:hlinkClick r:id="rId7"/>
              </a:rPr>
              <a:t>http://www.ieee802.org/1/files/public/docs2019/cj-CSD-0719-v01.pdf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6955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A1634-A03E-4720-862B-9D186134201B}"/>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P802.1AS-</a:t>
            </a:r>
            <a:endParaRPr lang="en-US" dirty="0"/>
          </a:p>
        </p:txBody>
      </p:sp>
      <p:sp>
        <p:nvSpPr>
          <p:cNvPr id="3" name="Content Placeholder 2">
            <a:extLst>
              <a:ext uri="{FF2B5EF4-FFF2-40B4-BE49-F238E27FC236}">
                <a16:creationId xmlns:a16="http://schemas.microsoft.com/office/drawing/2014/main" id="{EB8B3909-5D03-4722-8914-78F3EFEA377F}"/>
              </a:ext>
            </a:extLst>
          </p:cNvPr>
          <p:cNvSpPr>
            <a:spLocks noGrp="1"/>
          </p:cNvSpPr>
          <p:nvPr>
            <p:ph idx="1"/>
          </p:nvPr>
        </p:nvSpPr>
        <p:spPr/>
        <p:txBody>
          <a:bodyPr/>
          <a:lstStyle/>
          <a:p>
            <a:endParaRPr lang="en-US" b="0" dirty="0"/>
          </a:p>
          <a:p>
            <a:r>
              <a:rPr lang="en-US" b="0" dirty="0"/>
              <a:t>802.11 Comment on PAR</a:t>
            </a:r>
          </a:p>
          <a:p>
            <a:r>
              <a:rPr lang="en-US" b="0" dirty="0" err="1"/>
              <a:t>Comment:The</a:t>
            </a:r>
            <a:r>
              <a:rPr lang="en-US" b="0" dirty="0"/>
              <a:t> need for 2 years is questionable, but not a problem. 1 year could/would have been enough?</a:t>
            </a:r>
          </a:p>
          <a:p>
            <a:r>
              <a:rPr lang="en-US" b="0" dirty="0" err="1"/>
              <a:t>Response:Asking</a:t>
            </a:r>
            <a:r>
              <a:rPr lang="en-US" b="0" dirty="0"/>
              <a:t> for a 2-year PAR extension comes with no penalty compared to a 1-year extension; therefore, a 2-year extension seems a safer option. </a:t>
            </a:r>
          </a:p>
          <a:p>
            <a:endParaRPr lang="en-US" dirty="0"/>
          </a:p>
        </p:txBody>
      </p:sp>
      <p:sp>
        <p:nvSpPr>
          <p:cNvPr id="4" name="Date Placeholder 3">
            <a:extLst>
              <a:ext uri="{FF2B5EF4-FFF2-40B4-BE49-F238E27FC236}">
                <a16:creationId xmlns:a16="http://schemas.microsoft.com/office/drawing/2014/main" id="{ACC2D247-668B-4D3E-BBEB-DDAFBCB923DD}"/>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85AAFD86-D150-43B1-87B4-4A23088D5C6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76F3899-33F3-413B-9BC0-1E382C64238C}"/>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4290770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350EE-A0B5-4AD8-8E5C-5E6DA35C8ED6}"/>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P802.1Qcj </a:t>
            </a:r>
            <a:endParaRPr lang="en-US" dirty="0"/>
          </a:p>
        </p:txBody>
      </p:sp>
      <p:sp>
        <p:nvSpPr>
          <p:cNvPr id="3" name="Content Placeholder 2">
            <a:extLst>
              <a:ext uri="{FF2B5EF4-FFF2-40B4-BE49-F238E27FC236}">
                <a16:creationId xmlns:a16="http://schemas.microsoft.com/office/drawing/2014/main" id="{22A6D8D1-F53D-4CB9-AEA2-6D088553130F}"/>
              </a:ext>
            </a:extLst>
          </p:cNvPr>
          <p:cNvSpPr>
            <a:spLocks noGrp="1"/>
          </p:cNvSpPr>
          <p:nvPr>
            <p:ph idx="1"/>
          </p:nvPr>
        </p:nvSpPr>
        <p:spPr/>
        <p:txBody>
          <a:bodyPr/>
          <a:lstStyle/>
          <a:p>
            <a:endParaRPr lang="en-US" b="0" dirty="0"/>
          </a:p>
          <a:p>
            <a:r>
              <a:rPr lang="fr-FR" b="0" dirty="0"/>
              <a:t>802.11 Comment on PAR 3.4</a:t>
            </a:r>
          </a:p>
          <a:p>
            <a:r>
              <a:rPr lang="en-US" b="0" dirty="0" err="1"/>
              <a:t>Comment:Was</a:t>
            </a:r>
            <a:r>
              <a:rPr lang="en-US" b="0" dirty="0"/>
              <a:t> the draft really only circulated once per year?</a:t>
            </a:r>
          </a:p>
          <a:p>
            <a:r>
              <a:rPr lang="en-US" b="0" dirty="0" err="1"/>
              <a:t>Response:Yes</a:t>
            </a:r>
            <a:r>
              <a:rPr lang="en-US" b="0" dirty="0"/>
              <a:t>. The first Editor retired and we now have a new Editor actively working on the draft. </a:t>
            </a:r>
          </a:p>
          <a:p>
            <a:endParaRPr lang="en-US" dirty="0"/>
          </a:p>
        </p:txBody>
      </p:sp>
      <p:sp>
        <p:nvSpPr>
          <p:cNvPr id="4" name="Date Placeholder 3">
            <a:extLst>
              <a:ext uri="{FF2B5EF4-FFF2-40B4-BE49-F238E27FC236}">
                <a16:creationId xmlns:a16="http://schemas.microsoft.com/office/drawing/2014/main" id="{E42F46A1-E70D-4107-9975-50DE44C0992D}"/>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31386786-883F-42AF-999C-0EEE5B485B8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060D1C1-034A-404C-98B0-5619C8ECE48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705866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40035-909F-47F3-A998-3369BC47B3CD}"/>
              </a:ext>
            </a:extLst>
          </p:cNvPr>
          <p:cNvSpPr>
            <a:spLocks noGrp="1"/>
          </p:cNvSpPr>
          <p:nvPr>
            <p:ph type="title"/>
          </p:nvPr>
        </p:nvSpPr>
        <p:spPr>
          <a:xfrm>
            <a:off x="914402" y="685803"/>
            <a:ext cx="10361084" cy="438941"/>
          </a:xfrm>
        </p:spPr>
        <p:txBody>
          <a:bodyPr/>
          <a:lstStyle/>
          <a:p>
            <a:r>
              <a:rPr lang="en-US" dirty="0"/>
              <a:t>802.1  New Pars</a:t>
            </a:r>
          </a:p>
        </p:txBody>
      </p:sp>
      <p:sp>
        <p:nvSpPr>
          <p:cNvPr id="3" name="Content Placeholder 2">
            <a:extLst>
              <a:ext uri="{FF2B5EF4-FFF2-40B4-BE49-F238E27FC236}">
                <a16:creationId xmlns:a16="http://schemas.microsoft.com/office/drawing/2014/main" id="{3A7403D0-D2E6-4211-BED1-74830B937F4E}"/>
              </a:ext>
            </a:extLst>
          </p:cNvPr>
          <p:cNvSpPr>
            <a:spLocks noGrp="1"/>
          </p:cNvSpPr>
          <p:nvPr>
            <p:ph idx="1"/>
          </p:nvPr>
        </p:nvSpPr>
        <p:spPr>
          <a:xfrm>
            <a:off x="914402" y="1203325"/>
            <a:ext cx="10361084" cy="4891089"/>
          </a:xfrm>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 P802.1ABdh -Amendment - Support for </a:t>
            </a:r>
            <a:r>
              <a:rPr lang="en-US" altLang="en-US" b="0" dirty="0" err="1">
                <a:solidFill>
                  <a:schemeClr val="tx1"/>
                </a:solidFill>
                <a:latin typeface="Arial" panose="020B0604020202020204" pitchFamily="34" charset="0"/>
              </a:rPr>
              <a:t>Multiframe</a:t>
            </a:r>
            <a:r>
              <a:rPr lang="en-US" altLang="en-US" b="0" dirty="0">
                <a:solidFill>
                  <a:schemeClr val="tx1"/>
                </a:solidFill>
                <a:latin typeface="Arial" panose="020B0604020202020204" pitchFamily="34" charset="0"/>
              </a:rPr>
              <a:t> Protocol Data Units</a:t>
            </a: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comments: </a:t>
            </a:r>
            <a:r>
              <a:rPr lang="en-US" altLang="en-US" b="0" dirty="0">
                <a:solidFill>
                  <a:schemeClr val="tx1"/>
                </a:solidFill>
                <a:latin typeface="Arial" panose="020B0604020202020204" pitchFamily="34" charset="0"/>
                <a:hlinkClick r:id="rId2"/>
              </a:rPr>
              <a:t>http://www.ieee802.org/1/files/public/docs2019/dh-PAR-CSD-comments-0719-v01.pdf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PAR: </a:t>
            </a:r>
            <a:r>
              <a:rPr lang="en-US" altLang="en-US" b="0" dirty="0">
                <a:solidFill>
                  <a:schemeClr val="tx1"/>
                </a:solidFill>
                <a:latin typeface="Arial" panose="020B0604020202020204" pitchFamily="34" charset="0"/>
                <a:hlinkClick r:id="rId3"/>
              </a:rPr>
              <a:t>http://www.ieee802.org/1/files/public/docs2019/dh-PAR-0719-v01.pdf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CSD: </a:t>
            </a:r>
            <a:r>
              <a:rPr lang="en-US" altLang="en-US" b="0" dirty="0">
                <a:solidFill>
                  <a:schemeClr val="tx1"/>
                </a:solidFill>
                <a:latin typeface="Arial" panose="020B0604020202020204" pitchFamily="34" charset="0"/>
                <a:hlinkClick r:id="rId4"/>
              </a:rPr>
              <a:t>http://www.ieee802.org/1/files/public/docs2019/dh-CSD-0719-v01.pdf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  </a:t>
            </a:r>
          </a:p>
        </p:txBody>
      </p:sp>
      <p:sp>
        <p:nvSpPr>
          <p:cNvPr id="4" name="Date Placeholder 3">
            <a:extLst>
              <a:ext uri="{FF2B5EF4-FFF2-40B4-BE49-F238E27FC236}">
                <a16:creationId xmlns:a16="http://schemas.microsoft.com/office/drawing/2014/main" id="{392A1C62-23A8-4318-AD3A-CF81BD622BAD}"/>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7403E56D-5F15-4E22-8C5E-289ACC5ACB7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F78B74-41BA-4EF1-866F-B2C7CD9B759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7761910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37B4D-1E66-47DB-A48F-96A5B181EE4C}"/>
              </a:ext>
            </a:extLst>
          </p:cNvPr>
          <p:cNvSpPr>
            <a:spLocks noGrp="1"/>
          </p:cNvSpPr>
          <p:nvPr>
            <p:ph type="title"/>
          </p:nvPr>
        </p:nvSpPr>
        <p:spPr/>
        <p:txBody>
          <a:bodyPr/>
          <a:lstStyle/>
          <a:p>
            <a:r>
              <a:rPr lang="en-US" dirty="0"/>
              <a:t>802.1 New PARs (</a:t>
            </a:r>
            <a:r>
              <a:rPr lang="en-US" dirty="0" err="1"/>
              <a:t>cont</a:t>
            </a:r>
            <a:r>
              <a:rPr lang="en-US" dirty="0"/>
              <a:t>)</a:t>
            </a:r>
          </a:p>
        </p:txBody>
      </p:sp>
      <p:sp>
        <p:nvSpPr>
          <p:cNvPr id="3" name="Content Placeholder 2">
            <a:extLst>
              <a:ext uri="{FF2B5EF4-FFF2-40B4-BE49-F238E27FC236}">
                <a16:creationId xmlns:a16="http://schemas.microsoft.com/office/drawing/2014/main" id="{6FC7D902-DA06-4468-96DF-3BCD76C53D0E}"/>
              </a:ext>
            </a:extLst>
          </p:cNvPr>
          <p:cNvSpPr>
            <a:spLocks noGrp="1"/>
          </p:cNvSpPr>
          <p:nvPr>
            <p:ph idx="1"/>
          </p:nvPr>
        </p:nvSpPr>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P802.1Qdj - Amendment - Configuration Enhancements for Time-Sensitive Networking</a:t>
            </a: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comments: </a:t>
            </a:r>
            <a:r>
              <a:rPr lang="en-US" altLang="en-US" b="0" dirty="0">
                <a:solidFill>
                  <a:schemeClr val="tx1"/>
                </a:solidFill>
                <a:latin typeface="Arial" panose="020B0604020202020204" pitchFamily="34" charset="0"/>
                <a:hlinkClick r:id="rId2"/>
              </a:rPr>
              <a:t>http://www.ieee802.org/1/files/public/docs2019/dj-PAR-CSD-comments-0719-v01.pdf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PAR: </a:t>
            </a:r>
            <a:r>
              <a:rPr lang="en-US" altLang="en-US" b="0" dirty="0">
                <a:solidFill>
                  <a:schemeClr val="tx1"/>
                </a:solidFill>
                <a:latin typeface="Arial" panose="020B0604020202020204" pitchFamily="34" charset="0"/>
                <a:hlinkClick r:id="rId3"/>
              </a:rPr>
              <a:t>http://www.ieee802.org/1/files/public/docs2019/dj-PAR-0719-v01.pdf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CSD: </a:t>
            </a:r>
            <a:r>
              <a:rPr lang="en-US" altLang="en-US" b="0" dirty="0">
                <a:solidFill>
                  <a:schemeClr val="tx1"/>
                </a:solidFill>
                <a:latin typeface="Arial" panose="020B0604020202020204" pitchFamily="34" charset="0"/>
                <a:hlinkClick r:id="rId4"/>
              </a:rPr>
              <a:t>http://www.ieee802.org/1/files/public/docs2019/dj-CSD-0719-v01.pdf</a:t>
            </a:r>
            <a:endParaRPr lang="en-US" altLang="en-US" b="0" dirty="0">
              <a:solidFill>
                <a:schemeClr val="tx1"/>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FEC45D9D-4B95-4B59-8AA2-CA69BB2719D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B0C56F6-2154-460B-A058-88EB9947B44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E9542B-AF5B-42AC-B57C-09FC81B2376A}"/>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9202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2400" b="1" dirty="0" err="1"/>
              <a:t>TGax</a:t>
            </a:r>
            <a:r>
              <a:rPr lang="en-US" sz="2400" b="1" dirty="0"/>
              <a:t> – Robert Stacey </a:t>
            </a:r>
            <a:r>
              <a:rPr lang="en-US" sz="2400" dirty="0"/>
              <a:t>– </a:t>
            </a:r>
            <a:r>
              <a:rPr lang="en-US" sz="2400" dirty="0">
                <a:hlinkClick r:id="rId3"/>
              </a:rPr>
              <a:t>robert.stacey@intel.com</a:t>
            </a:r>
            <a:r>
              <a:rPr lang="en-US" sz="2400" dirty="0"/>
              <a:t> </a:t>
            </a:r>
            <a:r>
              <a:rPr lang="en-US" sz="2400" b="0" dirty="0"/>
              <a:t> </a:t>
            </a:r>
          </a:p>
          <a:p>
            <a:pPr marL="342900" lvl="1" indent="-342900">
              <a:buFontTx/>
              <a:buChar char="•"/>
            </a:pPr>
            <a:r>
              <a:rPr lang="en-US" sz="2400" b="1" dirty="0" err="1"/>
              <a:t>TGay</a:t>
            </a:r>
            <a:r>
              <a:rPr lang="en-US" sz="2400" b="1" dirty="0"/>
              <a:t> – Carlos </a:t>
            </a:r>
            <a:r>
              <a:rPr lang="en-US" sz="2400" b="1" dirty="0" err="1"/>
              <a:t>Cordeiro</a:t>
            </a:r>
            <a:r>
              <a:rPr lang="en-US" sz="2400" b="1" dirty="0"/>
              <a:t> </a:t>
            </a:r>
            <a:r>
              <a:rPr lang="en-US" sz="2400" dirty="0"/>
              <a:t>– </a:t>
            </a:r>
            <a:r>
              <a:rPr lang="en-US" sz="2400" dirty="0">
                <a:hlinkClick r:id="rId4"/>
              </a:rPr>
              <a:t>carlos.cordeiro@intel.com</a:t>
            </a:r>
            <a:r>
              <a:rPr lang="en-US" sz="2400" dirty="0"/>
              <a:t>  </a:t>
            </a:r>
          </a:p>
          <a:p>
            <a:pPr marL="342900" lvl="1" indent="-342900">
              <a:buFontTx/>
              <a:buChar char="•"/>
            </a:pPr>
            <a:r>
              <a:rPr lang="en-US" sz="2400" b="1" dirty="0" err="1"/>
              <a:t>TGaz</a:t>
            </a:r>
            <a:r>
              <a:rPr lang="en-US" sz="2400" b="1" dirty="0"/>
              <a:t> – Chao Chun Wang </a:t>
            </a:r>
            <a:r>
              <a:rPr lang="en-US" sz="2400" dirty="0"/>
              <a:t>– </a:t>
            </a:r>
            <a:r>
              <a:rPr lang="en-US" sz="2400" dirty="0">
                <a:hlinkClick r:id="rId5"/>
              </a:rPr>
              <a:t>chaochun.wang@mediatek.com</a:t>
            </a:r>
            <a:r>
              <a:rPr lang="en-US" sz="2400" dirty="0"/>
              <a:t> , </a:t>
            </a:r>
            <a:r>
              <a:rPr lang="en-US" sz="2400" b="1" dirty="0"/>
              <a:t>Roy Want </a:t>
            </a:r>
            <a:r>
              <a:rPr lang="en-US" sz="2400" dirty="0">
                <a:hlinkClick r:id="rId6"/>
              </a:rPr>
              <a:t>RoyWant@google.com</a:t>
            </a:r>
            <a:r>
              <a:rPr lang="en-US" sz="2400" dirty="0"/>
              <a:t> </a:t>
            </a:r>
          </a:p>
          <a:p>
            <a:pPr marL="342900" lvl="1" indent="-342900">
              <a:buFontTx/>
              <a:buChar char="•"/>
            </a:pPr>
            <a:r>
              <a:rPr lang="en-US" sz="2400" b="1" dirty="0" err="1"/>
              <a:t>TGba</a:t>
            </a:r>
            <a:r>
              <a:rPr lang="en-US" sz="2400" b="1" dirty="0"/>
              <a:t> – Po-kai Huang </a:t>
            </a:r>
            <a:r>
              <a:rPr lang="en-US" sz="2400" dirty="0"/>
              <a:t>– </a:t>
            </a:r>
            <a:r>
              <a:rPr lang="en-US" sz="2400" dirty="0">
                <a:hlinkClick r:id="rId7"/>
              </a:rPr>
              <a:t>po-kai.huang@intel.com</a:t>
            </a:r>
            <a:r>
              <a:rPr lang="en-US" sz="2400" dirty="0"/>
              <a:t> </a:t>
            </a:r>
          </a:p>
          <a:p>
            <a:pPr marL="342900" lvl="1" indent="-342900">
              <a:buFontTx/>
              <a:buChar char="•"/>
            </a:pPr>
            <a:r>
              <a:rPr lang="en-US" sz="2400" b="1" dirty="0" err="1"/>
              <a:t>TGbb</a:t>
            </a:r>
            <a:r>
              <a:rPr lang="en-US" sz="2400" b="1" dirty="0"/>
              <a:t> – Volker </a:t>
            </a:r>
            <a:r>
              <a:rPr lang="en-US" sz="2400" b="1" dirty="0" err="1"/>
              <a:t>Jungnickel</a:t>
            </a:r>
            <a:r>
              <a:rPr lang="en-US" sz="2400" b="1" dirty="0"/>
              <a:t> </a:t>
            </a:r>
            <a:r>
              <a:rPr lang="en-US" sz="2400" dirty="0"/>
              <a:t>– </a:t>
            </a:r>
            <a:r>
              <a:rPr lang="en-US" sz="2400" dirty="0">
                <a:hlinkClick r:id="rId8"/>
              </a:rPr>
              <a:t>volker.jungnickel@hhi.fraunhofer.de</a:t>
            </a:r>
            <a:r>
              <a:rPr lang="en-US" sz="2400" dirty="0"/>
              <a:t> </a:t>
            </a:r>
          </a:p>
          <a:p>
            <a:pPr marL="342900" lvl="1" indent="-342900">
              <a:buFontTx/>
              <a:buChar char="•"/>
            </a:pPr>
            <a:r>
              <a:rPr lang="en-US" sz="2400" b="1" dirty="0" err="1"/>
              <a:t>TGbc</a:t>
            </a:r>
            <a:r>
              <a:rPr lang="en-US" sz="2400" b="1" dirty="0"/>
              <a:t> – Carol Ansley </a:t>
            </a:r>
            <a:r>
              <a:rPr lang="en-US" sz="2400" dirty="0"/>
              <a:t>– </a:t>
            </a:r>
            <a:r>
              <a:rPr lang="en-US" sz="2400" dirty="0">
                <a:hlinkClick r:id="rId9"/>
              </a:rPr>
              <a:t>carol.ansle</a:t>
            </a:r>
            <a:r>
              <a:rPr lang="en-US" sz="2400" dirty="0"/>
              <a:t>y</a:t>
            </a:r>
            <a:r>
              <a:rPr lang="en-US" sz="2400" dirty="0">
                <a:hlinkClick r:id="rId9"/>
              </a:rPr>
              <a:t>@commscope.com</a:t>
            </a:r>
            <a:r>
              <a:rPr lang="en-US" sz="2400" dirty="0"/>
              <a:t> </a:t>
            </a:r>
          </a:p>
          <a:p>
            <a:pPr marL="342900" lvl="1" indent="-342900">
              <a:buFontTx/>
              <a:buChar char="•"/>
            </a:pPr>
            <a:r>
              <a:rPr lang="en-US" sz="2400" b="1" dirty="0" err="1"/>
              <a:t>TGbd</a:t>
            </a:r>
            <a:r>
              <a:rPr lang="en-US" sz="2400" b="1" dirty="0"/>
              <a:t> – </a:t>
            </a:r>
            <a:r>
              <a:rPr lang="en-US" sz="2400" b="1" dirty="0" err="1"/>
              <a:t>Bahar</a:t>
            </a:r>
            <a:r>
              <a:rPr lang="en-US" sz="2400" b="1" dirty="0"/>
              <a:t> Sadeghi </a:t>
            </a:r>
            <a:r>
              <a:rPr lang="en-US" sz="2400" dirty="0"/>
              <a:t>–</a:t>
            </a:r>
            <a:r>
              <a:rPr lang="en-US" sz="2400" b="1" dirty="0"/>
              <a:t> </a:t>
            </a:r>
            <a:r>
              <a:rPr lang="en-US" sz="2400" dirty="0">
                <a:hlinkClick r:id="rId10"/>
              </a:rPr>
              <a:t>bahareh.sagedhi@intel.com</a:t>
            </a:r>
            <a:r>
              <a:rPr lang="en-US" sz="2400" dirty="0"/>
              <a:t> </a:t>
            </a:r>
          </a:p>
          <a:p>
            <a:pPr marL="342900" lvl="1" indent="-342900">
              <a:buFontTx/>
              <a:buChar char="•"/>
            </a:pPr>
            <a:r>
              <a:rPr lang="en-US" sz="2400" b="1" dirty="0" err="1"/>
              <a:t>TGbe</a:t>
            </a:r>
            <a:r>
              <a:rPr lang="en-US" sz="2400" b="1" dirty="0"/>
              <a:t> – Edward Au </a:t>
            </a:r>
            <a:r>
              <a:rPr lang="en-US" sz="2400" dirty="0"/>
              <a:t>– </a:t>
            </a:r>
            <a:r>
              <a:rPr lang="en-US" sz="2400" u="sng" dirty="0">
                <a:hlinkClick r:id="rId11"/>
              </a:rPr>
              <a:t>edward.ks.au@huawei.com</a:t>
            </a:r>
            <a:r>
              <a:rPr lang="en-US" sz="2400" dirty="0"/>
              <a:t> </a:t>
            </a:r>
          </a:p>
          <a:p>
            <a:pPr marL="342900" lvl="1" indent="-342900">
              <a:buFontTx/>
              <a:buChar char="•"/>
            </a:pPr>
            <a:r>
              <a:rPr lang="en-US" sz="2400" b="1" dirty="0" err="1"/>
              <a:t>REVmd</a:t>
            </a:r>
            <a:r>
              <a:rPr lang="en-US" sz="2400" b="1" dirty="0"/>
              <a:t> – Emily Qi </a:t>
            </a:r>
            <a:r>
              <a:rPr lang="en-US" sz="2400" dirty="0"/>
              <a:t>– </a:t>
            </a:r>
            <a:r>
              <a:rPr lang="en-US" sz="2400" b="0" dirty="0">
                <a:hlinkClick r:id="rId12"/>
              </a:rPr>
              <a:t>emily.h.qi@intel.com</a:t>
            </a:r>
            <a:r>
              <a:rPr lang="en-US" sz="2400" dirty="0"/>
              <a:t>, </a:t>
            </a:r>
            <a:r>
              <a:rPr lang="en-US" sz="2400" b="1" dirty="0"/>
              <a:t>Edward Au </a:t>
            </a:r>
            <a:r>
              <a:rPr lang="en-US" sz="2400" dirty="0"/>
              <a:t>– </a:t>
            </a:r>
            <a:r>
              <a:rPr lang="en-US" sz="2400" b="0" u="sng" dirty="0">
                <a:hlinkClick r:id="rId11"/>
              </a:rPr>
              <a:t>edward.ks.au@huawei.com</a:t>
            </a:r>
            <a:r>
              <a:rPr lang="en-US" sz="24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40</a:t>
            </a:fld>
            <a:endParaRPr lang="en-GB"/>
          </a:p>
        </p:txBody>
      </p:sp>
    </p:spTree>
    <p:extLst>
      <p:ext uri="{BB962C8B-B14F-4D97-AF65-F5344CB8AC3E}">
        <p14:creationId xmlns:p14="http://schemas.microsoft.com/office/powerpoint/2010/main" val="38833705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A274524-DB1F-497B-BB46-59E3296128C0}"/>
              </a:ext>
            </a:extLst>
          </p:cNvPr>
          <p:cNvSpPr>
            <a:spLocks noGrp="1"/>
          </p:cNvSpPr>
          <p:nvPr>
            <p:ph type="title"/>
          </p:nvPr>
        </p:nvSpPr>
        <p:spPr/>
        <p:txBody>
          <a:bodyPr/>
          <a:lstStyle/>
          <a:p>
            <a:r>
              <a:rPr lang="en-US" dirty="0"/>
              <a:t>Rebuttal responses</a:t>
            </a:r>
          </a:p>
        </p:txBody>
      </p:sp>
      <p:sp>
        <p:nvSpPr>
          <p:cNvPr id="8" name="Content Placeholder 7">
            <a:extLst>
              <a:ext uri="{FF2B5EF4-FFF2-40B4-BE49-F238E27FC236}">
                <a16:creationId xmlns:a16="http://schemas.microsoft.com/office/drawing/2014/main" id="{115FA488-AA83-461E-A913-8AFED424F763}"/>
              </a:ext>
            </a:extLst>
          </p:cNvPr>
          <p:cNvSpPr>
            <a:spLocks noGrp="1"/>
          </p:cNvSpPr>
          <p:nvPr>
            <p:ph idx="1"/>
          </p:nvPr>
        </p:nvSpPr>
        <p:spPr/>
        <p:txBody>
          <a:bodyPr/>
          <a:lstStyle/>
          <a:p>
            <a:r>
              <a:rPr lang="en-US" dirty="0"/>
              <a:t>802.15.9ma – Disagree with the use of “considered” and believe “defined” is the appropriate word to use in a scope of a standard.</a:t>
            </a:r>
          </a:p>
          <a:p>
            <a:r>
              <a:rPr lang="en-US" dirty="0"/>
              <a:t>802.15.22.3 – Changes for the explanation are not clear if it is a replacement or an addition.</a:t>
            </a:r>
          </a:p>
          <a:p>
            <a:endParaRPr lang="en-US" dirty="0"/>
          </a:p>
          <a:p>
            <a:r>
              <a:rPr lang="en-US" dirty="0"/>
              <a:t>(Jon to email 802.15 for reconsideration.)</a:t>
            </a:r>
          </a:p>
        </p:txBody>
      </p:sp>
      <p:sp>
        <p:nvSpPr>
          <p:cNvPr id="4" name="Date Placeholder 3">
            <a:extLst>
              <a:ext uri="{FF2B5EF4-FFF2-40B4-BE49-F238E27FC236}">
                <a16:creationId xmlns:a16="http://schemas.microsoft.com/office/drawing/2014/main" id="{884D8B7F-89E0-45F8-8BF7-E32B1B4B248D}"/>
              </a:ext>
            </a:extLst>
          </p:cNvPr>
          <p:cNvSpPr>
            <a:spLocks noGrp="1"/>
          </p:cNvSpPr>
          <p:nvPr>
            <p:ph type="dt" idx="10"/>
          </p:nvPr>
        </p:nvSpPr>
        <p:spPr/>
        <p:txBody>
          <a:bodyPr/>
          <a:lstStyle/>
          <a:p>
            <a:pPr>
              <a:defRPr/>
            </a:pPr>
            <a:r>
              <a:rPr lang="en-US" dirty="0">
                <a:solidFill>
                  <a:srgbClr val="000000"/>
                </a:solidFill>
              </a:rPr>
              <a:t>                  </a:t>
            </a:r>
          </a:p>
        </p:txBody>
      </p:sp>
      <p:sp>
        <p:nvSpPr>
          <p:cNvPr id="5" name="Footer Placeholder 4">
            <a:extLst>
              <a:ext uri="{FF2B5EF4-FFF2-40B4-BE49-F238E27FC236}">
                <a16:creationId xmlns:a16="http://schemas.microsoft.com/office/drawing/2014/main" id="{8BA2E2F8-F307-4D0E-B213-9C22B2EEC5B0}"/>
              </a:ext>
            </a:extLst>
          </p:cNvPr>
          <p:cNvSpPr>
            <a:spLocks noGrp="1"/>
          </p:cNvSpPr>
          <p:nvPr>
            <p:ph type="ftr" idx="11"/>
          </p:nvPr>
        </p:nvSpPr>
        <p:spPr/>
        <p:txBody>
          <a:bodyPr/>
          <a:lstStyle/>
          <a:p>
            <a:pPr>
              <a:defRPr/>
            </a:pPr>
            <a:r>
              <a:rPr lang="en-US" dirty="0">
                <a:solidFill>
                  <a:srgbClr val="000000"/>
                </a:solidFill>
              </a:rPr>
              <a:t>                      </a:t>
            </a:r>
          </a:p>
        </p:txBody>
      </p:sp>
      <p:sp>
        <p:nvSpPr>
          <p:cNvPr id="6" name="Slide Number Placeholder 5">
            <a:extLst>
              <a:ext uri="{FF2B5EF4-FFF2-40B4-BE49-F238E27FC236}">
                <a16:creationId xmlns:a16="http://schemas.microsoft.com/office/drawing/2014/main" id="{776A629E-127B-4C49-BF04-78D3D81B3E1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41</a:t>
            </a:fld>
            <a:endParaRPr lang="en-US" altLang="en-US">
              <a:solidFill>
                <a:srgbClr val="000000"/>
              </a:solidFill>
            </a:endParaRPr>
          </a:p>
        </p:txBody>
      </p:sp>
    </p:spTree>
    <p:extLst>
      <p:ext uri="{BB962C8B-B14F-4D97-AF65-F5344CB8AC3E}">
        <p14:creationId xmlns:p14="http://schemas.microsoft.com/office/powerpoint/2010/main" val="16594291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11-19/0426r0:</a:t>
            </a:r>
          </a:p>
          <a:p>
            <a:pPr lvl="2"/>
            <a:r>
              <a:rPr lang="en-US" dirty="0">
                <a:hlinkClick r:id="rId4"/>
              </a:rPr>
              <a:t>https://mentor.ieee.org/802.11/dcn/19/11-19-0426-00-0PAR-minutes-march-2019-session.docx</a:t>
            </a:r>
            <a:r>
              <a:rPr lang="en-US" dirty="0"/>
              <a:t> </a:t>
            </a:r>
          </a:p>
          <a:p>
            <a:pPr lvl="2"/>
            <a:endParaRPr lang="en-US" dirty="0"/>
          </a:p>
          <a:p>
            <a:pPr lvl="1"/>
            <a:r>
              <a:rPr lang="en-US" sz="2400" b="1" dirty="0"/>
              <a:t>Current Meeting:  11-19/1272r0:</a:t>
            </a:r>
          </a:p>
          <a:p>
            <a:pPr lvl="2"/>
            <a:r>
              <a:rPr lang="en-US" sz="2200" b="1" dirty="0">
                <a:hlinkClick r:id="rId5"/>
              </a:rPr>
              <a:t>https://mentor.ieee.org/802.11/dcn/19/11-19-1272-00-0PAR-minutes-july-2019-session.docx</a:t>
            </a:r>
            <a:r>
              <a:rPr lang="en-US" sz="2200" b="1" dirty="0"/>
              <a:t> </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a:t>Andrew 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43</a:t>
            </a:fld>
            <a:endParaRPr lang="en-US"/>
          </a:p>
        </p:txBody>
      </p:sp>
      <p:sp>
        <p:nvSpPr>
          <p:cNvPr id="1029" name="Rectangle 2"/>
          <p:cNvSpPr>
            <a:spLocks noGrp="1" noChangeArrowheads="1"/>
          </p:cNvSpPr>
          <p:nvPr>
            <p:ph type="title"/>
          </p:nvPr>
        </p:nvSpPr>
        <p:spPr/>
        <p:txBody>
          <a:bodyPr anchor="ctr"/>
          <a:lstStyle/>
          <a:p>
            <a:pPr algn="ctr">
              <a:defRPr/>
            </a:pPr>
            <a:r>
              <a:rPr lang="en-US" i="1" dirty="0">
                <a:solidFill>
                  <a:srgbClr val="262699"/>
                </a:solidFill>
              </a:rPr>
              <a:t>IEEE 802.11 Coexistence SC </a:t>
            </a:r>
            <a:r>
              <a:rPr lang="en-US" dirty="0">
                <a:solidFill>
                  <a:srgbClr val="262699"/>
                </a:solidFill>
              </a:rPr>
              <a:t>closing report</a:t>
            </a:r>
            <a:br>
              <a:rPr lang="en-US" dirty="0">
                <a:solidFill>
                  <a:srgbClr val="262699"/>
                </a:solidFill>
              </a:rPr>
            </a:br>
            <a:r>
              <a:rPr lang="en-US" dirty="0">
                <a:solidFill>
                  <a:srgbClr val="262699"/>
                </a:solidFill>
              </a:rPr>
              <a:t>in Vienna in July 2019</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a:solidFill>
                  <a:schemeClr val="accent2">
                    <a:lumMod val="50000"/>
                  </a:schemeClr>
                </a:solidFill>
              </a:rPr>
              <a:t>19 July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116877107"/>
              </p:ext>
            </p:extLst>
          </p:nvPr>
        </p:nvGraphicFramePr>
        <p:xfrm>
          <a:off x="2209800" y="3429000"/>
          <a:ext cx="7696200" cy="751682"/>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81000">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solidFill>
                      <a:schemeClr val="accent1">
                        <a:lumMod val="60000"/>
                        <a:lumOff val="40000"/>
                      </a:schemeClr>
                    </a:solidFill>
                  </a:tcP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solidFill>
                      <a:schemeClr val="accent1">
                        <a:lumMod val="60000"/>
                        <a:lumOff val="40000"/>
                      </a:schemeClr>
                    </a:solidFill>
                  </a:tcP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solidFill>
                      <a:schemeClr val="accent1">
                        <a:lumMod val="60000"/>
                        <a:lumOff val="40000"/>
                      </a:schemeClr>
                    </a:solidFill>
                  </a:tcP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262699"/>
                </a:solidFill>
              </a:rPr>
              <a:t>The Coexistence Workshop was very successful &amp; hopefully represents the start of better collaboration</a:t>
            </a:r>
          </a:p>
        </p:txBody>
      </p:sp>
      <p:sp>
        <p:nvSpPr>
          <p:cNvPr id="3" name="Content Placeholder 2"/>
          <p:cNvSpPr>
            <a:spLocks noGrp="1"/>
          </p:cNvSpPr>
          <p:nvPr>
            <p:ph sz="half" idx="1"/>
          </p:nvPr>
        </p:nvSpPr>
        <p:spPr>
          <a:xfrm>
            <a:off x="379943" y="1905000"/>
            <a:ext cx="5715000" cy="4114800"/>
          </a:xfrm>
        </p:spPr>
        <p:txBody>
          <a:bodyPr/>
          <a:lstStyle/>
          <a:p>
            <a:r>
              <a:rPr lang="en-AU" sz="2400" dirty="0"/>
              <a:t>Coexistence workshop</a:t>
            </a:r>
          </a:p>
          <a:p>
            <a:pPr lvl="1"/>
            <a:r>
              <a:rPr lang="en-AU" sz="2000" dirty="0"/>
              <a:t>150 attendees (full)</a:t>
            </a:r>
          </a:p>
          <a:p>
            <a:pPr lvl="1"/>
            <a:r>
              <a:rPr lang="en-AU" sz="2000" dirty="0"/>
              <a:t>25 papers – all available on-line</a:t>
            </a:r>
          </a:p>
          <a:p>
            <a:pPr lvl="1"/>
            <a:r>
              <a:rPr lang="en-AU" sz="2000" dirty="0"/>
              <a:t>2 panels</a:t>
            </a:r>
          </a:p>
          <a:p>
            <a:pPr lvl="1"/>
            <a:r>
              <a:rPr lang="en-AU" sz="2000" dirty="0"/>
              <a:t>3 Sponsors</a:t>
            </a:r>
          </a:p>
          <a:p>
            <a:pPr lvl="1"/>
            <a:r>
              <a:rPr lang="en-AU" sz="2000" dirty="0"/>
              <a:t>Total budget: USD 25k</a:t>
            </a:r>
          </a:p>
          <a:p>
            <a:pPr lvl="1"/>
            <a:r>
              <a:rPr lang="en-AU" sz="2000" dirty="0"/>
              <a:t>Survey going out next week</a:t>
            </a:r>
          </a:p>
          <a:p>
            <a:pPr lvl="1"/>
            <a:r>
              <a:rPr lang="en-AU" sz="2000" dirty="0"/>
              <a:t>Minutes available soon</a:t>
            </a:r>
          </a:p>
          <a:p>
            <a:r>
              <a:rPr lang="en-AU" sz="2400" dirty="0"/>
              <a:t>Process theme</a:t>
            </a:r>
          </a:p>
          <a:p>
            <a:pPr lvl="1"/>
            <a:r>
              <a:rPr lang="en-AU" sz="2000" dirty="0"/>
              <a:t>How should IEEE 802.11 WG &amp; 3GPP RAN better work together, and not rely on ETSI BRAN?</a:t>
            </a:r>
          </a:p>
          <a:p>
            <a:endParaRPr lang="en-AU" dirty="0"/>
          </a:p>
          <a:p>
            <a:pPr lvl="1"/>
            <a:endParaRPr lang="en-AU" dirty="0"/>
          </a:p>
          <a:p>
            <a:endParaRPr lang="en-AU" dirty="0"/>
          </a:p>
        </p:txBody>
      </p:sp>
      <p:sp>
        <p:nvSpPr>
          <p:cNvPr id="6" name="Content Placeholder 5"/>
          <p:cNvSpPr>
            <a:spLocks noGrp="1"/>
          </p:cNvSpPr>
          <p:nvPr>
            <p:ph sz="half" idx="2"/>
          </p:nvPr>
        </p:nvSpPr>
        <p:spPr>
          <a:xfrm>
            <a:off x="6172200" y="1905000"/>
            <a:ext cx="5638800" cy="4114800"/>
          </a:xfrm>
        </p:spPr>
        <p:txBody>
          <a:bodyPr/>
          <a:lstStyle/>
          <a:p>
            <a:r>
              <a:rPr lang="en-AU" sz="2400" dirty="0"/>
              <a:t>Technical themes</a:t>
            </a:r>
          </a:p>
          <a:p>
            <a:pPr lvl="1"/>
            <a:r>
              <a:rPr lang="en-AU" sz="2000" dirty="0"/>
              <a:t>Staring point for 6GHz? 5GHz rules or something else?</a:t>
            </a:r>
          </a:p>
          <a:p>
            <a:pPr lvl="1"/>
            <a:r>
              <a:rPr lang="en-AU" sz="2000" dirty="0"/>
              <a:t>Option or mandatory use of common preamble? Which preamble?</a:t>
            </a:r>
          </a:p>
          <a:p>
            <a:pPr lvl="1"/>
            <a:r>
              <a:rPr lang="en-AU" sz="2000" dirty="0"/>
              <a:t>Does use of short LBT for DRS have adverse effect on coexistence?</a:t>
            </a:r>
          </a:p>
          <a:p>
            <a:r>
              <a:rPr lang="en-AU" sz="2400" dirty="0"/>
              <a:t>Next steps</a:t>
            </a:r>
          </a:p>
          <a:p>
            <a:pPr lvl="1"/>
            <a:r>
              <a:rPr lang="en-AU" sz="2000" dirty="0"/>
              <a:t>Assistance is requested to make the workshop the start and not just a “road-bump”</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7827486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10363200" cy="1066800"/>
          </a:xfrm>
        </p:spPr>
        <p:txBody>
          <a:bodyPr/>
          <a:lstStyle/>
          <a:p>
            <a:r>
              <a:rPr lang="en-AU" dirty="0">
                <a:solidFill>
                  <a:srgbClr val="262699"/>
                </a:solidFill>
              </a:rPr>
              <a:t>IEEE 802.11 Coexistence SC achieved its goals as an effective discussion forum for coexistence issues</a:t>
            </a:r>
          </a:p>
        </p:txBody>
      </p:sp>
      <p:sp>
        <p:nvSpPr>
          <p:cNvPr id="3" name="Content Placeholder 2"/>
          <p:cNvSpPr>
            <a:spLocks noGrp="1"/>
          </p:cNvSpPr>
          <p:nvPr>
            <p:ph idx="1"/>
          </p:nvPr>
        </p:nvSpPr>
        <p:spPr>
          <a:xfrm>
            <a:off x="838200" y="1600200"/>
            <a:ext cx="10820400" cy="5029200"/>
          </a:xfrm>
        </p:spPr>
        <p:txBody>
          <a:bodyPr/>
          <a:lstStyle/>
          <a:p>
            <a:r>
              <a:rPr lang="en-AU" sz="2000" dirty="0"/>
              <a:t>802.11 </a:t>
            </a:r>
            <a:r>
              <a:rPr lang="en-AU" sz="2000" dirty="0" err="1"/>
              <a:t>Coex</a:t>
            </a:r>
            <a:r>
              <a:rPr lang="en-AU" sz="2000" dirty="0"/>
              <a:t> SC achievements in Vienna in July 2019 (</a:t>
            </a:r>
            <a:r>
              <a:rPr lang="en-AU" sz="2000" dirty="0">
                <a:hlinkClick r:id="rId2"/>
              </a:rPr>
              <a:t>11-19-1145-02</a:t>
            </a:r>
            <a:r>
              <a:rPr lang="en-AU" sz="2000" dirty="0"/>
              <a:t>)</a:t>
            </a:r>
          </a:p>
          <a:p>
            <a:pPr lvl="1"/>
            <a:r>
              <a:rPr lang="en-AU" sz="1800" dirty="0"/>
              <a:t>Reviewed coexistence activities in ETSI BRAN</a:t>
            </a:r>
          </a:p>
          <a:p>
            <a:pPr lvl="2"/>
            <a:r>
              <a:rPr lang="en-AU" sz="1600" dirty="0"/>
              <a:t>ETSI BRAN have adopted a new WI for 6GHz called EN 303 687</a:t>
            </a:r>
          </a:p>
          <a:p>
            <a:pPr lvl="3"/>
            <a:r>
              <a:rPr lang="en-AU" sz="1400" dirty="0"/>
              <a:t>There is contention in ETSI BRAN &amp; </a:t>
            </a:r>
            <a:r>
              <a:rPr lang="en-AU" sz="1400" dirty="0" err="1"/>
              <a:t>Coex</a:t>
            </a:r>
            <a:r>
              <a:rPr lang="en-AU" sz="1400" dirty="0"/>
              <a:t> SC as to whether EN 303 687 should define coexistence like EN 301 893 for 5GHz – lots of philosophical discussions</a:t>
            </a:r>
          </a:p>
          <a:p>
            <a:pPr lvl="2"/>
            <a:r>
              <a:rPr lang="en-AU" sz="1600" dirty="0"/>
              <a:t>Last meeting discussed refinements to EN 301 893 for 5GHz</a:t>
            </a:r>
          </a:p>
          <a:p>
            <a:pPr lvl="3"/>
            <a:r>
              <a:rPr lang="en-AU" sz="1400" dirty="0"/>
              <a:t>No/short LBT</a:t>
            </a:r>
          </a:p>
          <a:p>
            <a:pPr lvl="3"/>
            <a:r>
              <a:rPr lang="en-AU" sz="1400" dirty="0"/>
              <a:t>CW adjustment with delayed feedback, and definition of “success” driving CW</a:t>
            </a:r>
          </a:p>
          <a:p>
            <a:pPr lvl="3"/>
            <a:r>
              <a:rPr lang="en-AU" sz="1400" dirty="0"/>
              <a:t>Paused COT</a:t>
            </a:r>
          </a:p>
          <a:p>
            <a:pPr lvl="2"/>
            <a:r>
              <a:rPr lang="en-AU" sz="1600" dirty="0"/>
              <a:t>A number of issues arose that require attention from IEEE 802.11 WG members; ETSI BRAN is holding ad </a:t>
            </a:r>
            <a:r>
              <a:rPr lang="en-AU" sz="1600" dirty="0" err="1"/>
              <a:t>hoc’s</a:t>
            </a:r>
            <a:r>
              <a:rPr lang="en-AU" sz="1600" dirty="0"/>
              <a:t> soon</a:t>
            </a:r>
          </a:p>
          <a:p>
            <a:pPr lvl="3"/>
            <a:r>
              <a:rPr lang="en-AU" sz="1400" dirty="0"/>
              <a:t>Should ED/PD thresholds be absolute or relative?</a:t>
            </a:r>
          </a:p>
          <a:p>
            <a:pPr lvl="3"/>
            <a:r>
              <a:rPr lang="en-AU" sz="1400" dirty="0"/>
              <a:t>Does 802.11 satisfy the EN 301 893 spectral mask?</a:t>
            </a:r>
          </a:p>
          <a:p>
            <a:pPr lvl="3"/>
            <a:r>
              <a:rPr lang="en-AU" sz="1400" dirty="0"/>
              <a:t>Do preliminary PD tests highlight real issues with 802.11 products?  </a:t>
            </a:r>
          </a:p>
          <a:p>
            <a:pPr lvl="2"/>
            <a:r>
              <a:rPr lang="en-AU" sz="1600" dirty="0"/>
              <a:t>Next meeting in October 2019, with ETSI members welcome</a:t>
            </a:r>
          </a:p>
          <a:p>
            <a:pPr lvl="1"/>
            <a:r>
              <a:rPr lang="en-AU" sz="1800" dirty="0"/>
              <a:t>Reviewed status of 3GPP RAN1 work in NR-U</a:t>
            </a:r>
          </a:p>
          <a:p>
            <a:pPr lvl="2"/>
            <a:r>
              <a:rPr lang="en-AU" sz="1600" dirty="0"/>
              <a:t>Some recent developments aligned with previous 802.11 WG LS suggestions </a:t>
            </a:r>
            <a:r>
              <a:rPr lang="en-AU" sz="1600" dirty="0">
                <a:sym typeface="Wingdings" panose="05000000000000000000" pitchFamily="2" charset="2"/>
              </a:rPr>
              <a:t></a:t>
            </a:r>
            <a:endParaRPr lang="en-AU" sz="1600"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45</a:t>
            </a:fld>
            <a:endParaRPr lang="en-US"/>
          </a:p>
        </p:txBody>
      </p:sp>
    </p:spTree>
    <p:extLst>
      <p:ext uri="{BB962C8B-B14F-4D97-AF65-F5344CB8AC3E}">
        <p14:creationId xmlns:p14="http://schemas.microsoft.com/office/powerpoint/2010/main" val="22526688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262699"/>
                </a:solidFill>
              </a:rPr>
              <a:t>IEEE 802.11 Coexistence SC will continue its work in Hanoi in Sept 2019</a:t>
            </a:r>
          </a:p>
        </p:txBody>
      </p:sp>
      <p:sp>
        <p:nvSpPr>
          <p:cNvPr id="3" name="Content Placeholder 2"/>
          <p:cNvSpPr>
            <a:spLocks noGrp="1"/>
          </p:cNvSpPr>
          <p:nvPr>
            <p:ph idx="1"/>
          </p:nvPr>
        </p:nvSpPr>
        <p:spPr/>
        <p:txBody>
          <a:bodyPr/>
          <a:lstStyle/>
          <a:p>
            <a:r>
              <a:rPr lang="en-AU" dirty="0"/>
              <a:t>IEEE 802.11 Coexistence SC will meet in Hanoi in Sept 2019</a:t>
            </a:r>
          </a:p>
          <a:p>
            <a:pPr lvl="1"/>
            <a:r>
              <a:rPr lang="en-AU" dirty="0"/>
              <a:t>Follow up on Coexistence Workshop</a:t>
            </a:r>
          </a:p>
          <a:p>
            <a:pPr lvl="1"/>
            <a:r>
              <a:rPr lang="en-AU" dirty="0"/>
              <a:t>Discussions of specific questions raised at last ETSI BRAN meeting</a:t>
            </a:r>
          </a:p>
          <a:p>
            <a:pPr lvl="1"/>
            <a:r>
              <a:rPr lang="en-AU" dirty="0"/>
              <a:t>Preparation for next ETSI BRAN meeting</a:t>
            </a:r>
          </a:p>
          <a:p>
            <a:pPr lvl="1"/>
            <a:r>
              <a:rPr lang="en-AU" dirty="0"/>
              <a:t>Discussion of 3GPP RAN1 activities</a:t>
            </a:r>
          </a:p>
          <a:p>
            <a:pPr lvl="2"/>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46</a:t>
            </a:fld>
            <a:endParaRPr lang="en-US"/>
          </a:p>
        </p:txBody>
      </p:sp>
    </p:spTree>
    <p:extLst>
      <p:ext uri="{BB962C8B-B14F-4D97-AF65-F5344CB8AC3E}">
        <p14:creationId xmlns:p14="http://schemas.microsoft.com/office/powerpoint/2010/main" val="32160340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xfrm>
            <a:off x="838200" y="314346"/>
            <a:ext cx="2096679"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2019</a:t>
            </a:r>
            <a:endParaRPr lang="en-GB" altLang="en-US" sz="1800" dirty="0"/>
          </a:p>
        </p:txBody>
      </p:sp>
      <p:sp>
        <p:nvSpPr>
          <p:cNvPr id="13315" name="Footer Placeholder 4"/>
          <p:cNvSpPr>
            <a:spLocks noGrp="1"/>
          </p:cNvSpPr>
          <p:nvPr>
            <p:ph type="ftr" sz="quarter" idx="11"/>
          </p:nvPr>
        </p:nvSpPr>
        <p:spPr>
          <a:xfrm>
            <a:off x="8003257" y="6475413"/>
            <a:ext cx="2064668"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                            </a:t>
            </a:r>
          </a:p>
        </p:txBody>
      </p:sp>
      <p:sp>
        <p:nvSpPr>
          <p:cNvPr id="13316"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5DD9A7A-ED0C-43AC-A30B-9DAF42DACF76}" type="slidenum">
              <a:rPr lang="en-GB" altLang="en-US" sz="1200" b="0"/>
              <a:pPr>
                <a:spcBef>
                  <a:spcPct val="0"/>
                </a:spcBef>
                <a:buFontTx/>
                <a:buNone/>
              </a:pPr>
              <a:t>47</a:t>
            </a:fld>
            <a:endParaRPr lang="en-GB" altLang="en-US" sz="1200" b="0"/>
          </a:p>
        </p:txBody>
      </p:sp>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2019-07-19</a:t>
            </a:r>
          </a:p>
        </p:txBody>
      </p:sp>
      <p:graphicFrame>
        <p:nvGraphicFramePr>
          <p:cNvPr id="13319" name="Object 5"/>
          <p:cNvGraphicFramePr>
            <a:graphicFrameLocks noChangeAspect="1"/>
          </p:cNvGraphicFramePr>
          <p:nvPr>
            <p:extLst/>
          </p:nvPr>
        </p:nvGraphicFramePr>
        <p:xfrm>
          <a:off x="2201863" y="2378076"/>
          <a:ext cx="7207250" cy="2047875"/>
        </p:xfrm>
        <a:graphic>
          <a:graphicData uri="http://schemas.openxmlformats.org/presentationml/2006/ole">
            <mc:AlternateContent xmlns:mc="http://schemas.openxmlformats.org/markup-compatibility/2006">
              <mc:Choice xmlns:v="urn:schemas-microsoft-com:vml" Requires="v">
                <p:oleObj spid="_x0000_s138251" name="Document" r:id="rId4" imgW="8121798" imgH="2316316" progId="Word.Document.8">
                  <p:embed/>
                </p:oleObj>
              </mc:Choice>
              <mc:Fallback>
                <p:oleObj name="Document" r:id="rId4" imgW="8121798" imgH="2316316" progId="Word.Document.8">
                  <p:embed/>
                  <p:pic>
                    <p:nvPicPr>
                      <p:cNvPr id="13319" name="Object 5"/>
                      <p:cNvPicPr>
                        <a:picLocks noChangeAspect="1" noChangeArrowheads="1"/>
                      </p:cNvPicPr>
                      <p:nvPr/>
                    </p:nvPicPr>
                    <p:blipFill>
                      <a:blip r:embed="rId5"/>
                      <a:srcRect/>
                      <a:stretch>
                        <a:fillRect/>
                      </a:stretch>
                    </p:blipFill>
                    <p:spPr bwMode="auto">
                      <a:xfrm>
                        <a:off x="2201863" y="2378076"/>
                        <a:ext cx="7207250" cy="2047875"/>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838200" y="228600"/>
            <a:ext cx="1791879"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2019</a:t>
            </a:r>
            <a:endParaRPr lang="en-GB" altLang="en-US" sz="1800" dirty="0"/>
          </a:p>
        </p:txBody>
      </p:sp>
      <p:sp>
        <p:nvSpPr>
          <p:cNvPr id="14339" name="Footer Placeholder 4"/>
          <p:cNvSpPr>
            <a:spLocks noGrp="1"/>
          </p:cNvSpPr>
          <p:nvPr>
            <p:ph type="ftr" sz="quarter" idx="11"/>
          </p:nvPr>
        </p:nvSpPr>
        <p:spPr>
          <a:xfrm>
            <a:off x="8004110" y="6484694"/>
            <a:ext cx="2064668"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                               </a:t>
            </a:r>
          </a:p>
        </p:txBody>
      </p:sp>
      <p:sp>
        <p:nvSpPr>
          <p:cNvPr id="14340"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49436526-2E2D-4112-A1A2-07C822E07195}" type="slidenum">
              <a:rPr lang="en-GB" altLang="en-US" sz="1200" b="0"/>
              <a:pPr>
                <a:spcBef>
                  <a:spcPct val="0"/>
                </a:spcBef>
                <a:buFontTx/>
                <a:buNone/>
              </a:pPr>
              <a:t>48</a:t>
            </a:fld>
            <a:endParaRPr lang="en-GB" altLang="en-US" sz="1200" b="0"/>
          </a:p>
        </p:txBody>
      </p:sp>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July 2019 in Vienna (Austria)</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832954" y="304800"/>
            <a:ext cx="168164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2019</a:t>
            </a:r>
            <a:endParaRPr lang="en-GB" altLang="en-US" sz="1800" dirty="0"/>
          </a:p>
        </p:txBody>
      </p:sp>
      <p:sp>
        <p:nvSpPr>
          <p:cNvPr id="15363" name="Footer Placeholder 4"/>
          <p:cNvSpPr>
            <a:spLocks noGrp="1"/>
          </p:cNvSpPr>
          <p:nvPr>
            <p:ph type="ftr" sz="quarter" idx="11"/>
          </p:nvPr>
        </p:nvSpPr>
        <p:spPr>
          <a:xfrm>
            <a:off x="8003257" y="6475413"/>
            <a:ext cx="2064668"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                               </a:t>
            </a:r>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49</a:t>
            </a:fld>
            <a:endParaRPr lang="en-GB" altLang="en-US" sz="1200" b="0"/>
          </a:p>
        </p:txBody>
      </p:sp>
      <p:sp>
        <p:nvSpPr>
          <p:cNvPr id="15365" name="Rectangle 2"/>
          <p:cNvSpPr>
            <a:spLocks noGrp="1" noChangeArrowheads="1"/>
          </p:cNvSpPr>
          <p:nvPr>
            <p:ph type="body" idx="1"/>
          </p:nvPr>
        </p:nvSpPr>
        <p:spPr>
          <a:xfrm>
            <a:off x="1775520" y="525364"/>
            <a:ext cx="8712968" cy="5279901"/>
          </a:xfrm>
        </p:spPr>
        <p:txBody>
          <a:bodyPr/>
          <a:lstStyle/>
          <a:p>
            <a:pPr marL="0" indent="0" algn="ctr">
              <a:spcBef>
                <a:spcPts val="0"/>
              </a:spcBef>
            </a:pPr>
            <a:r>
              <a:rPr lang="en-US" altLang="en-US" sz="2800" dirty="0"/>
              <a:t>Summary</a:t>
            </a:r>
          </a:p>
          <a:p>
            <a:pPr marL="0" indent="0">
              <a:spcBef>
                <a:spcPts val="0"/>
              </a:spcBef>
            </a:pPr>
            <a:r>
              <a:rPr lang="en-US" altLang="en-US" dirty="0"/>
              <a:t>Final Agenda</a:t>
            </a:r>
          </a:p>
          <a:p>
            <a:pPr marL="0" indent="0">
              <a:spcBef>
                <a:spcPts val="0"/>
              </a:spcBef>
            </a:pPr>
            <a:r>
              <a:rPr lang="en-US" altLang="en-US" sz="1600" b="0" dirty="0"/>
              <a:t>	</a:t>
            </a:r>
            <a:r>
              <a:rPr lang="en-US" altLang="en-US" sz="1600" b="0" dirty="0">
                <a:hlinkClick r:id="rId3"/>
              </a:rPr>
              <a:t>https://mentor.ieee.org/802.11/dcn/19/11-19-0991-03-0wng-agenda-for-wng-sc-2019-july.ppt</a:t>
            </a:r>
            <a:r>
              <a:rPr lang="en-US" altLang="en-US" sz="1600" b="0" dirty="0"/>
              <a:t> </a:t>
            </a:r>
            <a:endParaRPr lang="en-US" altLang="en-US" sz="1800" dirty="0"/>
          </a:p>
          <a:p>
            <a:pPr marL="0" indent="0">
              <a:spcBef>
                <a:spcPts val="0"/>
              </a:spcBef>
            </a:pPr>
            <a:r>
              <a:rPr lang="en-US" altLang="en-US" sz="2000" dirty="0"/>
              <a:t>Presentations at May 2019 meeting</a:t>
            </a:r>
            <a:endParaRPr lang="en-GB" altLang="en-US" sz="2000" dirty="0"/>
          </a:p>
          <a:p>
            <a:pPr marL="857250" lvl="1" indent="-457200">
              <a:spcBef>
                <a:spcPct val="0"/>
              </a:spcBef>
              <a:defRPr/>
            </a:pPr>
            <a:r>
              <a:rPr lang="en-US" dirty="0"/>
              <a:t>“Wi-Fi sensing” - Tony Xiao Han (Huawei)</a:t>
            </a:r>
          </a:p>
          <a:p>
            <a:pPr marL="1200150" lvl="2" indent="-457200">
              <a:spcBef>
                <a:spcPct val="0"/>
              </a:spcBef>
              <a:defRPr/>
            </a:pPr>
            <a:r>
              <a:rPr lang="en-US" sz="1600" dirty="0">
                <a:hlinkClick r:id="rId4"/>
              </a:rPr>
              <a:t>https://mentor.ieee.org/802.11/dcn/19/11-19-1164-00-0wng-wi-fi-sensing.pptx</a:t>
            </a:r>
            <a:r>
              <a:rPr lang="en-US" sz="1600" dirty="0"/>
              <a:t> </a:t>
            </a:r>
          </a:p>
          <a:p>
            <a:pPr marL="1200150" lvl="2" indent="-457200">
              <a:spcBef>
                <a:spcPct val="0"/>
              </a:spcBef>
              <a:defRPr/>
            </a:pPr>
            <a:r>
              <a:rPr lang="en-US" altLang="en-US" dirty="0"/>
              <a:t>No  motions, Two straw polls</a:t>
            </a:r>
            <a:endParaRPr lang="en-US" dirty="0"/>
          </a:p>
          <a:p>
            <a:pPr marL="857250" lvl="1" indent="-457200">
              <a:spcBef>
                <a:spcPct val="0"/>
              </a:spcBef>
              <a:defRPr/>
            </a:pPr>
            <a:r>
              <a:rPr lang="en-US" dirty="0"/>
              <a:t>“Wi-Fi Sensing: Usages, Requirements, Technical Feasibility, and Standards Gaps” – Claudio da Silva (Intel)</a:t>
            </a:r>
          </a:p>
          <a:p>
            <a:pPr marL="1200150" lvl="2" indent="-457200">
              <a:spcBef>
                <a:spcPct val="0"/>
              </a:spcBef>
              <a:defRPr/>
            </a:pPr>
            <a:r>
              <a:rPr lang="en-US" sz="1600" dirty="0">
                <a:hlinkClick r:id="rId5"/>
              </a:rPr>
              <a:t>https://mentor.ieee.org/802.11/dcn/19/11-19-1293-00-0wng-wi-fi-sensing-usages-requirements-technical-feasibility-and-standards-gaps.pptx</a:t>
            </a:r>
            <a:r>
              <a:rPr lang="en-US" sz="1600" dirty="0"/>
              <a:t> </a:t>
            </a:r>
          </a:p>
          <a:p>
            <a:pPr marL="1200150" lvl="2" indent="-457200">
              <a:spcBef>
                <a:spcPct val="0"/>
              </a:spcBef>
              <a:defRPr/>
            </a:pPr>
            <a:r>
              <a:rPr lang="en-US" dirty="0"/>
              <a:t>No motions, no straw polls</a:t>
            </a:r>
          </a:p>
          <a:p>
            <a:pPr marL="457200" indent="-457200">
              <a:spcBef>
                <a:spcPts val="0"/>
              </a:spcBef>
            </a:pPr>
            <a:r>
              <a:rPr lang="en-GB" altLang="en-US" dirty="0"/>
              <a:t>Minutes</a:t>
            </a:r>
          </a:p>
          <a:p>
            <a:pPr lvl="1">
              <a:spcBef>
                <a:spcPts val="0"/>
              </a:spcBef>
            </a:pPr>
            <a:r>
              <a:rPr lang="en-GB" altLang="en-US" sz="1800" dirty="0"/>
              <a:t>  11-19/1310r0</a:t>
            </a:r>
          </a:p>
          <a:p>
            <a:pPr>
              <a:spcBef>
                <a:spcPts val="0"/>
              </a:spcBef>
            </a:pPr>
            <a:r>
              <a:rPr lang="en-GB" altLang="ko-KR" dirty="0">
                <a:ea typeface="Gulim" pitchFamily="34" charset="-127"/>
              </a:rPr>
              <a:t>Plans for September 2019</a:t>
            </a:r>
            <a:endParaRPr lang="en-US" altLang="en-US" dirty="0"/>
          </a:p>
          <a:p>
            <a:pPr lvl="1">
              <a:spcBef>
                <a:spcPts val="0"/>
              </a:spcBef>
              <a:defRPr/>
            </a:pPr>
            <a:r>
              <a:rPr lang="en-US" altLang="en-US" dirty="0"/>
              <a:t>TBD</a:t>
            </a:r>
          </a:p>
          <a:p>
            <a:pPr>
              <a:spcBef>
                <a:spcPts val="0"/>
              </a:spcBef>
              <a:defRPr/>
            </a:pPr>
            <a:r>
              <a:rPr lang="en-US" altLang="en-US" dirty="0"/>
              <a:t>No motions in the SG, no conference calls</a:t>
            </a:r>
            <a:endParaRPr lang="en-GB" altLang="en-US" dirty="0"/>
          </a:p>
          <a:p>
            <a:pPr>
              <a:spcBef>
                <a:spcPts val="0"/>
              </a:spcBef>
              <a:defRPr/>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16</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err="1"/>
              <a:t>REVmd</a:t>
            </a:r>
            <a:r>
              <a:rPr lang="en-GB" sz="2000" dirty="0"/>
              <a:t> – ~200 comments remain, hope to recirc </a:t>
            </a:r>
            <a:r>
              <a:rPr lang="en-GB" sz="2000" dirty="0">
                <a:solidFill>
                  <a:srgbClr val="FF0000"/>
                </a:solidFill>
              </a:rPr>
              <a:t>out of Sept</a:t>
            </a:r>
            <a:r>
              <a:rPr lang="en-GB" sz="2000" dirty="0"/>
              <a:t>, first SA ballot in Dec   </a:t>
            </a:r>
          </a:p>
          <a:p>
            <a:r>
              <a:rPr lang="en-GB" sz="2000" dirty="0"/>
              <a:t>11ax </a:t>
            </a:r>
            <a:r>
              <a:rPr lang="en-US" sz="2000" dirty="0"/>
              <a:t>– ~460 comments remain to be resolved, hope to recirc </a:t>
            </a:r>
            <a:r>
              <a:rPr lang="en-US" sz="2000" dirty="0">
                <a:solidFill>
                  <a:srgbClr val="FF0000"/>
                </a:solidFill>
              </a:rPr>
              <a:t>out of July  </a:t>
            </a:r>
          </a:p>
          <a:p>
            <a:r>
              <a:rPr lang="en-US" sz="2000" dirty="0"/>
              <a:t>11ay – 64 comments remain, taking time to resolve comments and update baseline   </a:t>
            </a:r>
            <a:endParaRPr lang="en-GB" sz="2000" dirty="0"/>
          </a:p>
          <a:p>
            <a:r>
              <a:rPr lang="en-GB" sz="2000" dirty="0"/>
              <a:t>11az – </a:t>
            </a:r>
            <a:r>
              <a:rPr lang="en-US" sz="2000" dirty="0"/>
              <a:t>~800 editorial, ~700 technical comments, 205 not assigned, hope to recirc </a:t>
            </a:r>
            <a:r>
              <a:rPr lang="en-US" sz="2000" dirty="0">
                <a:solidFill>
                  <a:srgbClr val="FF0000"/>
                </a:solidFill>
              </a:rPr>
              <a:t>out of Sept</a:t>
            </a:r>
            <a:r>
              <a:rPr lang="en-US" sz="2000" dirty="0"/>
              <a:t>, D1.2 posted  </a:t>
            </a:r>
            <a:endParaRPr lang="en-GB" sz="2000" dirty="0"/>
          </a:p>
          <a:p>
            <a:r>
              <a:rPr lang="en-GB" sz="2000" dirty="0"/>
              <a:t>11ba – 418 comments, 126 editorial, hope to resolve half in July, hope to recirc </a:t>
            </a:r>
            <a:r>
              <a:rPr lang="en-GB" sz="2000" dirty="0">
                <a:solidFill>
                  <a:srgbClr val="FF0000"/>
                </a:solidFill>
              </a:rPr>
              <a:t>out of Sept  </a:t>
            </a:r>
          </a:p>
          <a:p>
            <a:r>
              <a:rPr lang="en-GB" sz="2000" dirty="0"/>
              <a:t>11bb – not present  </a:t>
            </a:r>
          </a:p>
          <a:p>
            <a:r>
              <a:rPr lang="en-GB" sz="2000" dirty="0"/>
              <a:t>11bc – hearing technical presentations </a:t>
            </a:r>
          </a:p>
          <a:p>
            <a:r>
              <a:rPr lang="en-GB" sz="2000" dirty="0"/>
              <a:t>11bd – working on SFD, hearing technical presentations</a:t>
            </a:r>
          </a:p>
          <a:p>
            <a:r>
              <a:rPr lang="en-GB" sz="2000" dirty="0"/>
              <a:t>11be – starting on SFD, hearing technical presentations</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50</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rgbClr val="262699"/>
                </a:solidFill>
              </a:rPr>
              <a:t>IEEE 802 JTC1 Standing Committee</a:t>
            </a:r>
            <a:br>
              <a:rPr lang="en-US" dirty="0">
                <a:solidFill>
                  <a:srgbClr val="262699"/>
                </a:solidFill>
              </a:rPr>
            </a:br>
            <a:r>
              <a:rPr lang="en-US" dirty="0">
                <a:solidFill>
                  <a:srgbClr val="262699"/>
                </a:solidFill>
              </a:rPr>
              <a:t>July 2019 (Vienna) closing report</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a:solidFill>
                  <a:schemeClr val="accent2">
                    <a:lumMod val="50000"/>
                  </a:schemeClr>
                </a:solidFill>
              </a:rPr>
              <a:t>18 July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75369576"/>
              </p:ext>
            </p:extLst>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solidFill>
                      <a:srgbClr val="262699"/>
                    </a:solidFill>
                  </a:tcP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solidFill>
                      <a:srgbClr val="262699"/>
                    </a:solidFill>
                  </a:tcP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solidFill>
                      <a:srgbClr val="262699"/>
                    </a:solidFill>
                  </a:tcP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solidFill>
                      <a:srgbClr val="262699"/>
                    </a:solidFill>
                  </a:tcP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 (Chair)</a:t>
                      </a:r>
                      <a:endParaRPr lang="en-AU" sz="1200" dirty="0">
                        <a:effectLst/>
                        <a:latin typeface="Times New Roman"/>
                        <a:ea typeface="Times New Roman"/>
                      </a:endParaRPr>
                    </a:p>
                  </a:txBody>
                  <a:tcPr marL="68580" marR="68580" marT="0" marB="0" anchor="ctr">
                    <a:solidFill>
                      <a:schemeClr val="accent1">
                        <a:lumMod val="40000"/>
                        <a:lumOff val="6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1">
                        <a:lumMod val="40000"/>
                        <a:lumOff val="6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1">
                        <a:lumMod val="40000"/>
                        <a:lumOff val="6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1">
                        <a:lumMod val="40000"/>
                        <a:lumOff val="60000"/>
                      </a:schemeClr>
                    </a:solidFill>
                  </a:tcPr>
                </a:tc>
                <a:extLst>
                  <a:ext uri="{0D108BD9-81ED-4DB2-BD59-A6C34878D82A}">
                    <a16:rowId xmlns:a16="http://schemas.microsoft.com/office/drawing/2014/main" val="10001"/>
                  </a:ext>
                </a:extLst>
              </a:tr>
              <a:tr h="370682">
                <a:tc>
                  <a:txBody>
                    <a:bodyPr/>
                    <a:lstStyle/>
                    <a:p>
                      <a:pPr>
                        <a:spcAft>
                          <a:spcPts val="0"/>
                        </a:spcAft>
                      </a:pPr>
                      <a:r>
                        <a:rPr lang="en-AU" sz="1200" dirty="0">
                          <a:effectLst/>
                          <a:latin typeface="+mn-lt"/>
                          <a:ea typeface="Times New Roman"/>
                        </a:rPr>
                        <a:t>Peter Yee (Vice</a:t>
                      </a:r>
                      <a:r>
                        <a:rPr lang="en-AU" sz="1200" baseline="0" dirty="0">
                          <a:effectLst/>
                          <a:latin typeface="+mn-lt"/>
                          <a:ea typeface="Times New Roman"/>
                        </a:rPr>
                        <a:t> Chair)</a:t>
                      </a:r>
                      <a:endParaRPr lang="en-AU" sz="1200" dirty="0">
                        <a:effectLst/>
                        <a:latin typeface="+mn-lt"/>
                        <a:ea typeface="Times New Roman"/>
                      </a:endParaRPr>
                    </a:p>
                  </a:txBody>
                  <a:tcPr marL="68580" marR="68580" marT="0" marB="0" anchor="ctr">
                    <a:solidFill>
                      <a:schemeClr val="accent1">
                        <a:lumMod val="20000"/>
                        <a:lumOff val="80000"/>
                      </a:schemeClr>
                    </a:solidFill>
                  </a:tcPr>
                </a:tc>
                <a:tc>
                  <a:txBody>
                    <a:bodyPr/>
                    <a:lstStyle/>
                    <a:p>
                      <a:pPr>
                        <a:spcAft>
                          <a:spcPts val="0"/>
                        </a:spcAft>
                      </a:pPr>
                      <a:r>
                        <a:rPr lang="en-AU" sz="1200" dirty="0">
                          <a:effectLst/>
                          <a:latin typeface="+mn-lt"/>
                          <a:ea typeface="Times New Roman"/>
                        </a:rPr>
                        <a:t>AKAYLA</a:t>
                      </a:r>
                    </a:p>
                  </a:txBody>
                  <a:tcPr marL="68580" marR="68580" marT="0" marB="0" anchor="ctr">
                    <a:solidFill>
                      <a:schemeClr val="accent1">
                        <a:lumMod val="20000"/>
                        <a:lumOff val="80000"/>
                      </a:schemeClr>
                    </a:solidFill>
                  </a:tcPr>
                </a:tc>
                <a:tc>
                  <a:txBody>
                    <a:bodyPr/>
                    <a:lstStyle/>
                    <a:p>
                      <a:pPr marL="21590" indent="-21590">
                        <a:spcAft>
                          <a:spcPts val="0"/>
                        </a:spcAft>
                      </a:pPr>
                      <a:r>
                        <a:rPr lang="en-AU" sz="1200" dirty="0">
                          <a:effectLst/>
                          <a:latin typeface="+mn-lt"/>
                          <a:ea typeface="Times New Roman"/>
                        </a:rPr>
                        <a:t>+1 415</a:t>
                      </a:r>
                      <a:r>
                        <a:rPr lang="en-AU" sz="1200" baseline="0" dirty="0">
                          <a:effectLst/>
                          <a:latin typeface="+mn-lt"/>
                          <a:ea typeface="Times New Roman"/>
                        </a:rPr>
                        <a:t> 215 7733</a:t>
                      </a:r>
                      <a:endParaRPr lang="en-AU" sz="1200" dirty="0">
                        <a:effectLst/>
                        <a:latin typeface="+mn-lt"/>
                        <a:ea typeface="Times New Roman"/>
                      </a:endParaRPr>
                    </a:p>
                  </a:txBody>
                  <a:tcPr marL="68580" marR="68580" marT="0" marB="0" anchor="ctr">
                    <a:solidFill>
                      <a:schemeClr val="accent1">
                        <a:lumMod val="20000"/>
                        <a:lumOff val="80000"/>
                      </a:schemeClr>
                    </a:solidFill>
                  </a:tcPr>
                </a:tc>
                <a:tc>
                  <a:txBody>
                    <a:bodyPr/>
                    <a:lstStyle/>
                    <a:p>
                      <a:pPr>
                        <a:spcAft>
                          <a:spcPts val="0"/>
                        </a:spcAft>
                      </a:pPr>
                      <a:r>
                        <a:rPr lang="en-AU" sz="1200" dirty="0">
                          <a:effectLst/>
                          <a:latin typeface="+mn-lt"/>
                          <a:ea typeface="Times New Roman"/>
                        </a:rPr>
                        <a:t>peter@akayla.com</a:t>
                      </a:r>
                    </a:p>
                  </a:txBody>
                  <a:tcPr marL="68580" marR="68580" marT="0" marB="0" anchor="ctr">
                    <a:solidFill>
                      <a:schemeClr val="accent1">
                        <a:lumMod val="20000"/>
                        <a:lumOff val="80000"/>
                      </a:schemeClr>
                    </a:solidFill>
                  </a:tcPr>
                </a:tc>
                <a:extLst>
                  <a:ext uri="{0D108BD9-81ED-4DB2-BD59-A6C34878D82A}">
                    <a16:rowId xmlns:a16="http://schemas.microsoft.com/office/drawing/2014/main" val="10002"/>
                  </a:ext>
                </a:extLst>
              </a:tr>
            </a:tbl>
          </a:graphicData>
        </a:graphic>
      </p:graphicFrame>
      <p:sp>
        <p:nvSpPr>
          <p:cNvPr id="7" name="Date Placeholder 3">
            <a:extLst>
              <a:ext uri="{FF2B5EF4-FFF2-40B4-BE49-F238E27FC236}">
                <a16:creationId xmlns:a16="http://schemas.microsoft.com/office/drawing/2014/main" id="{083FD901-34ED-45B9-980B-1BB772C05063}"/>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0"/>
            <a:ext cx="10361083" cy="1066800"/>
          </a:xfrm>
        </p:spPr>
        <p:txBody>
          <a:bodyPr/>
          <a:lstStyle/>
          <a:p>
            <a:r>
              <a:rPr lang="en-AU" dirty="0">
                <a:solidFill>
                  <a:srgbClr val="262699"/>
                </a:solidFill>
              </a:rPr>
              <a:t>The IEEE 802 JTC1 SC focused on executing the PSDO process</a:t>
            </a:r>
          </a:p>
        </p:txBody>
      </p:sp>
      <p:sp>
        <p:nvSpPr>
          <p:cNvPr id="3" name="Content Placeholder 2"/>
          <p:cNvSpPr>
            <a:spLocks noGrp="1"/>
          </p:cNvSpPr>
          <p:nvPr>
            <p:ph idx="1"/>
          </p:nvPr>
        </p:nvSpPr>
        <p:spPr/>
        <p:txBody>
          <a:bodyPr/>
          <a:lstStyle/>
          <a:p>
            <a:r>
              <a:rPr lang="en-AU" dirty="0"/>
              <a:t>IEEE 802 JTC1 SC achievements in Vienna as of July 2019</a:t>
            </a:r>
          </a:p>
          <a:p>
            <a:pPr lvl="1"/>
            <a:r>
              <a:rPr lang="en-AU" dirty="0"/>
              <a:t>Agenda - </a:t>
            </a:r>
            <a:r>
              <a:rPr lang="en-AU" dirty="0">
                <a:hlinkClick r:id="rId2"/>
              </a:rPr>
              <a:t>11-19-0955</a:t>
            </a:r>
            <a:endParaRPr lang="en-AU" dirty="0"/>
          </a:p>
          <a:p>
            <a:pPr lvl="1"/>
            <a:endParaRPr lang="en-AU" dirty="0"/>
          </a:p>
          <a:p>
            <a:pPr lvl="1"/>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51</a:t>
            </a:fld>
            <a:endParaRPr lang="en-US"/>
          </a:p>
        </p:txBody>
      </p:sp>
      <p:graphicFrame>
        <p:nvGraphicFramePr>
          <p:cNvPr id="8" name="Content Placeholder 5"/>
          <p:cNvGraphicFramePr>
            <a:graphicFrameLocks/>
          </p:cNvGraphicFramePr>
          <p:nvPr>
            <p:extLst>
              <p:ext uri="{D42A27DB-BD31-4B8C-83A1-F6EECF244321}">
                <p14:modId xmlns:p14="http://schemas.microsoft.com/office/powerpoint/2010/main" val="3143781378"/>
              </p:ext>
            </p:extLst>
          </p:nvPr>
        </p:nvGraphicFramePr>
        <p:xfrm>
          <a:off x="3200400" y="291084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solidFill>
                      <a:schemeClr val="accent1">
                        <a:lumMod val="75000"/>
                      </a:schemeClr>
                    </a:solidFill>
                  </a:tcPr>
                </a:tc>
                <a:tc>
                  <a:txBody>
                    <a:bodyPr/>
                    <a:lstStyle/>
                    <a:p>
                      <a:pPr algn="ctr"/>
                      <a:r>
                        <a:rPr lang="en-AU" dirty="0"/>
                        <a:t>Completed</a:t>
                      </a:r>
                    </a:p>
                  </a:txBody>
                  <a:tcPr>
                    <a:solidFill>
                      <a:schemeClr val="accent1">
                        <a:lumMod val="75000"/>
                      </a:schemeClr>
                    </a:solidFill>
                  </a:tcPr>
                </a:tc>
                <a:tc>
                  <a:txBody>
                    <a:bodyPr/>
                    <a:lstStyle/>
                    <a:p>
                      <a:pPr algn="ctr"/>
                      <a:r>
                        <a:rPr lang="en-AU" dirty="0"/>
                        <a:t>In-process</a:t>
                      </a:r>
                    </a:p>
                  </a:txBody>
                  <a:tcPr>
                    <a:solidFill>
                      <a:schemeClr val="accent1">
                        <a:lumMod val="75000"/>
                      </a:schemeClr>
                    </a:solidFill>
                  </a:tcPr>
                </a:tc>
                <a:extLst>
                  <a:ext uri="{0D108BD9-81ED-4DB2-BD59-A6C34878D82A}">
                    <a16:rowId xmlns:a16="http://schemas.microsoft.com/office/drawing/2014/main" val="2218623818"/>
                  </a:ext>
                </a:extLst>
              </a:tr>
              <a:tr h="370840">
                <a:tc>
                  <a:txBody>
                    <a:bodyPr/>
                    <a:lstStyle/>
                    <a:p>
                      <a:pPr algn="ctr"/>
                      <a:r>
                        <a:rPr lang="en-AU" b="1" dirty="0"/>
                        <a:t>802.1</a:t>
                      </a:r>
                    </a:p>
                  </a:txBody>
                  <a:tcPr>
                    <a:solidFill>
                      <a:schemeClr val="accent1">
                        <a:lumMod val="60000"/>
                        <a:lumOff val="40000"/>
                      </a:schemeClr>
                    </a:solidFill>
                  </a:tcPr>
                </a:tc>
                <a:tc>
                  <a:txBody>
                    <a:bodyPr/>
                    <a:lstStyle/>
                    <a:p>
                      <a:pPr algn="ctr"/>
                      <a:r>
                        <a:rPr lang="en-AU" dirty="0"/>
                        <a:t>28</a:t>
                      </a:r>
                    </a:p>
                  </a:txBody>
                  <a:tcPr>
                    <a:solidFill>
                      <a:schemeClr val="accent1">
                        <a:lumMod val="60000"/>
                        <a:lumOff val="40000"/>
                      </a:schemeClr>
                    </a:solidFill>
                  </a:tcPr>
                </a:tc>
                <a:tc>
                  <a:txBody>
                    <a:bodyPr/>
                    <a:lstStyle/>
                    <a:p>
                      <a:pPr algn="ctr"/>
                      <a:r>
                        <a:rPr lang="en-AU" dirty="0"/>
                        <a:t>11</a:t>
                      </a:r>
                    </a:p>
                  </a:txBody>
                  <a:tcPr>
                    <a:solidFill>
                      <a:schemeClr val="accent1">
                        <a:lumMod val="60000"/>
                        <a:lumOff val="40000"/>
                      </a:schemeClr>
                    </a:solidFill>
                  </a:tcPr>
                </a:tc>
                <a:extLst>
                  <a:ext uri="{0D108BD9-81ED-4DB2-BD59-A6C34878D82A}">
                    <a16:rowId xmlns:a16="http://schemas.microsoft.com/office/drawing/2014/main" val="2541870238"/>
                  </a:ext>
                </a:extLst>
              </a:tr>
              <a:tr h="370840">
                <a:tc>
                  <a:txBody>
                    <a:bodyPr/>
                    <a:lstStyle/>
                    <a:p>
                      <a:pPr algn="ctr"/>
                      <a:r>
                        <a:rPr lang="en-AU" b="1" dirty="0"/>
                        <a:t>802.3</a:t>
                      </a:r>
                    </a:p>
                  </a:txBody>
                  <a:tcPr>
                    <a:solidFill>
                      <a:schemeClr val="accent1">
                        <a:lumMod val="20000"/>
                        <a:lumOff val="80000"/>
                      </a:schemeClr>
                    </a:solidFill>
                  </a:tcPr>
                </a:tc>
                <a:tc>
                  <a:txBody>
                    <a:bodyPr/>
                    <a:lstStyle/>
                    <a:p>
                      <a:pPr algn="ctr"/>
                      <a:r>
                        <a:rPr lang="en-AU" dirty="0"/>
                        <a:t>15</a:t>
                      </a:r>
                    </a:p>
                  </a:txBody>
                  <a:tcPr>
                    <a:solidFill>
                      <a:schemeClr val="accent1">
                        <a:lumMod val="20000"/>
                        <a:lumOff val="80000"/>
                      </a:schemeClr>
                    </a:solidFill>
                  </a:tcPr>
                </a:tc>
                <a:tc>
                  <a:txBody>
                    <a:bodyPr/>
                    <a:lstStyle/>
                    <a:p>
                      <a:pPr algn="ctr"/>
                      <a:r>
                        <a:rPr lang="en-AU" dirty="0"/>
                        <a:t>6</a:t>
                      </a:r>
                    </a:p>
                  </a:txBody>
                  <a:tcPr>
                    <a:solidFill>
                      <a:schemeClr val="accent1">
                        <a:lumMod val="20000"/>
                        <a:lumOff val="80000"/>
                      </a:schemeClr>
                    </a:solidFill>
                  </a:tcPr>
                </a:tc>
                <a:extLst>
                  <a:ext uri="{0D108BD9-81ED-4DB2-BD59-A6C34878D82A}">
                    <a16:rowId xmlns:a16="http://schemas.microsoft.com/office/drawing/2014/main" val="2616437558"/>
                  </a:ext>
                </a:extLst>
              </a:tr>
              <a:tr h="370840">
                <a:tc>
                  <a:txBody>
                    <a:bodyPr/>
                    <a:lstStyle/>
                    <a:p>
                      <a:pPr algn="ctr"/>
                      <a:r>
                        <a:rPr lang="en-AU" b="1" dirty="0"/>
                        <a:t>802.11</a:t>
                      </a:r>
                    </a:p>
                  </a:txBody>
                  <a:tcPr>
                    <a:solidFill>
                      <a:schemeClr val="accent1">
                        <a:lumMod val="60000"/>
                        <a:lumOff val="40000"/>
                      </a:schemeClr>
                    </a:solidFill>
                  </a:tcPr>
                </a:tc>
                <a:tc>
                  <a:txBody>
                    <a:bodyPr/>
                    <a:lstStyle/>
                    <a:p>
                      <a:pPr algn="ctr"/>
                      <a:r>
                        <a:rPr lang="en-AU" dirty="0"/>
                        <a:t>8</a:t>
                      </a:r>
                    </a:p>
                  </a:txBody>
                  <a:tcPr>
                    <a:solidFill>
                      <a:schemeClr val="accent1">
                        <a:lumMod val="60000"/>
                        <a:lumOff val="40000"/>
                      </a:schemeClr>
                    </a:solidFill>
                  </a:tcPr>
                </a:tc>
                <a:tc>
                  <a:txBody>
                    <a:bodyPr/>
                    <a:lstStyle/>
                    <a:p>
                      <a:pPr algn="ctr"/>
                      <a:r>
                        <a:rPr lang="en-AU" dirty="0"/>
                        <a:t>12</a:t>
                      </a:r>
                    </a:p>
                  </a:txBody>
                  <a:tcPr>
                    <a:solidFill>
                      <a:schemeClr val="accent1">
                        <a:lumMod val="60000"/>
                        <a:lumOff val="40000"/>
                      </a:schemeClr>
                    </a:solidFill>
                  </a:tcPr>
                </a:tc>
                <a:extLst>
                  <a:ext uri="{0D108BD9-81ED-4DB2-BD59-A6C34878D82A}">
                    <a16:rowId xmlns:a16="http://schemas.microsoft.com/office/drawing/2014/main" val="3943146548"/>
                  </a:ext>
                </a:extLst>
              </a:tr>
              <a:tr h="370840">
                <a:tc>
                  <a:txBody>
                    <a:bodyPr/>
                    <a:lstStyle/>
                    <a:p>
                      <a:pPr algn="ctr"/>
                      <a:r>
                        <a:rPr lang="en-AU" b="1" dirty="0"/>
                        <a:t>802.15</a:t>
                      </a:r>
                    </a:p>
                  </a:txBody>
                  <a:tcPr>
                    <a:solidFill>
                      <a:schemeClr val="accent1">
                        <a:lumMod val="20000"/>
                        <a:lumOff val="80000"/>
                      </a:schemeClr>
                    </a:solidFill>
                  </a:tcPr>
                </a:tc>
                <a:tc>
                  <a:txBody>
                    <a:bodyPr/>
                    <a:lstStyle/>
                    <a:p>
                      <a:pPr algn="ctr"/>
                      <a:r>
                        <a:rPr lang="en-AU" dirty="0"/>
                        <a:t>2</a:t>
                      </a:r>
                    </a:p>
                  </a:txBody>
                  <a:tcPr>
                    <a:solidFill>
                      <a:schemeClr val="accent1">
                        <a:lumMod val="20000"/>
                        <a:lumOff val="80000"/>
                      </a:schemeClr>
                    </a:solidFill>
                  </a:tcPr>
                </a:tc>
                <a:tc>
                  <a:txBody>
                    <a:bodyPr/>
                    <a:lstStyle/>
                    <a:p>
                      <a:pPr algn="ctr"/>
                      <a:r>
                        <a:rPr lang="en-AU" dirty="0"/>
                        <a:t>1</a:t>
                      </a:r>
                    </a:p>
                  </a:txBody>
                  <a:tcPr>
                    <a:solidFill>
                      <a:schemeClr val="accent1">
                        <a:lumMod val="20000"/>
                        <a:lumOff val="80000"/>
                      </a:schemeClr>
                    </a:solidFill>
                  </a:tcPr>
                </a:tc>
                <a:extLst>
                  <a:ext uri="{0D108BD9-81ED-4DB2-BD59-A6C34878D82A}">
                    <a16:rowId xmlns:a16="http://schemas.microsoft.com/office/drawing/2014/main" val="2187709932"/>
                  </a:ext>
                </a:extLst>
              </a:tr>
              <a:tr h="370840">
                <a:tc>
                  <a:txBody>
                    <a:bodyPr/>
                    <a:lstStyle/>
                    <a:p>
                      <a:pPr algn="ctr"/>
                      <a:r>
                        <a:rPr lang="en-AU" b="1" dirty="0"/>
                        <a:t>802.16</a:t>
                      </a:r>
                    </a:p>
                  </a:txBody>
                  <a:tcPr>
                    <a:solidFill>
                      <a:schemeClr val="accent1">
                        <a:lumMod val="60000"/>
                        <a:lumOff val="40000"/>
                      </a:schemeClr>
                    </a:solidFill>
                  </a:tcPr>
                </a:tc>
                <a:tc>
                  <a:txBody>
                    <a:bodyPr/>
                    <a:lstStyle/>
                    <a:p>
                      <a:pPr algn="ctr"/>
                      <a:r>
                        <a:rPr lang="en-AU" dirty="0"/>
                        <a:t>0</a:t>
                      </a:r>
                    </a:p>
                  </a:txBody>
                  <a:tcPr>
                    <a:solidFill>
                      <a:schemeClr val="accent1">
                        <a:lumMod val="60000"/>
                        <a:lumOff val="40000"/>
                      </a:schemeClr>
                    </a:solidFill>
                  </a:tcPr>
                </a:tc>
                <a:tc>
                  <a:txBody>
                    <a:bodyPr/>
                    <a:lstStyle/>
                    <a:p>
                      <a:pPr algn="ctr"/>
                      <a:r>
                        <a:rPr lang="en-AU" dirty="0"/>
                        <a:t>0</a:t>
                      </a:r>
                    </a:p>
                  </a:txBody>
                  <a:tcPr>
                    <a:solidFill>
                      <a:schemeClr val="accent1">
                        <a:lumMod val="60000"/>
                        <a:lumOff val="40000"/>
                      </a:schemeClr>
                    </a:solidFill>
                  </a:tcPr>
                </a:tc>
                <a:extLst>
                  <a:ext uri="{0D108BD9-81ED-4DB2-BD59-A6C34878D82A}">
                    <a16:rowId xmlns:a16="http://schemas.microsoft.com/office/drawing/2014/main" val="1930315798"/>
                  </a:ext>
                </a:extLst>
              </a:tr>
              <a:tr h="370840">
                <a:tc>
                  <a:txBody>
                    <a:bodyPr/>
                    <a:lstStyle/>
                    <a:p>
                      <a:pPr algn="ctr"/>
                      <a:r>
                        <a:rPr lang="en-AU" b="1" dirty="0"/>
                        <a:t>802.21</a:t>
                      </a:r>
                    </a:p>
                  </a:txBody>
                  <a:tcPr>
                    <a:solidFill>
                      <a:schemeClr val="accent1">
                        <a:lumMod val="20000"/>
                        <a:lumOff val="80000"/>
                      </a:schemeClr>
                    </a:solidFill>
                  </a:tcPr>
                </a:tc>
                <a:tc>
                  <a:txBody>
                    <a:bodyPr/>
                    <a:lstStyle/>
                    <a:p>
                      <a:pPr algn="ctr"/>
                      <a:r>
                        <a:rPr lang="en-AU" dirty="0"/>
                        <a:t>3</a:t>
                      </a:r>
                    </a:p>
                  </a:txBody>
                  <a:tcPr>
                    <a:solidFill>
                      <a:schemeClr val="accent1">
                        <a:lumMod val="20000"/>
                        <a:lumOff val="80000"/>
                      </a:schemeClr>
                    </a:solidFill>
                  </a:tcPr>
                </a:tc>
                <a:tc>
                  <a:txBody>
                    <a:bodyPr/>
                    <a:lstStyle/>
                    <a:p>
                      <a:pPr algn="ctr"/>
                      <a:r>
                        <a:rPr lang="en-AU" dirty="0"/>
                        <a:t>0</a:t>
                      </a:r>
                    </a:p>
                  </a:txBody>
                  <a:tcPr>
                    <a:solidFill>
                      <a:schemeClr val="accent1">
                        <a:lumMod val="20000"/>
                        <a:lumOff val="80000"/>
                      </a:schemeClr>
                    </a:solidFill>
                  </a:tcPr>
                </a:tc>
                <a:extLst>
                  <a:ext uri="{0D108BD9-81ED-4DB2-BD59-A6C34878D82A}">
                    <a16:rowId xmlns:a16="http://schemas.microsoft.com/office/drawing/2014/main" val="3179030079"/>
                  </a:ext>
                </a:extLst>
              </a:tr>
              <a:tr h="370840">
                <a:tc>
                  <a:txBody>
                    <a:bodyPr/>
                    <a:lstStyle/>
                    <a:p>
                      <a:pPr algn="ctr"/>
                      <a:r>
                        <a:rPr lang="en-AU" b="1" dirty="0"/>
                        <a:t>802.22</a:t>
                      </a:r>
                    </a:p>
                  </a:txBody>
                  <a:tcPr>
                    <a:solidFill>
                      <a:schemeClr val="accent1">
                        <a:lumMod val="60000"/>
                        <a:lumOff val="40000"/>
                      </a:schemeClr>
                    </a:solidFill>
                  </a:tcPr>
                </a:tc>
                <a:tc>
                  <a:txBody>
                    <a:bodyPr/>
                    <a:lstStyle/>
                    <a:p>
                      <a:pPr algn="ctr"/>
                      <a:r>
                        <a:rPr lang="en-AU" dirty="0"/>
                        <a:t>3</a:t>
                      </a:r>
                    </a:p>
                  </a:txBody>
                  <a:tcPr>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AU" dirty="0"/>
                        <a:t>1</a:t>
                      </a:r>
                    </a:p>
                  </a:txBody>
                  <a:tcPr>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456360250"/>
                  </a:ext>
                </a:extLst>
              </a:tr>
              <a:tr h="370840">
                <a:tc>
                  <a:txBody>
                    <a:bodyPr/>
                    <a:lstStyle/>
                    <a:p>
                      <a:pPr algn="ctr"/>
                      <a:r>
                        <a:rPr lang="en-AU" b="1" dirty="0"/>
                        <a:t>All</a:t>
                      </a:r>
                    </a:p>
                  </a:txBody>
                  <a:tcPr>
                    <a:solidFill>
                      <a:schemeClr val="accent1">
                        <a:lumMod val="20000"/>
                        <a:lumOff val="80000"/>
                      </a:schemeClr>
                    </a:solidFill>
                  </a:tcPr>
                </a:tc>
                <a:tc>
                  <a:txBody>
                    <a:bodyPr/>
                    <a:lstStyle/>
                    <a:p>
                      <a:pPr algn="ctr"/>
                      <a:r>
                        <a:rPr lang="en-AU" b="1" dirty="0"/>
                        <a:t>59</a:t>
                      </a:r>
                    </a:p>
                  </a:txBody>
                  <a:tcPr>
                    <a:lnT w="127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ctr"/>
                      <a:r>
                        <a:rPr lang="en-AU" b="1" dirty="0"/>
                        <a:t>31</a:t>
                      </a:r>
                    </a:p>
                  </a:txBody>
                  <a:tcPr>
                    <a:lnT w="12700" cap="flat" cmpd="sng" algn="ctr">
                      <a:solidFill>
                        <a:schemeClr val="tx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3024263602"/>
                  </a:ext>
                </a:extLst>
              </a:tr>
            </a:tbl>
          </a:graphicData>
        </a:graphic>
      </p:graphicFrame>
      <p:sp>
        <p:nvSpPr>
          <p:cNvPr id="7" name="Date Placeholder 3">
            <a:extLst>
              <a:ext uri="{FF2B5EF4-FFF2-40B4-BE49-F238E27FC236}">
                <a16:creationId xmlns:a16="http://schemas.microsoft.com/office/drawing/2014/main" id="{643AA504-8B1D-4E9D-8C02-19F1F9CD5137}"/>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extLst>
      <p:ext uri="{BB962C8B-B14F-4D97-AF65-F5344CB8AC3E}">
        <p14:creationId xmlns:p14="http://schemas.microsoft.com/office/powerpoint/2010/main" val="27266488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116" y="685801"/>
            <a:ext cx="10367369" cy="1065213"/>
          </a:xfrm>
        </p:spPr>
        <p:txBody>
          <a:bodyPr/>
          <a:lstStyle/>
          <a:p>
            <a:r>
              <a:rPr lang="en-AU" dirty="0">
                <a:solidFill>
                  <a:srgbClr val="262699"/>
                </a:solidFill>
              </a:rPr>
              <a:t>The IEEE 802 JTC1 SC focused on executing the PSDO process</a:t>
            </a:r>
          </a:p>
        </p:txBody>
      </p:sp>
      <p:sp>
        <p:nvSpPr>
          <p:cNvPr id="3" name="Content Placeholder 2"/>
          <p:cNvSpPr>
            <a:spLocks noGrp="1"/>
          </p:cNvSpPr>
          <p:nvPr>
            <p:ph sz="half" idx="1"/>
          </p:nvPr>
        </p:nvSpPr>
        <p:spPr>
          <a:xfrm>
            <a:off x="908116" y="1830390"/>
            <a:ext cx="5077884" cy="4113213"/>
          </a:xfrm>
        </p:spPr>
        <p:txBody>
          <a:bodyPr/>
          <a:lstStyle/>
          <a:p>
            <a:r>
              <a:rPr lang="en-AU" dirty="0"/>
              <a:t>Status of PSDO process</a:t>
            </a:r>
          </a:p>
          <a:p>
            <a:pPr lvl="1"/>
            <a:r>
              <a:rPr lang="en-AU" dirty="0"/>
              <a:t>Recent publications</a:t>
            </a:r>
          </a:p>
          <a:p>
            <a:pPr lvl="3"/>
            <a:r>
              <a:rPr lang="en-AU" dirty="0"/>
              <a:t>802.15.6*</a:t>
            </a:r>
          </a:p>
          <a:p>
            <a:pPr lvl="3"/>
            <a:r>
              <a:rPr lang="en-AU" b="1" dirty="0"/>
              <a:t>802.11ah</a:t>
            </a:r>
          </a:p>
          <a:p>
            <a:pPr lvl="1"/>
            <a:r>
              <a:rPr lang="en-AU" dirty="0"/>
              <a:t>Recent ballot completions</a:t>
            </a:r>
          </a:p>
          <a:p>
            <a:pPr lvl="2"/>
            <a:r>
              <a:rPr lang="en-AU" dirty="0"/>
              <a:t>60 day ballot</a:t>
            </a:r>
          </a:p>
          <a:p>
            <a:pPr lvl="3"/>
            <a:r>
              <a:rPr lang="en-AU" dirty="0"/>
              <a:t>802.1AE*</a:t>
            </a:r>
          </a:p>
          <a:p>
            <a:pPr lvl="3"/>
            <a:r>
              <a:rPr lang="en-AU" dirty="0"/>
              <a:t>802.1Xck*</a:t>
            </a:r>
          </a:p>
          <a:p>
            <a:pPr lvl="3"/>
            <a:r>
              <a:rPr lang="en-AU" dirty="0"/>
              <a:t>802.3-REV*</a:t>
            </a:r>
          </a:p>
          <a:p>
            <a:pPr lvl="3"/>
            <a:r>
              <a:rPr lang="en-AU" b="1" dirty="0"/>
              <a:t>802.11aj*</a:t>
            </a:r>
          </a:p>
          <a:p>
            <a:pPr lvl="2"/>
            <a:r>
              <a:rPr lang="en-AU" dirty="0"/>
              <a:t>FDIS ballot</a:t>
            </a:r>
          </a:p>
          <a:p>
            <a:pPr lvl="3"/>
            <a:r>
              <a:rPr lang="en-AU" dirty="0"/>
              <a:t>802.1AC/</a:t>
            </a:r>
            <a:r>
              <a:rPr lang="en-AU" dirty="0" err="1"/>
              <a:t>Cor</a:t>
            </a:r>
            <a:r>
              <a:rPr lang="en-AU" dirty="0"/>
              <a:t> 1</a:t>
            </a:r>
          </a:p>
          <a:p>
            <a:pPr lvl="3"/>
            <a:r>
              <a:rPr lang="en-AU" dirty="0"/>
              <a:t>802.1CM</a:t>
            </a:r>
          </a:p>
          <a:p>
            <a:pPr lvl="3"/>
            <a:endParaRPr lang="en-AU" dirty="0"/>
          </a:p>
        </p:txBody>
      </p:sp>
      <p:sp>
        <p:nvSpPr>
          <p:cNvPr id="6" name="Content Placeholder 5"/>
          <p:cNvSpPr>
            <a:spLocks noGrp="1"/>
          </p:cNvSpPr>
          <p:nvPr>
            <p:ph sz="half" idx="2"/>
          </p:nvPr>
        </p:nvSpPr>
        <p:spPr>
          <a:xfrm>
            <a:off x="6203884" y="1830390"/>
            <a:ext cx="5080000" cy="4113213"/>
          </a:xfrm>
        </p:spPr>
        <p:txBody>
          <a:bodyPr/>
          <a:lstStyle/>
          <a:p>
            <a:endParaRPr lang="en-AU" dirty="0"/>
          </a:p>
          <a:p>
            <a:pPr lvl="1"/>
            <a:r>
              <a:rPr lang="en-AU" dirty="0"/>
              <a:t>Ballots in progress</a:t>
            </a:r>
          </a:p>
          <a:p>
            <a:pPr lvl="2"/>
            <a:r>
              <a:rPr lang="en-AU" dirty="0"/>
              <a:t>60 day ballot</a:t>
            </a:r>
          </a:p>
          <a:p>
            <a:pPr lvl="3"/>
            <a:r>
              <a:rPr lang="en-AU" dirty="0"/>
              <a:t>None</a:t>
            </a:r>
          </a:p>
          <a:p>
            <a:pPr lvl="2"/>
            <a:r>
              <a:rPr lang="en-AU" dirty="0"/>
              <a:t>FDIS ballot</a:t>
            </a:r>
          </a:p>
          <a:p>
            <a:pPr lvl="3"/>
            <a:r>
              <a:rPr lang="en-AU" dirty="0"/>
              <a:t>802.1Q#</a:t>
            </a:r>
          </a:p>
          <a:p>
            <a:pPr lvl="3"/>
            <a:r>
              <a:rPr lang="en-AU" dirty="0"/>
              <a:t>802.1AR</a:t>
            </a:r>
          </a:p>
          <a:p>
            <a:pPr lvl="3"/>
            <a:r>
              <a:rPr lang="en-AU" dirty="0"/>
              <a:t>802.3-REV#</a:t>
            </a:r>
          </a:p>
          <a:p>
            <a:pPr lvl="3"/>
            <a:r>
              <a:rPr lang="en-AU" b="1" dirty="0"/>
              <a:t>802.11ak#</a:t>
            </a:r>
          </a:p>
          <a:p>
            <a:pPr lvl="3"/>
            <a:r>
              <a:rPr lang="en-AU" b="1" dirty="0"/>
              <a:t>802.11aq#</a:t>
            </a:r>
          </a:p>
          <a:p>
            <a:pPr lvl="2"/>
            <a:endParaRPr lang="en-AU" dirty="0"/>
          </a:p>
          <a:p>
            <a:pPr lvl="1"/>
            <a:r>
              <a:rPr lang="en-AU" sz="1600" dirty="0"/>
              <a:t>Note: * = comment resolution required</a:t>
            </a:r>
          </a:p>
          <a:p>
            <a:pPr lvl="1"/>
            <a:r>
              <a:rPr lang="en-AU" sz="1600" dirty="0"/>
              <a:t>Note: # = ballot starts soon</a:t>
            </a:r>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52</a:t>
            </a:fld>
            <a:endParaRPr lang="en-US"/>
          </a:p>
        </p:txBody>
      </p:sp>
      <p:sp>
        <p:nvSpPr>
          <p:cNvPr id="8" name="Date Placeholder 3">
            <a:extLst>
              <a:ext uri="{FF2B5EF4-FFF2-40B4-BE49-F238E27FC236}">
                <a16:creationId xmlns:a16="http://schemas.microsoft.com/office/drawing/2014/main" id="{4DD039A5-1D59-42D6-9C61-9BD172409821}"/>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extLst>
      <p:ext uri="{BB962C8B-B14F-4D97-AF65-F5344CB8AC3E}">
        <p14:creationId xmlns:p14="http://schemas.microsoft.com/office/powerpoint/2010/main" val="17161465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599" y="782454"/>
            <a:ext cx="10361083" cy="1066800"/>
          </a:xfrm>
        </p:spPr>
        <p:txBody>
          <a:bodyPr/>
          <a:lstStyle/>
          <a:p>
            <a:r>
              <a:rPr lang="en-AU" dirty="0">
                <a:solidFill>
                  <a:srgbClr val="262699"/>
                </a:solidFill>
              </a:rPr>
              <a:t>The IEEE 802 JTC1 SC recommends a response to the comment on 802.11aj in the 60-day ballot </a:t>
            </a:r>
          </a:p>
        </p:txBody>
      </p:sp>
      <p:sp>
        <p:nvSpPr>
          <p:cNvPr id="3" name="Content Placeholder 2"/>
          <p:cNvSpPr>
            <a:spLocks noGrp="1"/>
          </p:cNvSpPr>
          <p:nvPr>
            <p:ph idx="1"/>
          </p:nvPr>
        </p:nvSpPr>
        <p:spPr/>
        <p:txBody>
          <a:bodyPr/>
          <a:lstStyle/>
          <a:p>
            <a:r>
              <a:rPr lang="en-AU" dirty="0"/>
              <a:t>Motion in SC</a:t>
            </a:r>
          </a:p>
          <a:p>
            <a:pPr lvl="1"/>
            <a:r>
              <a:rPr lang="en-AU" i="1" dirty="0"/>
              <a:t>The IEEE 802 JTC1 SC recommends to the IEEE 802.11 WG that </a:t>
            </a:r>
            <a:r>
              <a:rPr lang="en-AU" i="1" dirty="0">
                <a:hlinkClick r:id="rId2"/>
              </a:rPr>
              <a:t>11-19-1177-01</a:t>
            </a:r>
            <a:r>
              <a:rPr lang="en-AU" i="1" dirty="0"/>
              <a:t> be liaised to ISO/IEC JTC1/SC6 as a response to the comment received during the 60-day ballot on IEEE 802.11aj, conducted according to the PSDO process</a:t>
            </a:r>
          </a:p>
          <a:p>
            <a:pPr lvl="2"/>
            <a:r>
              <a:rPr lang="en-AU" dirty="0"/>
              <a:t>Passed 10/0/0/</a:t>
            </a:r>
          </a:p>
          <a:p>
            <a:r>
              <a:rPr lang="en-AU" dirty="0"/>
              <a:t>Motion for WG</a:t>
            </a:r>
          </a:p>
          <a:p>
            <a:pPr lvl="1"/>
            <a:r>
              <a:rPr lang="en-AU" dirty="0"/>
              <a:t>The </a:t>
            </a:r>
            <a:r>
              <a:rPr lang="en-AU" i="1" dirty="0"/>
              <a:t>IEEE 802.11 WG recommends to IEEE 802 EC  that </a:t>
            </a:r>
            <a:r>
              <a:rPr lang="en-AU" i="1" dirty="0">
                <a:hlinkClick r:id="rId2"/>
              </a:rPr>
              <a:t>11-19-1177-01</a:t>
            </a:r>
            <a:r>
              <a:rPr lang="en-AU" i="1" dirty="0"/>
              <a:t> be liaised to ISO/IEC JTC1/SC6 as a response to the comment received during the 60-day ballot on IEEE 802.11aj, conducted according to the PSDO process</a:t>
            </a:r>
          </a:p>
          <a:p>
            <a:pPr lvl="2"/>
            <a:r>
              <a:rPr lang="en-AU" dirty="0"/>
              <a:t>Moved: Myles</a:t>
            </a:r>
          </a:p>
          <a:p>
            <a:pPr lvl="2"/>
            <a:r>
              <a:rPr lang="en-AU" dirty="0"/>
              <a:t>Seconded: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53</a:t>
            </a:fld>
            <a:endParaRPr lang="en-US"/>
          </a:p>
        </p:txBody>
      </p:sp>
      <p:sp>
        <p:nvSpPr>
          <p:cNvPr id="6" name="Date Placeholder 3">
            <a:extLst>
              <a:ext uri="{FF2B5EF4-FFF2-40B4-BE49-F238E27FC236}">
                <a16:creationId xmlns:a16="http://schemas.microsoft.com/office/drawing/2014/main" id="{463BCEA2-999C-4511-BB71-2A5BDD305320}"/>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extLst>
      <p:ext uri="{BB962C8B-B14F-4D97-AF65-F5344CB8AC3E}">
        <p14:creationId xmlns:p14="http://schemas.microsoft.com/office/powerpoint/2010/main" val="18759143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262699"/>
                </a:solidFill>
              </a:rPr>
              <a:t>The IEEE 802 JTC1 SC will focus on executing the PSDO process in Hanoi in Sep 2019</a:t>
            </a:r>
          </a:p>
        </p:txBody>
      </p:sp>
      <p:sp>
        <p:nvSpPr>
          <p:cNvPr id="3" name="Content Placeholder 2"/>
          <p:cNvSpPr>
            <a:spLocks noGrp="1"/>
          </p:cNvSpPr>
          <p:nvPr>
            <p:ph idx="1"/>
          </p:nvPr>
        </p:nvSpPr>
        <p:spPr/>
        <p:txBody>
          <a:bodyPr/>
          <a:lstStyle/>
          <a:p>
            <a:r>
              <a:rPr lang="en-AU" dirty="0"/>
              <a:t>IEEE 802 JTC1 SC plans for Hanoi in Sept 2019</a:t>
            </a:r>
          </a:p>
          <a:p>
            <a:pPr lvl="1"/>
            <a:r>
              <a:rPr lang="en-AU" dirty="0"/>
              <a:t>Execute PSDO process</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54</a:t>
            </a:fld>
            <a:endParaRPr lang="en-US"/>
          </a:p>
        </p:txBody>
      </p:sp>
      <p:sp>
        <p:nvSpPr>
          <p:cNvPr id="6" name="Date Placeholder 3">
            <a:extLst>
              <a:ext uri="{FF2B5EF4-FFF2-40B4-BE49-F238E27FC236}">
                <a16:creationId xmlns:a16="http://schemas.microsoft.com/office/drawing/2014/main" id="{C7E9AD89-02CC-400A-B5DA-F809313377B1}"/>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extLst>
      <p:ext uri="{BB962C8B-B14F-4D97-AF65-F5344CB8AC3E}">
        <p14:creationId xmlns:p14="http://schemas.microsoft.com/office/powerpoint/2010/main" val="15346251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a:t>           </a:t>
            </a:r>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                                 </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77FB121F-92AD-4A94-B9B7-431A9F07F0F0}" type="slidenum">
              <a:rPr lang="en-US" smtClean="0"/>
              <a:pPr>
                <a:defRPr/>
              </a:pPr>
              <a:t>55</a:t>
            </a:fld>
            <a:endParaRPr lang="en-US"/>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err="1"/>
              <a:t>TGmd</a:t>
            </a:r>
            <a:r>
              <a:rPr lang="en-US" altLang="en-US" dirty="0"/>
              <a:t> July 2019 Closing Report</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2019-07-18</a:t>
            </a:r>
          </a:p>
          <a:p>
            <a:pPr algn="ctr">
              <a:lnSpc>
                <a:spcPct val="90000"/>
              </a:lnSpc>
              <a:buFontTx/>
              <a:buNone/>
            </a:pPr>
            <a:endParaRPr lang="en-US" altLang="en-US" sz="2000" b="0" dirty="0"/>
          </a:p>
        </p:txBody>
      </p:sp>
      <p:graphicFrame>
        <p:nvGraphicFramePr>
          <p:cNvPr id="2055" name="Object 11"/>
          <p:cNvGraphicFramePr>
            <a:graphicFrameLocks noChangeAspect="1"/>
          </p:cNvGraphicFramePr>
          <p:nvPr>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136207" name="Document" r:id="rId4" imgW="8254447" imgH="2544858" progId="Word.Document.8">
                  <p:embed/>
                </p:oleObj>
              </mc:Choice>
              <mc:Fallback>
                <p:oleObj name="Document" r:id="rId4" imgW="8254447" imgH="2544858" progId="Word.Document.8">
                  <p:embed/>
                  <p:pic>
                    <p:nvPicPr>
                      <p:cNvPr id="2055"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a:t>                           </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                          </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56D6E298-42C4-4845-8665-E35DE2769254}" type="slidenum">
              <a:rPr lang="en-US" smtClean="0"/>
              <a:pPr>
                <a:defRPr/>
              </a:pPr>
              <a:t>56</a:t>
            </a:fld>
            <a:endParaRPr lang="en-US"/>
          </a:p>
        </p:txBody>
      </p:sp>
      <p:sp>
        <p:nvSpPr>
          <p:cNvPr id="3077" name="Rectangle 2"/>
          <p:cNvSpPr>
            <a:spLocks noGrp="1" noChangeArrowheads="1"/>
          </p:cNvSpPr>
          <p:nvPr>
            <p:ph type="title"/>
          </p:nvPr>
        </p:nvSpPr>
        <p:spPr/>
        <p:txBody>
          <a:bodyPr/>
          <a:lstStyle/>
          <a:p>
            <a:r>
              <a:rPr lang="en-US" altLang="en-US" dirty="0"/>
              <a:t>Abstract</a:t>
            </a:r>
          </a:p>
        </p:txBody>
      </p:sp>
      <p:sp>
        <p:nvSpPr>
          <p:cNvPr id="3078" name="Rectangle 3"/>
          <p:cNvSpPr>
            <a:spLocks noGrp="1" noChangeArrowheads="1"/>
          </p:cNvSpPr>
          <p:nvPr>
            <p:ph type="body" idx="1"/>
          </p:nvPr>
        </p:nvSpPr>
        <p:spPr/>
        <p:txBody>
          <a:bodyPr/>
          <a:lstStyle/>
          <a:p>
            <a:pPr>
              <a:buFontTx/>
              <a:buNone/>
            </a:pPr>
            <a:r>
              <a:rPr lang="en-US" altLang="en-US" dirty="0"/>
              <a:t>	This presentation contains the IEEE 802.11 </a:t>
            </a:r>
            <a:r>
              <a:rPr lang="en-US" altLang="en-US" dirty="0" err="1"/>
              <a:t>TGmd</a:t>
            </a:r>
            <a:r>
              <a:rPr lang="en-US" altLang="en-US" dirty="0"/>
              <a:t> closing report for the July 2019 session.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a:t>Work completed this week </a:t>
            </a:r>
            <a:br>
              <a:rPr lang="en-US" dirty="0"/>
            </a:br>
            <a:endParaRPr lang="en-US" dirty="0"/>
          </a:p>
        </p:txBody>
      </p:sp>
      <p:sp>
        <p:nvSpPr>
          <p:cNvPr id="3" name="Content Placeholder 2"/>
          <p:cNvSpPr>
            <a:spLocks noGrp="1"/>
          </p:cNvSpPr>
          <p:nvPr>
            <p:ph idx="1"/>
          </p:nvPr>
        </p:nvSpPr>
        <p:spPr>
          <a:xfrm>
            <a:off x="1905000" y="1447800"/>
            <a:ext cx="8382000" cy="4876800"/>
          </a:xfrm>
        </p:spPr>
        <p:txBody>
          <a:bodyPr/>
          <a:lstStyle/>
          <a:p>
            <a:pPr>
              <a:defRPr/>
            </a:pPr>
            <a:r>
              <a:rPr lang="en-US" altLang="ja-JP" dirty="0"/>
              <a:t>Continued comment resolution of 723 comments received in LB236</a:t>
            </a:r>
          </a:p>
          <a:p>
            <a:pPr lvl="1">
              <a:defRPr/>
            </a:pPr>
            <a:r>
              <a:rPr lang="en-US" altLang="ja-JP" dirty="0"/>
              <a:t>Approximately 550 Comments resolved to date</a:t>
            </a:r>
          </a:p>
          <a:p>
            <a:pPr>
              <a:defRPr/>
            </a:pPr>
            <a:r>
              <a:rPr lang="en-US" altLang="ja-JP" dirty="0"/>
              <a:t>Planned teleconferences and Ad-hoc meeting</a:t>
            </a:r>
          </a:p>
          <a:p>
            <a:pPr lvl="1"/>
            <a:r>
              <a:rPr lang="en-US" sz="1800" dirty="0"/>
              <a:t>Tuesday July 30, August 6,  27, Sept 3, at 3PM Eastern, 2 hours</a:t>
            </a:r>
          </a:p>
          <a:p>
            <a:pPr lvl="1"/>
            <a:r>
              <a:rPr lang="en-US" sz="1800" dirty="0"/>
              <a:t>Friday August 2, 9, Sept 6 10am Eastern, 2 hours</a:t>
            </a:r>
            <a:endParaRPr lang="en-GB" sz="1800" dirty="0"/>
          </a:p>
          <a:p>
            <a:pPr lvl="1"/>
            <a:r>
              <a:rPr lang="en-US" altLang="ja-JP" sz="1800" dirty="0"/>
              <a:t>Ad-hoc meeting: </a:t>
            </a:r>
            <a:r>
              <a:rPr lang="en-US" altLang="en-US" sz="1800" dirty="0"/>
              <a:t>Toronto @Blackberry: August 20, 21, 22 2019; teleconference access provided </a:t>
            </a:r>
          </a:p>
          <a:p>
            <a:pPr>
              <a:defRPr/>
            </a:pPr>
            <a:r>
              <a:rPr lang="en-US" dirty="0"/>
              <a:t>Mandatory Draft Review (MDR) completed</a:t>
            </a:r>
          </a:p>
          <a:p>
            <a:pPr>
              <a:defRPr/>
            </a:pPr>
            <a:r>
              <a:rPr lang="en-US" dirty="0" err="1"/>
              <a:t>TGmd</a:t>
            </a:r>
            <a:r>
              <a:rPr lang="en-US" dirty="0"/>
              <a:t> schedule: updated</a:t>
            </a:r>
          </a:p>
          <a:p>
            <a:r>
              <a:rPr lang="en-US" dirty="0"/>
              <a:t>September Goal: Recirculation Letter Ballot</a:t>
            </a:r>
          </a:p>
          <a:p>
            <a:r>
              <a:rPr lang="en-US" dirty="0"/>
              <a:t>Agenda</a:t>
            </a:r>
          </a:p>
          <a:p>
            <a:pPr lvl="1"/>
            <a:r>
              <a:rPr lang="en-US" dirty="0">
                <a:hlinkClick r:id="rId3"/>
              </a:rPr>
              <a:t>https://mentor.ieee.org/802.11/dcn/19/11-19-0960</a:t>
            </a:r>
            <a:r>
              <a:rPr lang="en-US" dirty="0"/>
              <a:t> </a:t>
            </a:r>
          </a:p>
        </p:txBody>
      </p:sp>
      <p:sp>
        <p:nvSpPr>
          <p:cNvPr id="4" name="Date Placeholder 3"/>
          <p:cNvSpPr>
            <a:spLocks noGrp="1"/>
          </p:cNvSpPr>
          <p:nvPr>
            <p:ph type="dt" sz="half" idx="10"/>
          </p:nvPr>
        </p:nvSpPr>
        <p:spPr/>
        <p:txBody>
          <a:bodyPr/>
          <a:lstStyle/>
          <a:p>
            <a:pPr>
              <a:defRPr/>
            </a:pPr>
            <a:r>
              <a:rPr lang="en-US"/>
              <a:t>July 2019</a:t>
            </a:r>
            <a:endParaRPr lang="en-US" dirty="0"/>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6" name="Slide Number Placeholder 5"/>
          <p:cNvSpPr>
            <a:spLocks noGrp="1"/>
          </p:cNvSpPr>
          <p:nvPr>
            <p:ph type="sldNum" sz="quarter" idx="12"/>
          </p:nvPr>
        </p:nvSpPr>
        <p:spPr/>
        <p:txBody>
          <a:bodyPr/>
          <a:lstStyle/>
          <a:p>
            <a:pPr>
              <a:defRPr/>
            </a:pPr>
            <a:r>
              <a:rPr lang="en-US"/>
              <a:t>Slide </a:t>
            </a:r>
            <a:fld id="{9F280238-5E03-4A90-BACD-D800220B2674}" type="slidenum">
              <a:rPr lang="en-US" smtClean="0"/>
              <a:pPr>
                <a:defRPr/>
              </a:pPr>
              <a:t>57</a:t>
            </a:fld>
            <a:endParaRPr lang="en-US"/>
          </a:p>
        </p:txBody>
      </p:sp>
    </p:spTree>
    <p:extLst>
      <p:ext uri="{BB962C8B-B14F-4D97-AF65-F5344CB8AC3E}">
        <p14:creationId xmlns:p14="http://schemas.microsoft.com/office/powerpoint/2010/main" val="32377665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a:t>TGmd</a:t>
            </a:r>
            <a:r>
              <a:rPr lang="en-US" dirty="0"/>
              <a:t> schedule – updated</a:t>
            </a:r>
            <a:br>
              <a:rPr lang="en-US" dirty="0"/>
            </a:br>
            <a:endParaRPr lang="en-US" dirty="0"/>
          </a:p>
        </p:txBody>
      </p:sp>
      <p:sp>
        <p:nvSpPr>
          <p:cNvPr id="3" name="Content Placeholder 2"/>
          <p:cNvSpPr>
            <a:spLocks noGrp="1"/>
          </p:cNvSpPr>
          <p:nvPr>
            <p:ph idx="1"/>
          </p:nvPr>
        </p:nvSpPr>
        <p:spPr>
          <a:xfrm>
            <a:off x="1943100" y="1828800"/>
            <a:ext cx="8382000" cy="36576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August</a:t>
            </a:r>
            <a:r>
              <a:rPr lang="en-US" altLang="en-US" dirty="0"/>
              <a:t> 2019 – Form SB Pool </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a:t>July 2019</a:t>
            </a:r>
            <a:endParaRPr lang="en-US" dirty="0"/>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6" name="Slide Number Placeholder 5"/>
          <p:cNvSpPr>
            <a:spLocks noGrp="1"/>
          </p:cNvSpPr>
          <p:nvPr>
            <p:ph type="sldNum" sz="quarter" idx="12"/>
          </p:nvPr>
        </p:nvSpPr>
        <p:spPr/>
        <p:txBody>
          <a:bodyPr/>
          <a:lstStyle/>
          <a:p>
            <a:pPr>
              <a:defRPr/>
            </a:pPr>
            <a:r>
              <a:rPr lang="en-US"/>
              <a:t>Slide </a:t>
            </a:r>
            <a:fld id="{9F280238-5E03-4A90-BACD-D800220B2674}" type="slidenum">
              <a:rPr lang="en-US" smtClean="0"/>
              <a:pPr>
                <a:defRPr/>
              </a:pPr>
              <a:t>58</a:t>
            </a:fld>
            <a:endParaRPr lang="en-US"/>
          </a:p>
        </p:txBody>
      </p:sp>
    </p:spTree>
    <p:extLst>
      <p:ext uri="{BB962C8B-B14F-4D97-AF65-F5344CB8AC3E}">
        <p14:creationId xmlns:p14="http://schemas.microsoft.com/office/powerpoint/2010/main" val="458363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a:t>                               </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                                        </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E58D16CA-04AA-4616-9A71-236CA8F67F1E}" type="slidenum">
              <a:rPr lang="en-US" smtClean="0"/>
              <a:pPr>
                <a:defRPr/>
              </a:pPr>
              <a:t>59</a:t>
            </a:fld>
            <a:endParaRPr lang="en-US"/>
          </a:p>
        </p:txBody>
      </p:sp>
      <p:sp>
        <p:nvSpPr>
          <p:cNvPr id="27653" name="Rectangle 2"/>
          <p:cNvSpPr>
            <a:spLocks noGrp="1" noChangeArrowheads="1"/>
          </p:cNvSpPr>
          <p:nvPr>
            <p:ph type="title"/>
          </p:nvPr>
        </p:nvSpPr>
        <p:spPr/>
        <p:txBody>
          <a:bodyPr/>
          <a:lstStyle/>
          <a:p>
            <a:r>
              <a:rPr lang="en-GB" altLang="en-US" dirty="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Approved PARs: </a:t>
            </a:r>
            <a:r>
              <a:rPr lang="en-US" altLang="en-US" sz="2000" dirty="0">
                <a:hlinkClick r:id="rId4"/>
              </a:rPr>
              <a:t>https://standards.ieee.org/about/sba/index.html</a:t>
            </a:r>
            <a:r>
              <a:rPr lang="en-US" altLang="en-US" sz="2000" dirty="0"/>
              <a:t> </a:t>
            </a:r>
          </a:p>
          <a:p>
            <a:r>
              <a:rPr lang="en-US" altLang="en-US" sz="2000" dirty="0"/>
              <a:t>Comment spreadsheet: </a:t>
            </a:r>
            <a:r>
              <a:rPr lang="en-US" altLang="en-US" sz="2000" dirty="0">
                <a:hlinkClick r:id="rId5"/>
              </a:rPr>
              <a:t>https://mentor.ieee.org/802.11/dcn/18/11-18-0611-21-000m-revmd-wg-ballot-comments.xls</a:t>
            </a:r>
            <a:r>
              <a:rPr lang="en-US" altLang="en-US" sz="20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914401" y="1981201"/>
            <a:ext cx="10361084" cy="4494213"/>
          </a:xfrm>
          <a:ln/>
        </p:spPr>
        <p:txBody>
          <a:bodyPr/>
          <a:lstStyle/>
          <a:p>
            <a:r>
              <a:rPr lang="en-GB" dirty="0"/>
              <a:t>See </a:t>
            </a:r>
            <a:r>
              <a:rPr lang="en-GB" dirty="0">
                <a:hlinkClick r:id="rId3"/>
              </a:rPr>
              <a:t>https://mentor.ieee.org/802.11/dcn/09/11-09-1034-1</a:t>
            </a:r>
            <a:r>
              <a:rPr lang="en-GB" dirty="0">
                <a:solidFill>
                  <a:srgbClr val="FF0000"/>
                </a:solidFill>
                <a:hlinkClick r:id="rId3"/>
              </a:rPr>
              <a:t>4</a:t>
            </a:r>
            <a:r>
              <a:rPr lang="en-GB" dirty="0">
                <a:hlinkClick r:id="rId3"/>
              </a:rPr>
              <a:t>-0000-802-11-editorial-style-guide.docx</a:t>
            </a:r>
            <a:r>
              <a:rPr lang="en-GB" dirty="0"/>
              <a:t>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2220914" y="334964"/>
            <a:ext cx="1182687" cy="276225"/>
          </a:xfrm>
          <a:noFill/>
        </p:spPr>
        <p:txBody>
          <a:bodyPr/>
          <a:lstStyle/>
          <a:p>
            <a:r>
              <a:rPr lang="en-US" altLang="zh-CN"/>
              <a:t>July 2019</a:t>
            </a:r>
            <a:endParaRPr lang="en-US"/>
          </a:p>
        </p:txBody>
      </p:sp>
      <p:sp>
        <p:nvSpPr>
          <p:cNvPr id="1028" name="Footer Placeholder 4"/>
          <p:cNvSpPr>
            <a:spLocks noGrp="1"/>
          </p:cNvSpPr>
          <p:nvPr>
            <p:ph type="ftr" sz="quarter" idx="11"/>
          </p:nvPr>
        </p:nvSpPr>
        <p:spPr>
          <a:noFill/>
        </p:spPr>
        <p:txBody>
          <a:bodyPr/>
          <a:lstStyle/>
          <a:p>
            <a:r>
              <a:rPr lang="en-US"/>
              <a:t>Osama Aboul-Magd (Huawei Technologies)</a:t>
            </a:r>
          </a:p>
        </p:txBody>
      </p:sp>
      <p:sp>
        <p:nvSpPr>
          <p:cNvPr id="1029" name="Slide Number Placeholder 5"/>
          <p:cNvSpPr>
            <a:spLocks noGrp="1"/>
          </p:cNvSpPr>
          <p:nvPr>
            <p:ph type="sldNum" sz="quarter" idx="12"/>
          </p:nvPr>
        </p:nvSpPr>
        <p:spPr>
          <a:noFill/>
        </p:spPr>
        <p:txBody>
          <a:bodyPr/>
          <a:lstStyle/>
          <a:p>
            <a:r>
              <a:rPr lang="en-US"/>
              <a:t>Slide </a:t>
            </a:r>
            <a:fld id="{793F0BDF-8B5A-4F42-A460-6E03123FEBC0}" type="slidenum">
              <a:rPr lang="en-US" smtClean="0"/>
              <a:pPr/>
              <a:t>60</a:t>
            </a:fld>
            <a:endParaRPr lang="en-US"/>
          </a:p>
        </p:txBody>
      </p:sp>
      <p:sp>
        <p:nvSpPr>
          <p:cNvPr id="1030" name="Rectangle 2"/>
          <p:cNvSpPr>
            <a:spLocks noGrp="1" noChangeArrowheads="1"/>
          </p:cNvSpPr>
          <p:nvPr>
            <p:ph type="title"/>
          </p:nvPr>
        </p:nvSpPr>
        <p:spPr/>
        <p:txBody>
          <a:bodyPr/>
          <a:lstStyle/>
          <a:p>
            <a:r>
              <a:rPr lang="en-US" dirty="0" err="1"/>
              <a:t>TGax</a:t>
            </a:r>
            <a:r>
              <a:rPr lang="en-US" dirty="0"/>
              <a:t> July 2019 Closing Report</a:t>
            </a:r>
          </a:p>
        </p:txBody>
      </p:sp>
      <p:sp>
        <p:nvSpPr>
          <p:cNvPr id="1031" name="Rectangle 6"/>
          <p:cNvSpPr>
            <a:spLocks noGrp="1" noChangeArrowheads="1"/>
          </p:cNvSpPr>
          <p:nvPr>
            <p:ph type="body" idx="1"/>
          </p:nvPr>
        </p:nvSpPr>
        <p:spPr>
          <a:xfrm>
            <a:off x="2209800" y="1828800"/>
            <a:ext cx="7772400" cy="381000"/>
          </a:xfrm>
        </p:spPr>
        <p:txBody>
          <a:bodyPr/>
          <a:lstStyle/>
          <a:p>
            <a:pPr algn="ctr">
              <a:buFontTx/>
              <a:buNone/>
            </a:pPr>
            <a:r>
              <a:rPr lang="en-US" sz="2000" dirty="0"/>
              <a:t>Date:</a:t>
            </a:r>
            <a:r>
              <a:rPr lang="en-US" sz="2000" b="0" dirty="0"/>
              <a:t> 2019-07-18</a:t>
            </a:r>
          </a:p>
        </p:txBody>
      </p:sp>
      <p:graphicFrame>
        <p:nvGraphicFramePr>
          <p:cNvPr id="1026" name="Object 11"/>
          <p:cNvGraphicFramePr>
            <a:graphicFrameLocks noChangeAspect="1"/>
          </p:cNvGraphicFramePr>
          <p:nvPr/>
        </p:nvGraphicFramePr>
        <p:xfrm>
          <a:off x="2590801" y="2590800"/>
          <a:ext cx="7535863" cy="2286000"/>
        </p:xfrm>
        <a:graphic>
          <a:graphicData uri="http://schemas.openxmlformats.org/presentationml/2006/ole">
            <mc:AlternateContent xmlns:mc="http://schemas.openxmlformats.org/markup-compatibility/2006">
              <mc:Choice xmlns:v="urn:schemas-microsoft-com:vml" Requires="v">
                <p:oleObj spid="_x0000_s135185" name="Document" r:id="rId4" imgW="8610834" imgH="2617202" progId="Word.Document.8">
                  <p:embed/>
                </p:oleObj>
              </mc:Choice>
              <mc:Fallback>
                <p:oleObj name="Document" r:id="rId4" imgW="8610834" imgH="2617202" progId="Word.Document.8">
                  <p:embed/>
                  <p:pic>
                    <p:nvPicPr>
                      <p:cNvPr id="1026"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1" y="2590800"/>
                        <a:ext cx="7535863" cy="22860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ltLang="zh-CN"/>
              <a:t>July 2019</a:t>
            </a:r>
            <a:endParaRPr lang="en-US"/>
          </a:p>
        </p:txBody>
      </p:sp>
      <p:sp>
        <p:nvSpPr>
          <p:cNvPr id="7171" name="Footer Placeholder 4"/>
          <p:cNvSpPr>
            <a:spLocks noGrp="1"/>
          </p:cNvSpPr>
          <p:nvPr>
            <p:ph type="ftr" sz="quarter" idx="11"/>
          </p:nvPr>
        </p:nvSpPr>
        <p:spPr>
          <a:noFill/>
        </p:spPr>
        <p:txBody>
          <a:bodyPr/>
          <a:lstStyle/>
          <a:p>
            <a:r>
              <a:rPr lang="en-US"/>
              <a:t>Osama Aboul-Magd (Huawei Technologies)</a:t>
            </a:r>
          </a:p>
        </p:txBody>
      </p:sp>
      <p:sp>
        <p:nvSpPr>
          <p:cNvPr id="7172" name="Slide Number Placeholder 5"/>
          <p:cNvSpPr>
            <a:spLocks noGrp="1"/>
          </p:cNvSpPr>
          <p:nvPr>
            <p:ph type="sldNum" sz="quarter" idx="12"/>
          </p:nvPr>
        </p:nvSpPr>
        <p:spPr>
          <a:noFill/>
        </p:spPr>
        <p:txBody>
          <a:bodyPr/>
          <a:lstStyle/>
          <a:p>
            <a:r>
              <a:rPr lang="en-US"/>
              <a:t>Slide </a:t>
            </a:r>
            <a:fld id="{9BDFEE4B-8411-40A8-8639-87B3C757CCB2}" type="slidenum">
              <a:rPr lang="en-US" smtClean="0"/>
              <a:pPr/>
              <a:t>61</a:t>
            </a:fld>
            <a:endParaRPr lang="en-US"/>
          </a:p>
        </p:txBody>
      </p:sp>
      <p:sp>
        <p:nvSpPr>
          <p:cNvPr id="7173" name="Rectangle 2"/>
          <p:cNvSpPr>
            <a:spLocks noGrp="1" noChangeArrowheads="1"/>
          </p:cNvSpPr>
          <p:nvPr>
            <p:ph type="title"/>
          </p:nvPr>
        </p:nvSpPr>
        <p:spPr/>
        <p:txBody>
          <a:bodyPr/>
          <a:lstStyle/>
          <a:p>
            <a:r>
              <a:rPr lang="en-US" dirty="0"/>
              <a:t>Abstract</a:t>
            </a:r>
          </a:p>
        </p:txBody>
      </p:sp>
      <p:sp>
        <p:nvSpPr>
          <p:cNvPr id="7174" name="Rectangle 3"/>
          <p:cNvSpPr>
            <a:spLocks noGrp="1" noChangeArrowheads="1"/>
          </p:cNvSpPr>
          <p:nvPr>
            <p:ph type="body" idx="1"/>
          </p:nvPr>
        </p:nvSpPr>
        <p:spPr/>
        <p:txBody>
          <a:bodyPr/>
          <a:lstStyle/>
          <a:p>
            <a:pPr>
              <a:buFontTx/>
              <a:buNone/>
            </a:pPr>
            <a:r>
              <a:rPr lang="en-US" dirty="0"/>
              <a:t>This document is the closing report for the TGax for the July 2019 session.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a:t>Work Completed</a:t>
            </a:r>
          </a:p>
        </p:txBody>
      </p:sp>
      <p:sp>
        <p:nvSpPr>
          <p:cNvPr id="3" name="Content Placeholder 2"/>
          <p:cNvSpPr>
            <a:spLocks noGrp="1"/>
          </p:cNvSpPr>
          <p:nvPr>
            <p:ph idx="1"/>
          </p:nvPr>
        </p:nvSpPr>
        <p:spPr>
          <a:xfrm>
            <a:off x="1981200" y="1905000"/>
            <a:ext cx="8458200" cy="4572000"/>
          </a:xfrm>
        </p:spPr>
        <p:txBody>
          <a:bodyPr/>
          <a:lstStyle/>
          <a:p>
            <a:r>
              <a:rPr lang="en-CA" sz="2800" dirty="0"/>
              <a:t>More time is needed to complete the resolution of all comments submitted during LB 238 on draft D4.0.</a:t>
            </a:r>
          </a:p>
          <a:p>
            <a:pPr lvl="1"/>
            <a:r>
              <a:rPr lang="en-CA" sz="2400" dirty="0"/>
              <a:t>Almost 260 technical comments are remaining.	</a:t>
            </a:r>
          </a:p>
          <a:p>
            <a:r>
              <a:rPr lang="en-CA" sz="2800" dirty="0"/>
              <a:t>The TG agenda is available at:</a:t>
            </a:r>
          </a:p>
          <a:p>
            <a:pPr lvl="1"/>
            <a:r>
              <a:rPr lang="en-CA" sz="2400" dirty="0">
                <a:hlinkClick r:id="rId3"/>
              </a:rPr>
              <a:t>https://mentor.ieee.org/802.11/dcn/19/11-19-0983-06-00ax-tgax-july-2019-meeting-agenda.pptx</a:t>
            </a:r>
            <a:r>
              <a:rPr lang="en-CA" sz="2400" dirty="0"/>
              <a:t> </a:t>
            </a:r>
          </a:p>
        </p:txBody>
      </p:sp>
      <p:sp>
        <p:nvSpPr>
          <p:cNvPr id="4" name="Date Placeholder 3"/>
          <p:cNvSpPr>
            <a:spLocks noGrp="1"/>
          </p:cNvSpPr>
          <p:nvPr>
            <p:ph type="dt" sz="half" idx="10"/>
          </p:nvPr>
        </p:nvSpPr>
        <p:spPr/>
        <p:txBody>
          <a:bodyPr/>
          <a:lstStyle/>
          <a:p>
            <a:pPr>
              <a:defRPr/>
            </a:pPr>
            <a:r>
              <a:rPr lang="en-US" altLang="zh-CN"/>
              <a:t>July 2019</a:t>
            </a:r>
            <a:endParaRPr lang="en-US" dirty="0"/>
          </a:p>
        </p:txBody>
      </p:sp>
      <p:sp>
        <p:nvSpPr>
          <p:cNvPr id="5" name="Footer Placeholder 4"/>
          <p:cNvSpPr>
            <a:spLocks noGrp="1"/>
          </p:cNvSpPr>
          <p:nvPr>
            <p:ph type="ftr" sz="quarter" idx="11"/>
          </p:nvPr>
        </p:nvSpPr>
        <p:spPr/>
        <p:txBody>
          <a:bodyPr/>
          <a:lstStyle/>
          <a:p>
            <a:pPr>
              <a:defRPr/>
            </a:pPr>
            <a:r>
              <a:rPr lang="en-US"/>
              <a:t>Osama Aboul-Magd (Huawei Technologies)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altLang="zh-CN"/>
              <a:t>July 2019</a:t>
            </a:r>
            <a:endParaRPr lang="en-US"/>
          </a:p>
        </p:txBody>
      </p:sp>
      <p:sp>
        <p:nvSpPr>
          <p:cNvPr id="10243" name="Footer Placeholder 4"/>
          <p:cNvSpPr>
            <a:spLocks noGrp="1"/>
          </p:cNvSpPr>
          <p:nvPr>
            <p:ph type="ftr" sz="quarter" idx="11"/>
          </p:nvPr>
        </p:nvSpPr>
        <p:spPr>
          <a:noFill/>
        </p:spPr>
        <p:txBody>
          <a:bodyPr/>
          <a:lstStyle/>
          <a:p>
            <a:r>
              <a:rPr lang="en-US"/>
              <a:t>Osama Aboul-Magd (Huawei Technologies)</a:t>
            </a:r>
          </a:p>
        </p:txBody>
      </p:sp>
      <p:sp>
        <p:nvSpPr>
          <p:cNvPr id="10244" name="Slide Number Placeholder 5"/>
          <p:cNvSpPr>
            <a:spLocks noGrp="1"/>
          </p:cNvSpPr>
          <p:nvPr>
            <p:ph type="sldNum" sz="quarter" idx="12"/>
          </p:nvPr>
        </p:nvSpPr>
        <p:spPr>
          <a:noFill/>
        </p:spPr>
        <p:txBody>
          <a:bodyPr/>
          <a:lstStyle/>
          <a:p>
            <a:r>
              <a:rPr lang="en-US"/>
              <a:t>Slide </a:t>
            </a:r>
            <a:fld id="{049BA8DF-A3A2-4703-BC17-810D8C766354}" type="slidenum">
              <a:rPr lang="en-US" smtClean="0"/>
              <a:pPr/>
              <a:t>63</a:t>
            </a:fld>
            <a:endParaRPr lang="en-US"/>
          </a:p>
        </p:txBody>
      </p:sp>
      <p:sp>
        <p:nvSpPr>
          <p:cNvPr id="10245" name="Rectangle 2"/>
          <p:cNvSpPr>
            <a:spLocks noGrp="1" noChangeArrowheads="1"/>
          </p:cNvSpPr>
          <p:nvPr>
            <p:ph type="title"/>
          </p:nvPr>
        </p:nvSpPr>
        <p:spPr/>
        <p:txBody>
          <a:bodyPr/>
          <a:lstStyle/>
          <a:p>
            <a:r>
              <a:rPr lang="en-US" dirty="0"/>
              <a:t>September 2019 Goals</a:t>
            </a:r>
          </a:p>
        </p:txBody>
      </p:sp>
      <p:sp>
        <p:nvSpPr>
          <p:cNvPr id="10246" name="Rectangle 3"/>
          <p:cNvSpPr>
            <a:spLocks noGrp="1" noChangeArrowheads="1"/>
          </p:cNvSpPr>
          <p:nvPr>
            <p:ph type="body" idx="1"/>
          </p:nvPr>
        </p:nvSpPr>
        <p:spPr>
          <a:xfrm>
            <a:off x="2209800" y="1676400"/>
            <a:ext cx="8077200" cy="4419600"/>
          </a:xfrm>
        </p:spPr>
        <p:txBody>
          <a:bodyPr/>
          <a:lstStyle/>
          <a:p>
            <a:pPr>
              <a:buFont typeface="Arial" panose="020B0604020202020204" pitchFamily="34" charset="0"/>
              <a:buChar char="•"/>
            </a:pPr>
            <a:r>
              <a:rPr lang="en-US" sz="2800" dirty="0"/>
              <a:t>Complete the comment resolution on draft D4.0.</a:t>
            </a:r>
          </a:p>
          <a:p>
            <a:pPr>
              <a:buFont typeface="Arial" panose="020B0604020202020204" pitchFamily="34" charset="0"/>
              <a:buChar char="•"/>
            </a:pPr>
            <a:r>
              <a:rPr lang="en-US" sz="2800" dirty="0"/>
              <a:t>Instruct the TG Editor to prepare draft D5.0 and start a new WG Recirculation ballot.</a:t>
            </a:r>
          </a:p>
          <a:p>
            <a:pPr>
              <a:buFont typeface="Arial" panose="020B0604020202020204" pitchFamily="34" charset="0"/>
              <a:buChar char="•"/>
            </a:pPr>
            <a:r>
              <a:rPr lang="en-US" sz="2800" dirty="0"/>
              <a:t>Approve the new revision of the TG Coexistence Assurance document.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Schedule</a:t>
            </a:r>
          </a:p>
        </p:txBody>
      </p:sp>
      <p:sp>
        <p:nvSpPr>
          <p:cNvPr id="3" name="Content Placeholder 2"/>
          <p:cNvSpPr>
            <a:spLocks noGrp="1"/>
          </p:cNvSpPr>
          <p:nvPr>
            <p:ph idx="1"/>
          </p:nvPr>
        </p:nvSpPr>
        <p:spPr/>
        <p:txBody>
          <a:bodyPr/>
          <a:lstStyle/>
          <a:p>
            <a:r>
              <a:rPr lang="en-US" dirty="0"/>
              <a:t>Thursday	Aug 1, 15, 29		10:30 ET</a:t>
            </a:r>
          </a:p>
          <a:p>
            <a:r>
              <a:rPr lang="en-US" dirty="0"/>
              <a:t>Thursday 	Aug 8, 22, Sept 5	19:30 ET</a:t>
            </a:r>
          </a:p>
          <a:p>
            <a:endParaRPr lang="en-US" dirty="0"/>
          </a:p>
          <a:p>
            <a:r>
              <a:rPr lang="en-US" dirty="0"/>
              <a:t>All calls are for 3 hours.</a:t>
            </a:r>
            <a:r>
              <a:rPr lang="en-US" sz="2800" dirty="0"/>
              <a:t>					</a:t>
            </a:r>
          </a:p>
          <a:p>
            <a:pPr>
              <a:buFont typeface="Arial"/>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4294967295"/>
          </p:nvPr>
        </p:nvSpPr>
        <p:spPr>
          <a:xfrm>
            <a:off x="8229600" y="6475414"/>
            <a:ext cx="3184520" cy="180975"/>
          </a:xfrm>
          <a:prstGeom prst="rect">
            <a:avLst/>
          </a:prstGeom>
        </p:spPr>
        <p:txBody>
          <a:bodyPr/>
          <a:lstStyle/>
          <a:p>
            <a:r>
              <a:rPr lang="en-GB" dirty="0"/>
              <a:t>Osama </a:t>
            </a:r>
            <a:r>
              <a:rPr lang="en-GB" dirty="0" err="1"/>
              <a:t>Aboul-Magd</a:t>
            </a:r>
            <a:r>
              <a:rPr lang="en-GB" dirty="0"/>
              <a:t> (Huawei Technologies)</a:t>
            </a:r>
          </a:p>
        </p:txBody>
      </p:sp>
      <p:sp>
        <p:nvSpPr>
          <p:cNvPr id="6" name="Date Placeholder 5"/>
          <p:cNvSpPr>
            <a:spLocks noGrp="1"/>
          </p:cNvSpPr>
          <p:nvPr>
            <p:ph type="dt" idx="4294967295"/>
          </p:nvPr>
        </p:nvSpPr>
        <p:spPr>
          <a:xfrm>
            <a:off x="914401" y="319089"/>
            <a:ext cx="1874823" cy="273050"/>
          </a:xfrm>
          <a:prstGeom prst="rect">
            <a:avLst/>
          </a:prstGeom>
        </p:spPr>
        <p:txBody>
          <a:bodyPr/>
          <a:lstStyle/>
          <a:p>
            <a:r>
              <a:rPr lang="en-US" dirty="0"/>
              <a:t>July 2019</a:t>
            </a:r>
            <a:endParaRPr lang="en-GB" dirty="0"/>
          </a:p>
        </p:txBody>
      </p:sp>
    </p:spTree>
    <p:extLst>
      <p:ext uri="{BB962C8B-B14F-4D97-AF65-F5344CB8AC3E}">
        <p14:creationId xmlns:p14="http://schemas.microsoft.com/office/powerpoint/2010/main" val="3849476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a:extLst>
              <a:ext uri="{FF2B5EF4-FFF2-40B4-BE49-F238E27FC236}">
                <a16:creationId xmlns:a16="http://schemas.microsoft.com/office/drawing/2014/main" id="{3D8DA3CC-B7BF-4468-9E0A-5F682737F964}"/>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dirty="0"/>
          </a:p>
        </p:txBody>
      </p:sp>
      <p:sp>
        <p:nvSpPr>
          <p:cNvPr id="15364" name="Slide Number Placeholder 5">
            <a:extLst>
              <a:ext uri="{FF2B5EF4-FFF2-40B4-BE49-F238E27FC236}">
                <a16:creationId xmlns:a16="http://schemas.microsoft.com/office/drawing/2014/main" id="{8B1EBC7C-665C-495B-87AE-49D02C0248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9B3A98-C220-4A73-B333-85C964024557}" type="slidenum">
              <a:rPr lang="en-US" altLang="en-US" sz="1200" b="0"/>
              <a:pPr>
                <a:spcBef>
                  <a:spcPct val="0"/>
                </a:spcBef>
                <a:buFontTx/>
                <a:buNone/>
              </a:pPr>
              <a:t>65</a:t>
            </a:fld>
            <a:endParaRPr lang="en-US" altLang="en-US" sz="1200" b="0"/>
          </a:p>
        </p:txBody>
      </p:sp>
      <p:sp>
        <p:nvSpPr>
          <p:cNvPr id="15365" name="Rectangle 2">
            <a:extLst>
              <a:ext uri="{FF2B5EF4-FFF2-40B4-BE49-F238E27FC236}">
                <a16:creationId xmlns:a16="http://schemas.microsoft.com/office/drawing/2014/main" id="{72644F23-33C2-4475-B4FE-8446CB5EE1B0}"/>
              </a:ext>
            </a:extLst>
          </p:cNvPr>
          <p:cNvSpPr>
            <a:spLocks noGrp="1" noChangeArrowheads="1"/>
          </p:cNvSpPr>
          <p:nvPr>
            <p:ph type="title"/>
          </p:nvPr>
        </p:nvSpPr>
        <p:spPr>
          <a:xfrm>
            <a:off x="1524000" y="609600"/>
            <a:ext cx="9144000" cy="1066800"/>
          </a:xfrm>
        </p:spPr>
        <p:txBody>
          <a:bodyPr/>
          <a:lstStyle/>
          <a:p>
            <a:r>
              <a:rPr lang="en-US" altLang="en-US" dirty="0"/>
              <a:t>Task Group AY </a:t>
            </a:r>
            <a:br>
              <a:rPr lang="en-US" altLang="en-US" dirty="0"/>
            </a:br>
            <a:r>
              <a:rPr lang="en-US" altLang="en-US" dirty="0"/>
              <a:t>July 2019 Closing Report</a:t>
            </a:r>
          </a:p>
        </p:txBody>
      </p:sp>
      <p:sp>
        <p:nvSpPr>
          <p:cNvPr id="15366" name="Rectangle 6">
            <a:extLst>
              <a:ext uri="{FF2B5EF4-FFF2-40B4-BE49-F238E27FC236}">
                <a16:creationId xmlns:a16="http://schemas.microsoft.com/office/drawing/2014/main" id="{7E5A228D-D803-471A-AA27-187FBF3BAE4F}"/>
              </a:ext>
            </a:extLst>
          </p:cNvPr>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2019-07-17</a:t>
            </a:r>
          </a:p>
        </p:txBody>
      </p:sp>
      <p:graphicFrame>
        <p:nvGraphicFramePr>
          <p:cNvPr id="15367" name="Object 11">
            <a:extLst>
              <a:ext uri="{FF2B5EF4-FFF2-40B4-BE49-F238E27FC236}">
                <a16:creationId xmlns:a16="http://schemas.microsoft.com/office/drawing/2014/main" id="{D79AF17F-A889-412C-B263-22077ADE1385}"/>
              </a:ext>
            </a:extLst>
          </p:cNvPr>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130075" name="Document" r:id="rId4" imgW="8227229" imgH="998269" progId="Word.Document.8">
                  <p:embed/>
                </p:oleObj>
              </mc:Choice>
              <mc:Fallback>
                <p:oleObj name="Document" r:id="rId4" imgW="8227229" imgH="998269" progId="Word.Document.8">
                  <p:embed/>
                  <p:pic>
                    <p:nvPicPr>
                      <p:cNvPr id="15367" name="Object 11">
                        <a:extLst>
                          <a:ext uri="{FF2B5EF4-FFF2-40B4-BE49-F238E27FC236}">
                            <a16:creationId xmlns:a16="http://schemas.microsoft.com/office/drawing/2014/main" id="{D79AF17F-A889-412C-B263-22077ADE138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a:extLst>
              <a:ext uri="{FF2B5EF4-FFF2-40B4-BE49-F238E27FC236}">
                <a16:creationId xmlns:a16="http://schemas.microsoft.com/office/drawing/2014/main" id="{A01D0F89-E681-4674-9362-05686266E4E8}"/>
              </a:ext>
            </a:extLst>
          </p:cNvPr>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
        <p:nvSpPr>
          <p:cNvPr id="9" name="Date Placeholder 3">
            <a:extLst>
              <a:ext uri="{FF2B5EF4-FFF2-40B4-BE49-F238E27FC236}">
                <a16:creationId xmlns:a16="http://schemas.microsoft.com/office/drawing/2014/main" id="{4FE0DCC4-847C-4145-B11A-54A4F93CDFC1}"/>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15CC188F-AD34-4960-AA00-285BDA161D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E8EF365-289E-4776-BF89-13C0BF5AD007}" type="slidenum">
              <a:rPr lang="en-US" altLang="en-US" sz="1200" b="0"/>
              <a:pPr>
                <a:spcBef>
                  <a:spcPct val="0"/>
                </a:spcBef>
                <a:buFontTx/>
                <a:buNone/>
              </a:pPr>
              <a:t>66</a:t>
            </a:fld>
            <a:endParaRPr lang="en-US" altLang="en-US" sz="1200" b="0"/>
          </a:p>
        </p:txBody>
      </p:sp>
      <p:sp>
        <p:nvSpPr>
          <p:cNvPr id="17411" name="Rectangle 2">
            <a:extLst>
              <a:ext uri="{FF2B5EF4-FFF2-40B4-BE49-F238E27FC236}">
                <a16:creationId xmlns:a16="http://schemas.microsoft.com/office/drawing/2014/main" id="{20734C1B-FDCA-404D-A019-B06AB19ED24C}"/>
              </a:ext>
            </a:extLst>
          </p:cNvPr>
          <p:cNvSpPr>
            <a:spLocks noGrp="1" noChangeArrowheads="1"/>
          </p:cNvSpPr>
          <p:nvPr>
            <p:ph type="title"/>
          </p:nvPr>
        </p:nvSpPr>
        <p:spPr/>
        <p:txBody>
          <a:bodyPr/>
          <a:lstStyle/>
          <a:p>
            <a:r>
              <a:rPr lang="en-US" altLang="en-US"/>
              <a:t>Abstract</a:t>
            </a:r>
          </a:p>
        </p:txBody>
      </p:sp>
      <p:sp>
        <p:nvSpPr>
          <p:cNvPr id="17412" name="Rectangle 3">
            <a:extLst>
              <a:ext uri="{FF2B5EF4-FFF2-40B4-BE49-F238E27FC236}">
                <a16:creationId xmlns:a16="http://schemas.microsoft.com/office/drawing/2014/main" id="{9710A10B-2F81-4DEE-89AB-CF8205FECB0A}"/>
              </a:ext>
            </a:extLst>
          </p:cNvPr>
          <p:cNvSpPr>
            <a:spLocks noGrp="1" noChangeArrowheads="1"/>
          </p:cNvSpPr>
          <p:nvPr>
            <p:ph type="body" idx="1"/>
          </p:nvPr>
        </p:nvSpPr>
        <p:spPr/>
        <p:txBody>
          <a:bodyPr/>
          <a:lstStyle/>
          <a:p>
            <a:pPr marL="0" algn="just"/>
            <a:r>
              <a:rPr lang="en-US" altLang="en-US"/>
              <a:t>This document is the closing report for Task Group AY for the July 2019 session.</a:t>
            </a:r>
          </a:p>
        </p:txBody>
      </p:sp>
      <p:sp>
        <p:nvSpPr>
          <p:cNvPr id="7" name="Footer Placeholder 4">
            <a:extLst>
              <a:ext uri="{FF2B5EF4-FFF2-40B4-BE49-F238E27FC236}">
                <a16:creationId xmlns:a16="http://schemas.microsoft.com/office/drawing/2014/main" id="{9B5B5CF6-1019-4D50-BB56-EC82B7DE6C9D}"/>
              </a:ext>
            </a:extLst>
          </p:cNvPr>
          <p:cNvSpPr>
            <a:spLocks noGrp="1"/>
          </p:cNvSpPr>
          <p:nvPr>
            <p:ph type="ftr" sz="quarter" idx="11"/>
          </p:nvPr>
        </p:nvSpPr>
        <p:spPr/>
        <p:txBody>
          <a:bodyPr/>
          <a:lstStyle/>
          <a:p>
            <a:pPr>
              <a:defRPr/>
            </a:pPr>
            <a:r>
              <a:rPr lang="en-US"/>
              <a:t>Edward Au (Huawei Technologies)</a:t>
            </a:r>
          </a:p>
        </p:txBody>
      </p:sp>
      <p:sp>
        <p:nvSpPr>
          <p:cNvPr id="8" name="Date Placeholder 3">
            <a:extLst>
              <a:ext uri="{FF2B5EF4-FFF2-40B4-BE49-F238E27FC236}">
                <a16:creationId xmlns:a16="http://schemas.microsoft.com/office/drawing/2014/main" id="{65E5076F-D294-4ED0-8AD8-6899C6A8BA5E}"/>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289D9597-945D-4DC2-8865-21E7F14C01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91A2DDF-60B2-4F69-AB5E-D2E8040A1BC1}" type="slidenum">
              <a:rPr lang="en-US" altLang="en-US" sz="1200" b="0"/>
              <a:pPr>
                <a:spcBef>
                  <a:spcPct val="0"/>
                </a:spcBef>
                <a:buFontTx/>
                <a:buNone/>
              </a:pPr>
              <a:t>67</a:t>
            </a:fld>
            <a:endParaRPr lang="en-US" altLang="en-US" sz="1200" b="0"/>
          </a:p>
        </p:txBody>
      </p:sp>
      <p:sp>
        <p:nvSpPr>
          <p:cNvPr id="19459" name="Rectangle 2">
            <a:extLst>
              <a:ext uri="{FF2B5EF4-FFF2-40B4-BE49-F238E27FC236}">
                <a16:creationId xmlns:a16="http://schemas.microsoft.com/office/drawing/2014/main" id="{F7756D5C-5AC4-4904-9F9C-E86C39B3DEB0}"/>
              </a:ext>
            </a:extLst>
          </p:cNvPr>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a:extLst>
              <a:ext uri="{FF2B5EF4-FFF2-40B4-BE49-F238E27FC236}">
                <a16:creationId xmlns:a16="http://schemas.microsoft.com/office/drawing/2014/main" id="{902C0E9B-50C8-46A1-9CAB-F9883E08BCAD}"/>
              </a:ext>
            </a:extLst>
          </p:cNvPr>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CA" altLang="en-US" dirty="0"/>
              <a:t>Resolved 59 out of 64 comments received from LB242 on Draft 4.0.</a:t>
            </a:r>
          </a:p>
          <a:p>
            <a:pPr algn="just">
              <a:spcBef>
                <a:spcPts val="1225"/>
              </a:spcBef>
            </a:pPr>
            <a:r>
              <a:rPr lang="en-CA" altLang="en-US" dirty="0"/>
              <a:t>Updated the timeline as follows:	</a:t>
            </a:r>
          </a:p>
          <a:p>
            <a:pPr lvl="1" algn="just">
              <a:spcBef>
                <a:spcPts val="600"/>
              </a:spcBef>
            </a:pPr>
            <a:r>
              <a:rPr lang="en-US" altLang="en-US" dirty="0"/>
              <a:t>2019/09:  Third recirculation WGLB on Draft 5.0</a:t>
            </a:r>
          </a:p>
          <a:p>
            <a:pPr lvl="1" algn="just">
              <a:spcBef>
                <a:spcPts val="600"/>
              </a:spcBef>
            </a:pPr>
            <a:r>
              <a:rPr lang="en-US" altLang="en-US" dirty="0"/>
              <a:t>2019/11:  Seek EC approval for SA technical letter ballot</a:t>
            </a:r>
          </a:p>
          <a:p>
            <a:pPr lvl="1" algn="just">
              <a:spcBef>
                <a:spcPts val="600"/>
              </a:spcBef>
            </a:pPr>
            <a:r>
              <a:rPr lang="en-US" altLang="en-US" dirty="0"/>
              <a:t>2019/11:  Fourth recirculation WGLB on Draft 5.0 (i.e., unchanged draft)</a:t>
            </a:r>
          </a:p>
          <a:p>
            <a:pPr lvl="1" algn="just">
              <a:spcBef>
                <a:spcPts val="600"/>
              </a:spcBef>
            </a:pPr>
            <a:r>
              <a:rPr lang="en-US" altLang="en-US" dirty="0"/>
              <a:t>2019/12:  Initial SA technical letter ballot (Draft 5.0)</a:t>
            </a:r>
          </a:p>
          <a:p>
            <a:pPr lvl="1" algn="just">
              <a:spcBef>
                <a:spcPts val="600"/>
              </a:spcBef>
            </a:pPr>
            <a:r>
              <a:rPr lang="en-US" altLang="en-US" dirty="0"/>
              <a:t>2020/07:  Final 802.11 WG approval</a:t>
            </a:r>
          </a:p>
          <a:p>
            <a:pPr lvl="1" algn="just">
              <a:spcBef>
                <a:spcPts val="600"/>
              </a:spcBef>
            </a:pPr>
            <a:r>
              <a:rPr lang="en-US" altLang="en-US" dirty="0"/>
              <a:t>2020/07:  Final EC approval</a:t>
            </a:r>
          </a:p>
          <a:p>
            <a:pPr lvl="1" algn="just">
              <a:spcBef>
                <a:spcPts val="600"/>
              </a:spcBef>
            </a:pPr>
            <a:r>
              <a:rPr lang="en-US" altLang="en-US" dirty="0"/>
              <a:t>2020/09:	</a:t>
            </a:r>
            <a:r>
              <a:rPr lang="en-US" altLang="en-US" dirty="0" err="1"/>
              <a:t>evCom</a:t>
            </a:r>
            <a:r>
              <a:rPr lang="en-US" altLang="en-US" dirty="0"/>
              <a:t> &amp; Standards Board Final</a:t>
            </a:r>
          </a:p>
          <a:p>
            <a:pPr lvl="1" algn="just">
              <a:spcBef>
                <a:spcPts val="600"/>
              </a:spcBef>
            </a:pPr>
            <a:endParaRPr lang="en-US" altLang="en-US" dirty="0"/>
          </a:p>
          <a:p>
            <a:pPr lvl="1" algn="just">
              <a:spcBef>
                <a:spcPts val="1225"/>
              </a:spcBef>
            </a:pPr>
            <a:endParaRPr lang="en-CA" altLang="en-US" dirty="0"/>
          </a:p>
          <a:p>
            <a:pPr algn="just">
              <a:spcBef>
                <a:spcPts val="1225"/>
              </a:spcBef>
            </a:pPr>
            <a:endParaRPr lang="en-CA" altLang="en-US" dirty="0"/>
          </a:p>
          <a:p>
            <a:pPr algn="just">
              <a:spcBef>
                <a:spcPts val="1225"/>
              </a:spcBef>
            </a:pPr>
            <a:endParaRPr lang="en-CA" altLang="en-US" dirty="0"/>
          </a:p>
          <a:p>
            <a:pPr algn="just">
              <a:spcBef>
                <a:spcPts val="1225"/>
              </a:spcBef>
            </a:pPr>
            <a:endParaRPr lang="en-CA" altLang="en-US" dirty="0"/>
          </a:p>
          <a:p>
            <a:pPr algn="just">
              <a:spcBef>
                <a:spcPts val="1225"/>
              </a:spcBef>
            </a:pPr>
            <a:endParaRPr lang="en-CA" altLang="en-US" dirty="0"/>
          </a:p>
          <a:p>
            <a:pPr algn="just">
              <a:spcBef>
                <a:spcPts val="1225"/>
              </a:spcBef>
            </a:pPr>
            <a:endParaRPr lang="en-CA" altLang="en-US" dirty="0"/>
          </a:p>
          <a:p>
            <a:pPr algn="just">
              <a:spcBef>
                <a:spcPts val="1225"/>
              </a:spcBef>
            </a:pPr>
            <a:endParaRPr lang="en-US" altLang="en-US" dirty="0"/>
          </a:p>
          <a:p>
            <a:pPr lvl="1" algn="just">
              <a:spcBef>
                <a:spcPts val="1225"/>
              </a:spcBef>
            </a:pPr>
            <a:endParaRPr lang="en-US" altLang="en-US" dirty="0"/>
          </a:p>
          <a:p>
            <a:pPr lvl="1" algn="just"/>
            <a:endParaRPr lang="en-US" altLang="en-US" dirty="0"/>
          </a:p>
          <a:p>
            <a:pPr lvl="1"/>
            <a:endParaRPr lang="en-US" altLang="en-US" dirty="0"/>
          </a:p>
          <a:p>
            <a:pPr lvl="1"/>
            <a:endParaRPr lang="en-US" altLang="en-US" dirty="0"/>
          </a:p>
        </p:txBody>
      </p:sp>
      <p:sp>
        <p:nvSpPr>
          <p:cNvPr id="19461" name="Footer Placeholder 4">
            <a:extLst>
              <a:ext uri="{FF2B5EF4-FFF2-40B4-BE49-F238E27FC236}">
                <a16:creationId xmlns:a16="http://schemas.microsoft.com/office/drawing/2014/main" id="{99335184-812C-44DF-A811-CAC7C4F7378F}"/>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                  </a:t>
            </a:r>
          </a:p>
        </p:txBody>
      </p:sp>
      <p:sp>
        <p:nvSpPr>
          <p:cNvPr id="7" name="Date Placeholder 3">
            <a:extLst>
              <a:ext uri="{FF2B5EF4-FFF2-40B4-BE49-F238E27FC236}">
                <a16:creationId xmlns:a16="http://schemas.microsoft.com/office/drawing/2014/main" id="{F9458C52-867E-4CEA-80D9-294A0E0C1EEE}"/>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ACBC8A93-8A99-4E9E-B39A-81980AC8ADD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E00EF8F-B19B-41F4-9D64-A345BB448694}" type="slidenum">
              <a:rPr lang="en-US" altLang="en-US" sz="1200" b="0"/>
              <a:pPr>
                <a:spcBef>
                  <a:spcPct val="0"/>
                </a:spcBef>
                <a:buFontTx/>
                <a:buNone/>
              </a:pPr>
              <a:t>68</a:t>
            </a:fld>
            <a:endParaRPr lang="en-US" altLang="en-US" sz="1200" b="0"/>
          </a:p>
        </p:txBody>
      </p:sp>
      <p:sp>
        <p:nvSpPr>
          <p:cNvPr id="21507" name="Rectangle 2">
            <a:extLst>
              <a:ext uri="{FF2B5EF4-FFF2-40B4-BE49-F238E27FC236}">
                <a16:creationId xmlns:a16="http://schemas.microsoft.com/office/drawing/2014/main" id="{C2D6D3DF-6F0D-412B-9FEA-05E87C51C3F7}"/>
              </a:ext>
            </a:extLst>
          </p:cNvPr>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September 2019 interim</a:t>
            </a:r>
          </a:p>
        </p:txBody>
      </p:sp>
      <p:sp>
        <p:nvSpPr>
          <p:cNvPr id="21508" name="Rectangle 3">
            <a:extLst>
              <a:ext uri="{FF2B5EF4-FFF2-40B4-BE49-F238E27FC236}">
                <a16:creationId xmlns:a16="http://schemas.microsoft.com/office/drawing/2014/main" id="{CB81AA2E-CA3D-47FA-B28A-09DA4D58FF2F}"/>
              </a:ext>
            </a:extLst>
          </p:cNvPr>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 on D4.0</a:t>
            </a:r>
          </a:p>
          <a:p>
            <a:pPr algn="just">
              <a:spcBef>
                <a:spcPts val="1225"/>
              </a:spcBef>
            </a:pPr>
            <a:r>
              <a:rPr lang="en-US" altLang="en-US"/>
              <a:t>Draft readiness for recirculation WG letter ballot</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
        <p:nvSpPr>
          <p:cNvPr id="21509" name="Footer Placeholder 4">
            <a:extLst>
              <a:ext uri="{FF2B5EF4-FFF2-40B4-BE49-F238E27FC236}">
                <a16:creationId xmlns:a16="http://schemas.microsoft.com/office/drawing/2014/main" id="{C8D314C7-705B-4A12-B177-874EEF1345D9}"/>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                          </a:t>
            </a:r>
          </a:p>
        </p:txBody>
      </p:sp>
      <p:sp>
        <p:nvSpPr>
          <p:cNvPr id="7" name="Date Placeholder 3">
            <a:extLst>
              <a:ext uri="{FF2B5EF4-FFF2-40B4-BE49-F238E27FC236}">
                <a16:creationId xmlns:a16="http://schemas.microsoft.com/office/drawing/2014/main" id="{B1338672-9319-46CD-9B75-D73FC9C82076}"/>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id="{E6BFB9F8-29AA-407C-B2A3-D1A557688F8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ECC8BE4-1AC7-4647-8714-78FE4DF93A45}" type="slidenum">
              <a:rPr lang="en-US" altLang="en-US" sz="1200" b="0"/>
              <a:pPr>
                <a:spcBef>
                  <a:spcPct val="0"/>
                </a:spcBef>
                <a:buFontTx/>
                <a:buNone/>
              </a:pPr>
              <a:t>69</a:t>
            </a:fld>
            <a:endParaRPr lang="en-US" altLang="en-US" sz="1200" b="0"/>
          </a:p>
        </p:txBody>
      </p:sp>
      <p:sp>
        <p:nvSpPr>
          <p:cNvPr id="23555" name="Rectangle 2">
            <a:extLst>
              <a:ext uri="{FF2B5EF4-FFF2-40B4-BE49-F238E27FC236}">
                <a16:creationId xmlns:a16="http://schemas.microsoft.com/office/drawing/2014/main" id="{687B40C8-A0BA-4146-8CF6-C008266926F4}"/>
              </a:ext>
            </a:extLst>
          </p:cNvPr>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23556" name="Rectangle 3">
            <a:extLst>
              <a:ext uri="{FF2B5EF4-FFF2-40B4-BE49-F238E27FC236}">
                <a16:creationId xmlns:a16="http://schemas.microsoft.com/office/drawing/2014/main" id="{EAEBAF91-113A-4D29-A131-82D8F657BF4B}"/>
              </a:ext>
            </a:extLst>
          </p:cNvPr>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dirty="0">
                <a:cs typeface="Times New Roman" panose="02020603050405020304" pitchFamily="18" charset="0"/>
              </a:rPr>
              <a:t>July 31 (Wednesday), 10:00am ET – 11:30am ET</a:t>
            </a:r>
          </a:p>
          <a:p>
            <a:pPr algn="just">
              <a:spcBef>
                <a:spcPts val="600"/>
              </a:spcBef>
            </a:pPr>
            <a:r>
              <a:rPr lang="en-US" altLang="en-US" dirty="0">
                <a:cs typeface="Times New Roman" panose="02020603050405020304" pitchFamily="18" charset="0"/>
              </a:rPr>
              <a:t>August 14 (Wednesday), 10:00am ET – 11:30am ET</a:t>
            </a:r>
          </a:p>
          <a:p>
            <a:pPr algn="just">
              <a:spcBef>
                <a:spcPts val="600"/>
              </a:spcBef>
            </a:pPr>
            <a:r>
              <a:rPr lang="en-US" altLang="en-US" dirty="0">
                <a:cs typeface="Times New Roman" panose="02020603050405020304" pitchFamily="18" charset="0"/>
              </a:rPr>
              <a:t>August 28 (Wednesday), 10:00am ET – 11:30am ET</a:t>
            </a:r>
          </a:p>
          <a:p>
            <a:pPr algn="just">
              <a:spcBef>
                <a:spcPts val="600"/>
              </a:spcBef>
            </a:pPr>
            <a:r>
              <a:rPr lang="en-US" altLang="en-US" dirty="0">
                <a:cs typeface="Times New Roman" panose="02020603050405020304" pitchFamily="18" charset="0"/>
              </a:rPr>
              <a:t>September 4 (Wednesday), 10:00am ET – 11:30am ET</a:t>
            </a:r>
          </a:p>
          <a:p>
            <a:pPr algn="just">
              <a:spcBef>
                <a:spcPts val="600"/>
              </a:spcBef>
            </a:pPr>
            <a:endParaRPr lang="en-US" altLang="en-US" dirty="0">
              <a:cs typeface="Times New Roman" panose="02020603050405020304" pitchFamily="18" charset="0"/>
            </a:endParaRPr>
          </a:p>
          <a:p>
            <a:pPr algn="just">
              <a:spcBef>
                <a:spcPts val="1225"/>
              </a:spcBef>
            </a:pPr>
            <a:endParaRPr lang="en-US" altLang="en-US" dirty="0">
              <a:cs typeface="Times New Roman" panose="02020603050405020304" pitchFamily="18" charset="0"/>
            </a:endParaRPr>
          </a:p>
          <a:p>
            <a:pPr algn="just">
              <a:spcBef>
                <a:spcPts val="1225"/>
              </a:spcBef>
            </a:pPr>
            <a:endParaRPr lang="en-US" altLang="en-US" dirty="0">
              <a:cs typeface="Times New Roman" panose="02020603050405020304" pitchFamily="18" charset="0"/>
            </a:endParaRPr>
          </a:p>
          <a:p>
            <a:pPr algn="just">
              <a:spcBef>
                <a:spcPts val="1225"/>
              </a:spcBef>
            </a:pPr>
            <a:endParaRPr lang="en-US" altLang="en-US" dirty="0">
              <a:cs typeface="Times New Roman" panose="02020603050405020304" pitchFamily="18" charset="0"/>
            </a:endParaRPr>
          </a:p>
          <a:p>
            <a:pPr algn="just">
              <a:spcBef>
                <a:spcPts val="1225"/>
              </a:spcBef>
            </a:pPr>
            <a:endParaRPr lang="en-US" altLang="en-US" dirty="0">
              <a:cs typeface="Times New Roman" panose="02020603050405020304" pitchFamily="18" charset="0"/>
            </a:endParaRPr>
          </a:p>
          <a:p>
            <a:pPr lvl="1" algn="just"/>
            <a:endParaRPr lang="en-US" altLang="en-US" dirty="0">
              <a:cs typeface="Times New Roman" panose="02020603050405020304" pitchFamily="18" charset="0"/>
            </a:endParaRPr>
          </a:p>
          <a:p>
            <a:pPr lvl="1"/>
            <a:endParaRPr lang="en-US" altLang="en-US" dirty="0">
              <a:cs typeface="Times New Roman" panose="02020603050405020304" pitchFamily="18" charset="0"/>
            </a:endParaRPr>
          </a:p>
          <a:p>
            <a:pPr lvl="1"/>
            <a:endParaRPr lang="en-US" altLang="en-US" dirty="0">
              <a:cs typeface="Times New Roman" panose="02020603050405020304" pitchFamily="18" charset="0"/>
            </a:endParaRPr>
          </a:p>
        </p:txBody>
      </p:sp>
      <p:sp>
        <p:nvSpPr>
          <p:cNvPr id="23557" name="Footer Placeholder 4">
            <a:extLst>
              <a:ext uri="{FF2B5EF4-FFF2-40B4-BE49-F238E27FC236}">
                <a16:creationId xmlns:a16="http://schemas.microsoft.com/office/drawing/2014/main" id="{1D0D97F8-B0BF-438E-8334-647892543F2B}"/>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                                   </a:t>
            </a:r>
          </a:p>
        </p:txBody>
      </p:sp>
      <p:sp>
        <p:nvSpPr>
          <p:cNvPr id="7" name="Date Placeholder 3">
            <a:extLst>
              <a:ext uri="{FF2B5EF4-FFF2-40B4-BE49-F238E27FC236}">
                <a16:creationId xmlns:a16="http://schemas.microsoft.com/office/drawing/2014/main" id="{40628C56-DE62-4F72-82AC-AF792883AD0E}"/>
              </a:ext>
            </a:extLst>
          </p:cNvPr>
          <p:cNvSpPr txBox="1">
            <a:spLocks/>
          </p:cNvSpPr>
          <p:nvPr/>
        </p:nvSpPr>
        <p:spPr bwMode="auto">
          <a:xfrm>
            <a:off x="914400" y="332602"/>
            <a:ext cx="2274727"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kern="1200">
                <a:solidFill>
                  <a:schemeClr val="tx1"/>
                </a:solidFill>
                <a:latin typeface="Times New Roman" pitchFamily="18" charset="0"/>
                <a:ea typeface="MS Gothic" charset="-128"/>
                <a:cs typeface="Arial Unicode MS" charset="0"/>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S Gothic" charset="-128"/>
                <a:cs typeface="+mn-cs"/>
              </a:defRPr>
            </a:lvl9pPr>
          </a:lstStyle>
          <a:p>
            <a:pPr>
              <a:buFontTx/>
              <a:buNone/>
            </a:pPr>
            <a:r>
              <a:rPr lang="en-US" altLang="en-US" sz="1800"/>
              <a:t>July 2019</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600" dirty="0">
                <a:solidFill>
                  <a:schemeClr val="tx1"/>
                </a:solidFill>
              </a:rPr>
              <a:t>Insert a table.  Insert anchored frame inside table cell to hold graphics.  Use table caption as figure caption.</a:t>
            </a:r>
            <a:endParaRPr lang="en-US" sz="1600" dirty="0">
              <a:solidFill>
                <a:schemeClr val="tx1"/>
              </a:solidFill>
            </a:endParaRPr>
          </a:p>
          <a:p>
            <a:pPr lvl="1"/>
            <a:r>
              <a:rPr lang="en-GB" sz="1600" dirty="0">
                <a:solidFill>
                  <a:schemeClr val="tx1"/>
                </a:solidFill>
              </a:rPr>
              <a:t>Insert an anchored frame.  Insert caption inside a text frame inside the anchored frame.  Insert graphics inside the anchored frame.</a:t>
            </a:r>
            <a:endParaRPr lang="en-US" sz="1600" dirty="0">
              <a:solidFill>
                <a:schemeClr val="tx1"/>
              </a:solidFill>
            </a:endParaRPr>
          </a:p>
          <a:p>
            <a:r>
              <a:rPr lang="en-GB" sz="2000" dirty="0"/>
              <a:t> 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2000" dirty="0"/>
              <a:t>Frame format figures are tables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Meeting Closing Report</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sp>
        <p:nvSpPr>
          <p:cNvPr id="6" name="Date Placeholder 3"/>
          <p:cNvSpPr>
            <a:spLocks noGrp="1"/>
          </p:cNvSpPr>
          <p:nvPr>
            <p:ph type="dt" idx="10"/>
          </p:nvPr>
        </p:nvSpPr>
        <p:spPr/>
        <p:txBody>
          <a:bodyPr/>
          <a:lstStyle/>
          <a:p>
            <a:r>
              <a:rPr lang="en-US"/>
              <a:t>July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70</a:t>
            </a:fld>
            <a:endParaRPr lang="en-GB" dirty="0"/>
          </a:p>
        </p:txBody>
      </p:sp>
      <p:graphicFrame>
        <p:nvGraphicFramePr>
          <p:cNvPr id="3075" name="Object 3"/>
          <p:cNvGraphicFramePr>
            <a:graphicFrameLocks noChangeAspect="1"/>
          </p:cNvGraphicFramePr>
          <p:nvPr>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28031" name="Document" r:id="rId4" imgW="10797356" imgH="2534496" progId="Word.Document.8">
                  <p:embed/>
                </p:oleObj>
              </mc:Choice>
              <mc:Fallback>
                <p:oleObj name="Document" r:id="rId4" imgW="10797356" imgH="2534496" progId="Word.Document.8">
                  <p:embed/>
                  <p:pic>
                    <p:nvPicPr>
                      <p:cNvPr id="3075" name="Object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a:t>This document is the </a:t>
            </a:r>
            <a:r>
              <a:rPr lang="en-US" dirty="0" err="1"/>
              <a:t>TGaz</a:t>
            </a:r>
            <a:r>
              <a:rPr lang="en-US" dirty="0"/>
              <a:t> Next Generation Positioning closing report for the Vienna, July 2019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~150 technical comments.</a:t>
            </a:r>
          </a:p>
          <a:p>
            <a:pPr>
              <a:buFont typeface="Arial" panose="020B0604020202020204" pitchFamily="34" charset="0"/>
              <a:buChar char="•"/>
            </a:pPr>
            <a:r>
              <a:rPr lang="en-US" b="0" dirty="0"/>
              <a:t>Performed comment assignment of most of the remaining CIDs.</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r>
              <a:rPr lang="en-US" b="0" dirty="0"/>
              <a:t>Continued effort to meet the projected re-</a:t>
            </a:r>
            <a:r>
              <a:rPr lang="en-US" b="0" dirty="0" err="1"/>
              <a:t>circ</a:t>
            </a:r>
            <a:r>
              <a:rPr lang="en-US" b="0" dirty="0"/>
              <a:t> ballot out of Sep.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Towards Sep. Meeting and Beyond</a:t>
            </a:r>
          </a:p>
        </p:txBody>
      </p:sp>
      <p:sp>
        <p:nvSpPr>
          <p:cNvPr id="3" name="Content Placeholder 2"/>
          <p:cNvSpPr>
            <a:spLocks noGrp="1"/>
          </p:cNvSpPr>
          <p:nvPr>
            <p:ph idx="1"/>
          </p:nvPr>
        </p:nvSpPr>
        <p:spPr>
          <a:xfrm>
            <a:off x="929217" y="1628800"/>
            <a:ext cx="10361084" cy="4473253"/>
          </a:xfrm>
        </p:spPr>
        <p:txBody>
          <a:bodyPr/>
          <a:lstStyle/>
          <a:p>
            <a:pPr>
              <a:buFont typeface="Arial" panose="020B0604020202020204" pitchFamily="34" charset="0"/>
              <a:buChar char="•"/>
            </a:pPr>
            <a:r>
              <a:rPr lang="en-US" b="0" dirty="0"/>
              <a:t>Complete LB240 comment resolution by end of Sep. meeting and recirculate out of the Sep. meeting.</a:t>
            </a:r>
          </a:p>
          <a:p>
            <a:pPr>
              <a:buFont typeface="Arial" panose="020B0604020202020204" pitchFamily="34" charset="0"/>
              <a:buChar char="•"/>
            </a:pPr>
            <a:r>
              <a:rPr lang="en-US" b="0" dirty="0"/>
              <a:t>Publish a new baseline draft D1.3 including all adopted CR from July meeting.</a:t>
            </a:r>
          </a:p>
          <a:p>
            <a:pPr>
              <a:buFont typeface="Arial" panose="020B0604020202020204" pitchFamily="34" charset="0"/>
              <a:buChar char="•"/>
            </a:pPr>
            <a:r>
              <a:rPr lang="en-US" b="0" dirty="0"/>
              <a:t>Have a 3 day ad hoc for the purpose of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9212215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July 24</a:t>
            </a:r>
            <a:r>
              <a:rPr lang="en-US" altLang="en-US" b="0" baseline="30000" dirty="0"/>
              <a:t>th</a:t>
            </a:r>
            <a:r>
              <a:rPr lang="en-US" altLang="en-US" b="0" dirty="0"/>
              <a:t>  	(Wednesday), 13:00 ET – 14:30 ET – already approved</a:t>
            </a:r>
          </a:p>
          <a:p>
            <a:pPr>
              <a:buFont typeface="Arial" panose="020B0604020202020204" pitchFamily="34" charset="0"/>
              <a:buChar char="•"/>
            </a:pPr>
            <a:r>
              <a:rPr lang="en-US" altLang="en-US" b="0" dirty="0"/>
              <a:t>July 31</a:t>
            </a:r>
            <a:r>
              <a:rPr lang="en-US" altLang="en-US" b="0" baseline="30000" dirty="0"/>
              <a:t>st</a:t>
            </a:r>
            <a:r>
              <a:rPr lang="en-US" altLang="en-US" b="0" dirty="0"/>
              <a:t>	(Wednesday), 13:00 ET – 14:30 ET</a:t>
            </a:r>
          </a:p>
          <a:p>
            <a:pPr>
              <a:buFont typeface="Arial" panose="020B0604020202020204" pitchFamily="34" charset="0"/>
              <a:buChar char="•"/>
            </a:pPr>
            <a:r>
              <a:rPr lang="en-US" altLang="en-US" b="0" dirty="0"/>
              <a:t>Aug. 7</a:t>
            </a:r>
            <a:r>
              <a:rPr lang="en-US" altLang="en-US" b="0" baseline="30000" dirty="0"/>
              <a:t>th</a:t>
            </a:r>
            <a:r>
              <a:rPr lang="en-US" altLang="en-US" b="0" dirty="0"/>
              <a:t>  	(Wednesday), 13:00 ET – 14:30 ET</a:t>
            </a:r>
          </a:p>
          <a:p>
            <a:pPr>
              <a:buFont typeface="Arial" panose="020B0604020202020204" pitchFamily="34" charset="0"/>
              <a:buChar char="•"/>
            </a:pPr>
            <a:r>
              <a:rPr lang="en-US" altLang="en-US" b="0" dirty="0"/>
              <a:t>Aug. 14</a:t>
            </a:r>
            <a:r>
              <a:rPr lang="en-US" altLang="en-US" b="0" baseline="30000" dirty="0"/>
              <a:t>th</a:t>
            </a:r>
            <a:r>
              <a:rPr lang="en-US" altLang="en-US" b="0" dirty="0"/>
              <a:t> 	(Wednesday), 13:00 ET – 14:30 ET</a:t>
            </a:r>
          </a:p>
          <a:p>
            <a:pPr>
              <a:buFont typeface="Arial" panose="020B0604020202020204" pitchFamily="34" charset="0"/>
              <a:buChar char="•"/>
            </a:pPr>
            <a:r>
              <a:rPr lang="en-US" altLang="en-US" b="0" dirty="0"/>
              <a:t>Aug. 21</a:t>
            </a:r>
            <a:r>
              <a:rPr lang="en-US" altLang="en-US" b="0" baseline="30000" dirty="0"/>
              <a:t>st</a:t>
            </a:r>
            <a:r>
              <a:rPr lang="en-US" altLang="en-US" b="0" dirty="0"/>
              <a:t> 	(Wednesday), 13:00 ET – 14:30 ET</a:t>
            </a:r>
          </a:p>
          <a:p>
            <a:pPr>
              <a:buFont typeface="Arial" panose="020B0604020202020204" pitchFamily="34" charset="0"/>
              <a:buChar char="•"/>
            </a:pPr>
            <a:r>
              <a:rPr lang="en-US" altLang="en-US" b="0" dirty="0"/>
              <a:t>Aug. 28</a:t>
            </a:r>
            <a:r>
              <a:rPr lang="en-US" altLang="en-US" b="0" baseline="30000" dirty="0"/>
              <a:t>th</a:t>
            </a:r>
            <a:r>
              <a:rPr lang="en-US" altLang="en-US" b="0" dirty="0"/>
              <a:t> 	(Wednesday) , 13:00 ET – </a:t>
            </a:r>
            <a:r>
              <a:rPr lang="en-US" altLang="en-US" b="0"/>
              <a:t>14:30 ET</a:t>
            </a:r>
            <a:endParaRPr lang="en-US" altLang="en-US" b="0" dirty="0"/>
          </a:p>
          <a:p>
            <a:pPr>
              <a:buFont typeface="Arial" panose="020B0604020202020204" pitchFamily="34" charset="0"/>
              <a:buChar char="•"/>
            </a:pPr>
            <a:endParaRPr lang="en-US" altLang="en-US" b="0" dirty="0"/>
          </a:p>
          <a:p>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7172287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a:t>2019 July</a:t>
            </a:r>
            <a:br>
              <a:rPr lang="en-US" altLang="en-US" dirty="0"/>
            </a:br>
            <a:r>
              <a:rPr lang="en-US" altLang="en-US" dirty="0" err="1"/>
              <a:t>TGba</a:t>
            </a:r>
            <a:r>
              <a:rPr lang="en-US" altLang="en-US" dirty="0"/>
              <a:t> Closing Report</a:t>
            </a:r>
          </a:p>
        </p:txBody>
      </p:sp>
      <p:sp>
        <p:nvSpPr>
          <p:cNvPr id="4" name="Date Placeholder 3"/>
          <p:cNvSpPr>
            <a:spLocks noGrp="1"/>
          </p:cNvSpPr>
          <p:nvPr>
            <p:ph type="dt" sz="quarter" idx="10"/>
          </p:nvPr>
        </p:nvSpPr>
        <p:spPr/>
        <p:txBody>
          <a:bodyPr/>
          <a:lstStyle/>
          <a:p>
            <a:pPr>
              <a:defRPr/>
            </a:pPr>
            <a:r>
              <a:rPr lang="en-US" dirty="0"/>
              <a:t>July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01" name="Slide Number Placeholder 5"/>
          <p:cNvSpPr>
            <a:spLocks noGrp="1"/>
          </p:cNvSpPr>
          <p:nvPr>
            <p:ph type="sldNum" sz="quarter" idx="12"/>
          </p:nvPr>
        </p:nvSpPr>
        <p:spPr>
          <a:xfrm>
            <a:off x="5595985" y="6470137"/>
            <a:ext cx="881015"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0E02C77-ED2B-4944-ABFE-6FB45349A4DD}" type="slidenum">
              <a:rPr lang="en-US" altLang="en-US" sz="1200" b="0"/>
              <a:pPr>
                <a:spcBef>
                  <a:spcPct val="0"/>
                </a:spcBef>
                <a:buFontTx/>
                <a:buNone/>
              </a:pPr>
              <a:t>75</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2019-7-17</a:t>
            </a:r>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29053" name="Document" r:id="rId4" imgW="8267030" imgH="3023616" progId="Word.Document.8">
                  <p:embed/>
                </p:oleObj>
              </mc:Choice>
              <mc:Fallback>
                <p:oleObj name="Document" r:id="rId4" imgW="8267030" imgH="3023616" progId="Word.Document.8">
                  <p:embed/>
                  <p:pic>
                    <p:nvPicPr>
                      <p:cNvPr id="4104"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Work Completed</a:t>
            </a:r>
          </a:p>
        </p:txBody>
      </p:sp>
      <p:sp>
        <p:nvSpPr>
          <p:cNvPr id="6147" name="Content Placeholder 2"/>
          <p:cNvSpPr>
            <a:spLocks noGrp="1"/>
          </p:cNvSpPr>
          <p:nvPr>
            <p:ph idx="1"/>
          </p:nvPr>
        </p:nvSpPr>
        <p:spPr>
          <a:xfrm>
            <a:off x="1447800" y="1600201"/>
            <a:ext cx="9372599" cy="4875213"/>
          </a:xfrm>
        </p:spPr>
        <p:txBody>
          <a:bodyPr/>
          <a:lstStyle/>
          <a:p>
            <a:endParaRPr lang="en-US" altLang="en-US" dirty="0"/>
          </a:p>
          <a:p>
            <a:pPr>
              <a:defRPr/>
            </a:pPr>
            <a:r>
              <a:rPr lang="en-US" altLang="en-US" dirty="0"/>
              <a:t>Resolved 198 technical comments, 144 editorial comments received on D3.0 (LB241)</a:t>
            </a:r>
          </a:p>
          <a:p>
            <a:pPr lvl="1">
              <a:defRPr/>
            </a:pPr>
            <a:r>
              <a:rPr lang="en-US" altLang="en-US" sz="2400" dirty="0"/>
              <a:t>Total unresolved comments: 76</a:t>
            </a:r>
          </a:p>
          <a:p>
            <a:pPr>
              <a:defRPr/>
            </a:pPr>
            <a:r>
              <a:rPr lang="en-US" altLang="en-US" dirty="0"/>
              <a:t>Review TG timeline</a:t>
            </a:r>
          </a:p>
          <a:p>
            <a:r>
              <a:rPr lang="en-US" altLang="en-US" dirty="0"/>
              <a:t>Agenda: doc:11-19/988r11</a:t>
            </a:r>
          </a:p>
          <a:p>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a:t>July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701288" y="6475414"/>
            <a:ext cx="775712" cy="1539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001523C-0808-4A04-9D87-C76A4F12628C}" type="slidenum">
              <a:rPr lang="en-US" altLang="en-US" sz="1200" b="0"/>
              <a:pPr>
                <a:spcBef>
                  <a:spcPct val="0"/>
                </a:spcBef>
                <a:buFontTx/>
                <a:buNone/>
              </a:pPr>
              <a:t>76</a:t>
            </a:fld>
            <a:endParaRPr lang="en-US" altLang="en-US" sz="1200" b="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dirty="0"/>
              <a:t>Goals for September 2019</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a:t>Complete comment resolution on D3.0 (LB241) </a:t>
            </a:r>
          </a:p>
          <a:p>
            <a:pPr>
              <a:defRPr/>
            </a:pPr>
            <a:r>
              <a:rPr lang="en-US" altLang="en-US" dirty="0"/>
              <a:t>Approve a WG recirculation letter ballot on D4.0</a:t>
            </a:r>
          </a:p>
          <a:p>
            <a:pPr>
              <a:defRPr/>
            </a:pPr>
            <a:r>
              <a:rPr lang="en-US" altLang="en-US" dirty="0"/>
              <a:t>Review timeline</a:t>
            </a:r>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July 2019</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174" name="Slide Number Placeholder 6"/>
          <p:cNvSpPr>
            <a:spLocks noGrp="1"/>
          </p:cNvSpPr>
          <p:nvPr>
            <p:ph type="sldNum" sz="quarter" idx="12"/>
          </p:nvPr>
        </p:nvSpPr>
        <p:spPr>
          <a:xfrm>
            <a:off x="5791200" y="6477000"/>
            <a:ext cx="868844" cy="4116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1FE51C9A-CBBC-467B-BF25-688AD0302282}" type="slidenum">
              <a:rPr lang="en-US" altLang="en-US" sz="1200" b="0"/>
              <a:pPr>
                <a:spcBef>
                  <a:spcPct val="0"/>
                </a:spcBef>
                <a:buFontTx/>
                <a:buNone/>
              </a:pPr>
              <a:t>77</a:t>
            </a:fld>
            <a:endParaRPr lang="en-US" altLang="en-US" sz="1200" b="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Teleconference Call Schedule</a:t>
            </a:r>
          </a:p>
        </p:txBody>
      </p:sp>
      <p:sp>
        <p:nvSpPr>
          <p:cNvPr id="8195" name="Content Placeholder 2"/>
          <p:cNvSpPr>
            <a:spLocks noGrp="1"/>
          </p:cNvSpPr>
          <p:nvPr>
            <p:ph idx="1"/>
          </p:nvPr>
        </p:nvSpPr>
        <p:spPr/>
        <p:txBody>
          <a:bodyPr/>
          <a:lstStyle/>
          <a:p>
            <a:pPr marL="342900" lvl="1" indent="-342900">
              <a:buFontTx/>
              <a:buChar char="•"/>
              <a:defRPr/>
            </a:pPr>
            <a:r>
              <a:rPr lang="en-US" altLang="en-US" sz="2400" b="1" dirty="0"/>
              <a:t>Three teleconference call (Monday, 2 hours):</a:t>
            </a:r>
          </a:p>
          <a:p>
            <a:pPr marL="685800" lvl="2" indent="-342900">
              <a:defRPr/>
            </a:pPr>
            <a:r>
              <a:rPr lang="en-US" altLang="en-US" sz="2400" b="1" dirty="0"/>
              <a:t>August 5</a:t>
            </a:r>
            <a:r>
              <a:rPr lang="en-US" altLang="en-US" sz="2400" b="1" baseline="30000" dirty="0"/>
              <a:t>th</a:t>
            </a:r>
            <a:r>
              <a:rPr lang="en-US" altLang="en-US" sz="2400" b="1" dirty="0"/>
              <a:t> , 10:00 ET</a:t>
            </a:r>
          </a:p>
          <a:p>
            <a:pPr marL="685800" lvl="2" indent="-342900">
              <a:defRPr/>
            </a:pPr>
            <a:r>
              <a:rPr lang="en-US" altLang="en-US" sz="2400" b="1" dirty="0"/>
              <a:t>August 19</a:t>
            </a:r>
            <a:r>
              <a:rPr lang="en-US" altLang="en-US" sz="2400" b="1" baseline="30000" dirty="0"/>
              <a:t>th</a:t>
            </a:r>
            <a:r>
              <a:rPr lang="en-US" altLang="en-US" sz="2400" b="1" dirty="0"/>
              <a:t>,  17:00 ET</a:t>
            </a:r>
          </a:p>
          <a:p>
            <a:pPr marL="685800" lvl="2" indent="-342900">
              <a:defRPr/>
            </a:pPr>
            <a:r>
              <a:rPr lang="en-US" altLang="en-US" sz="2400" b="1" dirty="0"/>
              <a:t>August 26</a:t>
            </a:r>
            <a:r>
              <a:rPr lang="en-US" altLang="en-US" sz="2400" b="1" baseline="30000" dirty="0"/>
              <a:t>th</a:t>
            </a:r>
            <a:r>
              <a:rPr lang="en-US" altLang="en-US" sz="2400" b="1" dirty="0"/>
              <a:t>, 23:00 ET</a:t>
            </a:r>
          </a:p>
          <a:p>
            <a:pPr marL="342900" lvl="2" indent="0">
              <a:buNone/>
              <a:defRPr/>
            </a:pPr>
            <a:endParaRPr lang="en-US" altLang="en-US" sz="2400" b="1" dirty="0"/>
          </a:p>
        </p:txBody>
      </p:sp>
      <p:sp>
        <p:nvSpPr>
          <p:cNvPr id="4" name="Date Placeholder 3"/>
          <p:cNvSpPr>
            <a:spLocks noGrp="1"/>
          </p:cNvSpPr>
          <p:nvPr>
            <p:ph type="dt" sz="quarter" idx="10"/>
          </p:nvPr>
        </p:nvSpPr>
        <p:spPr/>
        <p:txBody>
          <a:bodyPr/>
          <a:lstStyle/>
          <a:p>
            <a:pPr>
              <a:defRPr/>
            </a:pPr>
            <a:r>
              <a:rPr lang="en-US"/>
              <a:t>July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715000" y="6477000"/>
            <a:ext cx="9144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FCB1795-DADD-4574-8B8E-996323406FF2}" type="slidenum">
              <a:rPr lang="en-US" altLang="en-US" sz="1200" b="0"/>
              <a:pPr>
                <a:spcBef>
                  <a:spcPct val="0"/>
                </a:spcBef>
                <a:buFontTx/>
                <a:buNone/>
              </a:pPr>
              <a:t>78</a:t>
            </a:fld>
            <a:endParaRPr lang="en-US" altLang="en-US" sz="1200" b="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a:extLst>
              <a:ext uri="{FF2B5EF4-FFF2-40B4-BE49-F238E27FC236}">
                <a16:creationId xmlns:a16="http://schemas.microsoft.com/office/drawing/2014/main" id="{8E963CC5-36E1-4A59-8B92-30BD145E6058}"/>
              </a:ext>
            </a:extLst>
          </p:cNvPr>
          <p:cNvSpPr>
            <a:spLocks noGrp="1"/>
          </p:cNvSpPr>
          <p:nvPr>
            <p:ph type="dt" sz="quarter" idx="10"/>
          </p:nvPr>
        </p:nvSpPr>
        <p:spPr>
          <a:xfrm>
            <a:off x="838200" y="302615"/>
            <a:ext cx="1182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a:t>July 2019</a:t>
            </a:r>
          </a:p>
        </p:txBody>
      </p:sp>
      <p:sp>
        <p:nvSpPr>
          <p:cNvPr id="15363" name="Footer Placeholder 4">
            <a:extLst>
              <a:ext uri="{FF2B5EF4-FFF2-40B4-BE49-F238E27FC236}">
                <a16:creationId xmlns:a16="http://schemas.microsoft.com/office/drawing/2014/main" id="{ED6C77E0-D646-4A65-9D1D-7D1A27F910BF}"/>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Nikola </a:t>
            </a:r>
            <a:r>
              <a:rPr lang="en-US" altLang="en-US" sz="1200" b="0" dirty="0" err="1"/>
              <a:t>Serafimovski</a:t>
            </a:r>
            <a:r>
              <a:rPr lang="en-US" altLang="en-US" sz="1200" b="0" dirty="0"/>
              <a:t> (</a:t>
            </a:r>
            <a:r>
              <a:rPr lang="en-US" altLang="en-US" sz="1200" b="0" dirty="0" err="1"/>
              <a:t>pureLiFi</a:t>
            </a:r>
            <a:r>
              <a:rPr lang="en-US" altLang="en-US" sz="1200" b="0" dirty="0"/>
              <a:t>)</a:t>
            </a:r>
          </a:p>
        </p:txBody>
      </p:sp>
      <p:sp>
        <p:nvSpPr>
          <p:cNvPr id="15364" name="Slide Number Placeholder 5">
            <a:extLst>
              <a:ext uri="{FF2B5EF4-FFF2-40B4-BE49-F238E27FC236}">
                <a16:creationId xmlns:a16="http://schemas.microsoft.com/office/drawing/2014/main" id="{E5B39EE1-D440-40DF-88DC-C9FE42CE04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CF3F9E3C-B7D6-4DE3-8956-C40252E2A971}" type="slidenum">
              <a:rPr lang="en-US" altLang="en-US" sz="1200" b="0"/>
              <a:pPr>
                <a:spcBef>
                  <a:spcPct val="0"/>
                </a:spcBef>
                <a:buFontTx/>
                <a:buNone/>
              </a:pPr>
              <a:t>79</a:t>
            </a:fld>
            <a:endParaRPr lang="en-US" altLang="en-US" sz="1200" b="0"/>
          </a:p>
        </p:txBody>
      </p:sp>
      <p:sp>
        <p:nvSpPr>
          <p:cNvPr id="15365" name="Rectangle 2">
            <a:extLst>
              <a:ext uri="{FF2B5EF4-FFF2-40B4-BE49-F238E27FC236}">
                <a16:creationId xmlns:a16="http://schemas.microsoft.com/office/drawing/2014/main" id="{AF1208B4-1D2A-4C5E-8AC3-076F013A10C1}"/>
              </a:ext>
            </a:extLst>
          </p:cNvPr>
          <p:cNvSpPr>
            <a:spLocks noGrp="1" noChangeArrowheads="1"/>
          </p:cNvSpPr>
          <p:nvPr>
            <p:ph type="title"/>
          </p:nvPr>
        </p:nvSpPr>
        <p:spPr>
          <a:xfrm>
            <a:off x="2209800" y="609600"/>
            <a:ext cx="7772400" cy="1066800"/>
          </a:xfrm>
        </p:spPr>
        <p:txBody>
          <a:bodyPr/>
          <a:lstStyle/>
          <a:p>
            <a:r>
              <a:rPr lang="en-US" altLang="en-US"/>
              <a:t>TGbb July 2019 Closing Report</a:t>
            </a:r>
          </a:p>
        </p:txBody>
      </p:sp>
      <p:sp>
        <p:nvSpPr>
          <p:cNvPr id="15366" name="Rectangle 6">
            <a:extLst>
              <a:ext uri="{FF2B5EF4-FFF2-40B4-BE49-F238E27FC236}">
                <a16:creationId xmlns:a16="http://schemas.microsoft.com/office/drawing/2014/main" id="{EFD4CB04-6ADF-4565-A8E7-C52536F0AE39}"/>
              </a:ext>
            </a:extLst>
          </p:cNvPr>
          <p:cNvSpPr>
            <a:spLocks noGrp="1" noChangeArrowheads="1"/>
          </p:cNvSpPr>
          <p:nvPr>
            <p:ph type="body" idx="1"/>
          </p:nvPr>
        </p:nvSpPr>
        <p:spPr>
          <a:xfrm>
            <a:off x="2209800" y="1752600"/>
            <a:ext cx="7772400" cy="381000"/>
          </a:xfrm>
        </p:spPr>
        <p:txBody>
          <a:bodyPr/>
          <a:lstStyle/>
          <a:p>
            <a:pPr algn="ctr">
              <a:buFontTx/>
              <a:buNone/>
            </a:pPr>
            <a:r>
              <a:rPr lang="en-US" altLang="en-US" sz="2000"/>
              <a:t>Date:</a:t>
            </a:r>
            <a:r>
              <a:rPr lang="en-US" altLang="en-US" sz="2000" b="0"/>
              <a:t> 2019-07-18</a:t>
            </a:r>
          </a:p>
        </p:txBody>
      </p:sp>
      <p:graphicFrame>
        <p:nvGraphicFramePr>
          <p:cNvPr id="15367" name="Object 11">
            <a:extLst>
              <a:ext uri="{FF2B5EF4-FFF2-40B4-BE49-F238E27FC236}">
                <a16:creationId xmlns:a16="http://schemas.microsoft.com/office/drawing/2014/main" id="{82F77534-1B0E-4E33-83EA-F0FB1ED82424}"/>
              </a:ext>
            </a:extLst>
          </p:cNvPr>
          <p:cNvGraphicFramePr>
            <a:graphicFrameLocks noChangeAspect="1"/>
          </p:cNvGraphicFramePr>
          <p:nvPr/>
        </p:nvGraphicFramePr>
        <p:xfrm>
          <a:off x="2189163" y="2663826"/>
          <a:ext cx="8629650" cy="1668463"/>
        </p:xfrm>
        <a:graphic>
          <a:graphicData uri="http://schemas.openxmlformats.org/presentationml/2006/ole">
            <mc:AlternateContent xmlns:mc="http://schemas.openxmlformats.org/markup-compatibility/2006">
              <mc:Choice xmlns:v="urn:schemas-microsoft-com:vml" Requires="v">
                <p:oleObj spid="_x0000_s139272" name="Document" r:id="rId4" imgW="8242364" imgH="1597287" progId="Word.Document.8">
                  <p:embed/>
                </p:oleObj>
              </mc:Choice>
              <mc:Fallback>
                <p:oleObj name="Document" r:id="rId4" imgW="8242364" imgH="1597287" progId="Word.Document.8">
                  <p:embed/>
                  <p:pic>
                    <p:nvPicPr>
                      <p:cNvPr id="15367" name="Object 11">
                        <a:extLst>
                          <a:ext uri="{FF2B5EF4-FFF2-40B4-BE49-F238E27FC236}">
                            <a16:creationId xmlns:a16="http://schemas.microsoft.com/office/drawing/2014/main" id="{82F77534-1B0E-4E33-83EA-F0FB1ED824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9163" y="2663826"/>
                        <a:ext cx="8629650"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8" name="Rectangle 12">
            <a:extLst>
              <a:ext uri="{FF2B5EF4-FFF2-40B4-BE49-F238E27FC236}">
                <a16:creationId xmlns:a16="http://schemas.microsoft.com/office/drawing/2014/main" id="{930E0846-F953-4C14-8212-17693CC169B5}"/>
              </a:ext>
            </a:extLst>
          </p:cNvPr>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July 2019</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In July 2019, Editors discussed </a:t>
            </a:r>
            <a:r>
              <a:rPr lang="en-US" sz="1800" dirty="0" err="1"/>
              <a:t>REVmd</a:t>
            </a:r>
            <a:r>
              <a:rPr lang="en-US" sz="1800" dirty="0"/>
              <a:t> schedule and possible completion in 2020. We will revisit the running order in</a:t>
            </a:r>
            <a:r>
              <a:rPr lang="en-US" sz="1800" dirty="0">
                <a:solidFill>
                  <a:srgbClr val="FF0000"/>
                </a:solidFill>
              </a:rPr>
              <a:t> November</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dirty="0"/>
              <a:t>July 2019</a:t>
            </a:r>
            <a:endParaRPr lang="en-GB" dirty="0"/>
          </a:p>
        </p:txBody>
      </p:sp>
      <p:graphicFrame>
        <p:nvGraphicFramePr>
          <p:cNvPr id="3" name="Table 2"/>
          <p:cNvGraphicFramePr>
            <a:graphicFrameLocks noGrp="1"/>
          </p:cNvGraphicFramePr>
          <p:nvPr>
            <p:extLst/>
          </p:nvPr>
        </p:nvGraphicFramePr>
        <p:xfrm>
          <a:off x="1295400" y="2285999"/>
          <a:ext cx="9296400" cy="4998720"/>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val="3336049185"/>
                    </a:ext>
                  </a:extLst>
                </a:gridCol>
                <a:gridCol w="3098800">
                  <a:extLst>
                    <a:ext uri="{9D8B030D-6E8A-4147-A177-3AD203B41FA5}">
                      <a16:colId xmlns:a16="http://schemas.microsoft.com/office/drawing/2014/main" val="1921072032"/>
                    </a:ext>
                  </a:extLst>
                </a:gridCol>
                <a:gridCol w="3098800">
                  <a:extLst>
                    <a:ext uri="{9D8B030D-6E8A-4147-A177-3AD203B41FA5}">
                      <a16:colId xmlns:a16="http://schemas.microsoft.com/office/drawing/2014/main"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4630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766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Sep 2020</a:t>
                      </a:r>
                      <a:r>
                        <a:rPr kumimoji="0" lang="en-US" sz="2000" b="0" i="0" u="none" strike="noStrike" cap="none" normalizeH="0" baseline="0" dirty="0">
                          <a:ln>
                            <a:noFill/>
                          </a:ln>
                          <a:solidFill>
                            <a:schemeClr val="tx1"/>
                          </a:solidFill>
                          <a:effectLst/>
                          <a:latin typeface="Times New Roman" pitchFamily="18" charset="0"/>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Jun 2020*</a:t>
                      </a:r>
                    </a:p>
                  </a:txBody>
                  <a:tcPr horzOverflow="overflow">
                    <a:noFill/>
                  </a:tcPr>
                </a:tc>
                <a:extLst>
                  <a:ext uri="{0D108BD9-81ED-4DB2-BD59-A6C34878D82A}">
                    <a16:rowId xmlns:a16="http://schemas.microsoft.com/office/drawing/2014/main"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791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txBody>
                  <a:tcPr horzOverflow="overflow">
                    <a:noFill/>
                  </a:tcPr>
                </a:tc>
                <a:extLst>
                  <a:ext uri="{0D108BD9-81ED-4DB2-BD59-A6C34878D82A}">
                    <a16:rowId xmlns:a16="http://schemas.microsoft.com/office/drawing/2014/main"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199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might be Sep,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7D89774D-BE79-4C29-9990-2A1B58F06F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C71B1F8-29CA-4DC4-A73E-7C4827AD1F75}" type="slidenum">
              <a:rPr lang="en-US" altLang="en-US" sz="1200" b="0"/>
              <a:pPr>
                <a:spcBef>
                  <a:spcPct val="0"/>
                </a:spcBef>
                <a:buFontTx/>
                <a:buNone/>
              </a:pPr>
              <a:t>80</a:t>
            </a:fld>
            <a:endParaRPr lang="en-US" altLang="en-US" sz="1200" b="0"/>
          </a:p>
        </p:txBody>
      </p:sp>
      <p:sp>
        <p:nvSpPr>
          <p:cNvPr id="17411" name="Rectangle 3">
            <a:extLst>
              <a:ext uri="{FF2B5EF4-FFF2-40B4-BE49-F238E27FC236}">
                <a16:creationId xmlns:a16="http://schemas.microsoft.com/office/drawing/2014/main" id="{017422E1-DEE0-4791-B5C1-B708EB0AB995}"/>
              </a:ext>
            </a:extLst>
          </p:cNvPr>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Light Communications Task Group closing report for the July 2019 session.</a:t>
            </a:r>
          </a:p>
          <a:p>
            <a:pPr lvl="1"/>
            <a:endParaRPr lang="en-US" altLang="en-US"/>
          </a:p>
          <a:p>
            <a:pPr lvl="1"/>
            <a:endParaRPr lang="en-US" altLang="en-US"/>
          </a:p>
        </p:txBody>
      </p:sp>
      <p:sp>
        <p:nvSpPr>
          <p:cNvPr id="17412" name="Rectangle 2">
            <a:extLst>
              <a:ext uri="{FF2B5EF4-FFF2-40B4-BE49-F238E27FC236}">
                <a16:creationId xmlns:a16="http://schemas.microsoft.com/office/drawing/2014/main" id="{C9DC282D-EFB8-4B17-A703-1496637F23CA}"/>
              </a:ext>
            </a:extLst>
          </p:cNvPr>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a:extLst>
              <a:ext uri="{FF2B5EF4-FFF2-40B4-BE49-F238E27FC236}">
                <a16:creationId xmlns:a16="http://schemas.microsoft.com/office/drawing/2014/main" id="{CF7968B9-C5FA-4C35-AE04-76F0AD429972}"/>
              </a:ext>
            </a:extLst>
          </p:cNvPr>
          <p:cNvSpPr>
            <a:spLocks noGrp="1"/>
          </p:cNvSpPr>
          <p:nvPr>
            <p:ph type="dt" sz="quarter" idx="10"/>
          </p:nvPr>
        </p:nvSpPr>
        <p:spPr>
          <a:xfrm>
            <a:off x="838200" y="257175"/>
            <a:ext cx="1182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a:t>July 2019</a:t>
            </a:r>
          </a:p>
        </p:txBody>
      </p:sp>
      <p:sp>
        <p:nvSpPr>
          <p:cNvPr id="17414" name="Footer Placeholder 4">
            <a:extLst>
              <a:ext uri="{FF2B5EF4-FFF2-40B4-BE49-F238E27FC236}">
                <a16:creationId xmlns:a16="http://schemas.microsoft.com/office/drawing/2014/main" id="{DC0E9E64-9280-41D4-88DC-F97AFD1EE37D}"/>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33376C82-F69E-4ADC-94CF-AC2E7616F4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8927F5C-1D1A-4B84-B721-2E5E0661CD5F}" type="slidenum">
              <a:rPr lang="en-US" altLang="en-US" sz="1200" b="0"/>
              <a:pPr>
                <a:spcBef>
                  <a:spcPct val="0"/>
                </a:spcBef>
                <a:buFontTx/>
                <a:buNone/>
              </a:pPr>
              <a:t>81</a:t>
            </a:fld>
            <a:endParaRPr lang="en-US" altLang="en-US" sz="1200" b="0"/>
          </a:p>
        </p:txBody>
      </p:sp>
      <p:sp>
        <p:nvSpPr>
          <p:cNvPr id="17411" name="Rectangle 3">
            <a:extLst>
              <a:ext uri="{FF2B5EF4-FFF2-40B4-BE49-F238E27FC236}">
                <a16:creationId xmlns:a16="http://schemas.microsoft.com/office/drawing/2014/main" id="{6F1E1487-9677-45E7-8A6F-BEB88DB435CF}"/>
              </a:ext>
            </a:extLst>
          </p:cNvPr>
          <p:cNvSpPr txBox="1">
            <a:spLocks noChangeArrowheads="1"/>
          </p:cNvSpPr>
          <p:nvPr/>
        </p:nvSpPr>
        <p:spPr bwMode="auto">
          <a:xfrm>
            <a:off x="2209800" y="13716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lvl="1" indent="0">
              <a:buNone/>
              <a:defRPr/>
            </a:pPr>
            <a:r>
              <a:rPr lang="en-US" altLang="en-US" sz="2400" b="1" u="sng" dirty="0"/>
              <a:t>Content</a:t>
            </a:r>
          </a:p>
          <a:p>
            <a:pPr lvl="1" algn="just">
              <a:defRPr/>
            </a:pPr>
            <a:r>
              <a:rPr lang="en-GB" altLang="en-US" dirty="0" err="1"/>
              <a:t>TGbb</a:t>
            </a:r>
            <a:r>
              <a:rPr lang="en-GB" altLang="en-US" dirty="0"/>
              <a:t> is considering proposals for PHY and MAC features</a:t>
            </a:r>
          </a:p>
          <a:p>
            <a:pPr lvl="2" algn="just">
              <a:defRPr/>
            </a:pPr>
            <a:r>
              <a:rPr lang="en-GB" altLang="en-US" sz="1600" dirty="0"/>
              <a:t>PHY pre-proposals (doc. 11-19/1053r1, doc. 11-19/1206r0)</a:t>
            </a:r>
          </a:p>
          <a:p>
            <a:pPr lvl="2" algn="just">
              <a:defRPr/>
            </a:pPr>
            <a:r>
              <a:rPr lang="en-GB" altLang="en-US" sz="1600" dirty="0"/>
              <a:t>PHY simulation results (doc. 11-19/1054r2, doc. 11-19/1224r1)</a:t>
            </a:r>
          </a:p>
          <a:p>
            <a:pPr lvl="2" algn="just">
              <a:defRPr/>
            </a:pPr>
            <a:r>
              <a:rPr lang="en-GB" altLang="en-US" sz="1600" dirty="0"/>
              <a:t>PHY implementation results (doc. 11-19/1208r0)</a:t>
            </a:r>
          </a:p>
          <a:p>
            <a:pPr lvl="2" algn="just">
              <a:defRPr/>
            </a:pPr>
            <a:r>
              <a:rPr lang="en-GB" altLang="en-US" sz="1600" dirty="0"/>
              <a:t>MAC pre-proposals (doc. 11-19/0757r1)</a:t>
            </a:r>
          </a:p>
          <a:p>
            <a:pPr lvl="1" algn="just">
              <a:defRPr/>
            </a:pPr>
            <a:r>
              <a:rPr lang="en-GB" altLang="en-US" dirty="0"/>
              <a:t>Discussions ongoing for the Evaluation Methodology for the MAC (doc. 11-19/0187r5)</a:t>
            </a:r>
          </a:p>
          <a:p>
            <a:pPr lvl="2" algn="just">
              <a:defRPr/>
            </a:pPr>
            <a:r>
              <a:rPr lang="en-GB" altLang="en-US" sz="1600" dirty="0"/>
              <a:t>MAC Evaluation Methodology (doc. 11-19/1000r1, doc. 11-19/0848r2)</a:t>
            </a:r>
          </a:p>
          <a:p>
            <a:pPr lvl="2" algn="just">
              <a:defRPr/>
            </a:pPr>
            <a:r>
              <a:rPr lang="en-US" altLang="en-US" sz="1600" dirty="0"/>
              <a:t>Link Performance Models for System Level Simulations (doc. 11-19/1221r0)</a:t>
            </a:r>
            <a:endParaRPr lang="en-GB" altLang="en-US" sz="1600" dirty="0"/>
          </a:p>
          <a:p>
            <a:pPr lvl="2" algn="just">
              <a:defRPr/>
            </a:pPr>
            <a:r>
              <a:rPr lang="en-GB" altLang="en-US" sz="1600" dirty="0"/>
              <a:t>Agreement to show cumulative distribution function for MAC KPIs</a:t>
            </a:r>
          </a:p>
          <a:p>
            <a:pPr lvl="1" algn="just">
              <a:defRPr/>
            </a:pPr>
            <a:r>
              <a:rPr lang="en-GB" altLang="en-US" dirty="0"/>
              <a:t>Request for liaison to ITU-T for copyright to use material from various standards/recommendations (doc. 11-19/1322r0)</a:t>
            </a:r>
          </a:p>
          <a:p>
            <a:pPr marL="457200" lvl="1" indent="0">
              <a:buNone/>
              <a:defRPr/>
            </a:pPr>
            <a:r>
              <a:rPr lang="en-US" altLang="en-US" b="1" dirty="0"/>
              <a:t>Meeting agenda and motions are available in doc. 11-19/0989r5</a:t>
            </a:r>
          </a:p>
          <a:p>
            <a:pPr marL="457200" lvl="1" indent="0">
              <a:buNone/>
              <a:defRPr/>
            </a:pPr>
            <a:r>
              <a:rPr lang="en-US" altLang="en-US" b="1" dirty="0"/>
              <a:t>Minutes of the meeting are available in doc. 11-19/1343r0.</a:t>
            </a:r>
          </a:p>
        </p:txBody>
      </p:sp>
      <p:sp>
        <p:nvSpPr>
          <p:cNvPr id="19460" name="Rectangle 2">
            <a:extLst>
              <a:ext uri="{FF2B5EF4-FFF2-40B4-BE49-F238E27FC236}">
                <a16:creationId xmlns:a16="http://schemas.microsoft.com/office/drawing/2014/main" id="{B1CCF519-228C-45D1-A37B-93E4533DA682}"/>
              </a:ext>
            </a:extLst>
          </p:cNvPr>
          <p:cNvSpPr txBox="1">
            <a:spLocks noChangeArrowheads="1"/>
          </p:cNvSpPr>
          <p:nvPr/>
        </p:nvSpPr>
        <p:spPr bwMode="auto">
          <a:xfrm>
            <a:off x="2209800" y="6096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TGbb activities at the July meeting</a:t>
            </a:r>
          </a:p>
        </p:txBody>
      </p:sp>
      <p:sp>
        <p:nvSpPr>
          <p:cNvPr id="19461" name="Date Placeholder 3">
            <a:extLst>
              <a:ext uri="{FF2B5EF4-FFF2-40B4-BE49-F238E27FC236}">
                <a16:creationId xmlns:a16="http://schemas.microsoft.com/office/drawing/2014/main" id="{DE1585EC-6308-479F-8EF5-8B3935E58E72}"/>
              </a:ext>
            </a:extLst>
          </p:cNvPr>
          <p:cNvSpPr>
            <a:spLocks noGrp="1"/>
          </p:cNvSpPr>
          <p:nvPr>
            <p:ph type="dt" sz="quarter" idx="10"/>
          </p:nvPr>
        </p:nvSpPr>
        <p:spPr>
          <a:xfrm>
            <a:off x="838200" y="228600"/>
            <a:ext cx="1182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a:t>July 2019</a:t>
            </a:r>
          </a:p>
        </p:txBody>
      </p:sp>
      <p:sp>
        <p:nvSpPr>
          <p:cNvPr id="19462" name="Footer Placeholder 4">
            <a:extLst>
              <a:ext uri="{FF2B5EF4-FFF2-40B4-BE49-F238E27FC236}">
                <a16:creationId xmlns:a16="http://schemas.microsoft.com/office/drawing/2014/main" id="{41D67DFD-B5C8-414C-99CB-DF20FE33BD3E}"/>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6CB92AF0-8E11-4A19-923B-F2F2E994A1C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91FA8BA-D973-475C-8908-D674871A9995}" type="slidenum">
              <a:rPr lang="en-US" altLang="en-US" sz="1200" b="0"/>
              <a:pPr>
                <a:spcBef>
                  <a:spcPct val="0"/>
                </a:spcBef>
                <a:buFontTx/>
                <a:buNone/>
              </a:pPr>
              <a:t>82</a:t>
            </a:fld>
            <a:endParaRPr lang="en-US" altLang="en-US" sz="1200" b="0"/>
          </a:p>
        </p:txBody>
      </p:sp>
      <p:sp>
        <p:nvSpPr>
          <p:cNvPr id="21507" name="Date Placeholder 3">
            <a:extLst>
              <a:ext uri="{FF2B5EF4-FFF2-40B4-BE49-F238E27FC236}">
                <a16:creationId xmlns:a16="http://schemas.microsoft.com/office/drawing/2014/main" id="{A1E824D5-B87D-405D-81C8-C44F9F10E149}"/>
              </a:ext>
            </a:extLst>
          </p:cNvPr>
          <p:cNvSpPr>
            <a:spLocks noGrp="1"/>
          </p:cNvSpPr>
          <p:nvPr>
            <p:ph type="dt" sz="quarter" idx="10"/>
          </p:nvPr>
        </p:nvSpPr>
        <p:spPr>
          <a:xfrm>
            <a:off x="838200" y="228600"/>
            <a:ext cx="1182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a:t>July 2019</a:t>
            </a:r>
          </a:p>
        </p:txBody>
      </p:sp>
      <p:sp>
        <p:nvSpPr>
          <p:cNvPr id="21508" name="Footer Placeholder 4">
            <a:extLst>
              <a:ext uri="{FF2B5EF4-FFF2-40B4-BE49-F238E27FC236}">
                <a16:creationId xmlns:a16="http://schemas.microsoft.com/office/drawing/2014/main" id="{263757F5-8B5B-4B30-9C33-6C5695AAFD99}"/>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
        <p:nvSpPr>
          <p:cNvPr id="21509" name="Title 1">
            <a:extLst>
              <a:ext uri="{FF2B5EF4-FFF2-40B4-BE49-F238E27FC236}">
                <a16:creationId xmlns:a16="http://schemas.microsoft.com/office/drawing/2014/main" id="{61C1CFB0-8294-4F9A-AC12-D3628D4D5D33}"/>
              </a:ext>
            </a:extLst>
          </p:cNvPr>
          <p:cNvSpPr>
            <a:spLocks noGrp="1" noChangeArrowheads="1"/>
          </p:cNvSpPr>
          <p:nvPr>
            <p:ph type="title"/>
          </p:nvPr>
        </p:nvSpPr>
        <p:spPr/>
        <p:txBody>
          <a:bodyPr/>
          <a:lstStyle/>
          <a:p>
            <a:r>
              <a:rPr lang="en-GB" altLang="en-US"/>
              <a:t>Motion</a:t>
            </a:r>
          </a:p>
        </p:txBody>
      </p:sp>
      <p:sp>
        <p:nvSpPr>
          <p:cNvPr id="8" name="Content Placeholder 2">
            <a:extLst>
              <a:ext uri="{FF2B5EF4-FFF2-40B4-BE49-F238E27FC236}">
                <a16:creationId xmlns:a16="http://schemas.microsoft.com/office/drawing/2014/main" id="{1C3EA203-CD98-455E-83B4-CD4607D22FCB}"/>
              </a:ext>
            </a:extLst>
          </p:cNvPr>
          <p:cNvSpPr>
            <a:spLocks noGrp="1"/>
          </p:cNvSpPr>
          <p:nvPr>
            <p:ph idx="1"/>
          </p:nvPr>
        </p:nvSpPr>
        <p:spPr>
          <a:xfrm>
            <a:off x="2209800" y="1752600"/>
            <a:ext cx="7772400" cy="4114800"/>
          </a:xfrm>
        </p:spPr>
        <p:txBody>
          <a:bodyPr/>
          <a:lstStyle/>
          <a:p>
            <a:pPr marL="0" indent="0">
              <a:defRPr/>
            </a:pPr>
            <a:r>
              <a:rPr lang="en-US" dirty="0"/>
              <a:t>The IEEE 802.11 WG approves sending the contents of </a:t>
            </a:r>
            <a:r>
              <a:rPr lang="en-US" dirty="0">
                <a:hlinkClick r:id="rId3"/>
              </a:rPr>
              <a:t>11-19/1322r1</a:t>
            </a:r>
            <a:r>
              <a:rPr lang="en-US" dirty="0"/>
              <a:t> draft LS to </a:t>
            </a:r>
            <a:r>
              <a:rPr lang="en-GB" dirty="0"/>
              <a:t>ITU-T Q18/15 </a:t>
            </a:r>
            <a:r>
              <a:rPr lang="en-US" dirty="0"/>
              <a:t>and </a:t>
            </a:r>
            <a:r>
              <a:rPr lang="en-US" dirty="0" err="1"/>
              <a:t>cc’ed</a:t>
            </a:r>
            <a:r>
              <a:rPr lang="en-US" dirty="0"/>
              <a:t> to IEEE </a:t>
            </a:r>
            <a:r>
              <a:rPr lang="en-GB" dirty="0"/>
              <a:t>802 EC,</a:t>
            </a:r>
            <a:r>
              <a:rPr lang="en-US" dirty="0"/>
              <a:t> granting the WG Chair editorial license.</a:t>
            </a:r>
          </a:p>
          <a:p>
            <a:pPr>
              <a:defRPr/>
            </a:pPr>
            <a:endParaRPr lang="en-US" dirty="0"/>
          </a:p>
          <a:p>
            <a:pPr>
              <a:defRPr/>
            </a:pPr>
            <a:r>
              <a:rPr lang="en-US" dirty="0"/>
              <a:t>Moved by Nikola Serafimovski on behalf of </a:t>
            </a:r>
            <a:r>
              <a:rPr lang="en-US" dirty="0" err="1"/>
              <a:t>TGbb</a:t>
            </a:r>
            <a:endParaRPr lang="en-US" dirty="0"/>
          </a:p>
          <a:p>
            <a:pPr>
              <a:defRPr/>
            </a:pPr>
            <a:endParaRPr lang="en-US" dirty="0"/>
          </a:p>
          <a:p>
            <a:pPr>
              <a:defRPr/>
            </a:pPr>
            <a:r>
              <a:rPr lang="en-US" dirty="0" err="1"/>
              <a:t>TGbb</a:t>
            </a:r>
            <a:r>
              <a:rPr lang="en-US" dirty="0"/>
              <a:t> vote:</a:t>
            </a:r>
          </a:p>
          <a:p>
            <a:pPr>
              <a:defRPr/>
            </a:pPr>
            <a:r>
              <a:rPr lang="en-US" dirty="0"/>
              <a:t>Moved: Volker Jungnickel , Seconded: Matthias Wendt</a:t>
            </a:r>
          </a:p>
          <a:p>
            <a:pPr>
              <a:defRPr/>
            </a:pPr>
            <a:r>
              <a:rPr lang="en-US" dirty="0"/>
              <a:t>Result: (Y / N / A) (14 / 0 / 3)</a:t>
            </a:r>
          </a:p>
          <a:p>
            <a:pPr>
              <a:defRPr/>
            </a:pPr>
            <a:endParaRPr lang="en-GB"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id="{FE725B52-C519-4E30-830C-C2D7AC0A341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D03EF2F-1200-4F9E-994E-1C70ECEF23BE}" type="slidenum">
              <a:rPr lang="en-US" altLang="en-US" sz="1200" b="0"/>
              <a:pPr>
                <a:spcBef>
                  <a:spcPct val="0"/>
                </a:spcBef>
                <a:buFontTx/>
                <a:buNone/>
              </a:pPr>
              <a:t>83</a:t>
            </a:fld>
            <a:endParaRPr lang="en-US" altLang="en-US" sz="1200" b="0"/>
          </a:p>
        </p:txBody>
      </p:sp>
      <p:sp>
        <p:nvSpPr>
          <p:cNvPr id="23555" name="Rectangle 2">
            <a:extLst>
              <a:ext uri="{FF2B5EF4-FFF2-40B4-BE49-F238E27FC236}">
                <a16:creationId xmlns:a16="http://schemas.microsoft.com/office/drawing/2014/main" id="{7B25BAC9-3103-449A-9A69-B1E57739EE4B}"/>
              </a:ext>
            </a:extLst>
          </p:cNvPr>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 request</a:t>
            </a:r>
          </a:p>
        </p:txBody>
      </p:sp>
      <p:sp>
        <p:nvSpPr>
          <p:cNvPr id="23556" name="Date Placeholder 3">
            <a:extLst>
              <a:ext uri="{FF2B5EF4-FFF2-40B4-BE49-F238E27FC236}">
                <a16:creationId xmlns:a16="http://schemas.microsoft.com/office/drawing/2014/main" id="{9891B77F-5EF1-454D-BA66-2CC441CAA3A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a:t>                 </a:t>
            </a:r>
          </a:p>
        </p:txBody>
      </p:sp>
      <p:sp>
        <p:nvSpPr>
          <p:cNvPr id="23557" name="Footer Placeholder 4">
            <a:extLst>
              <a:ext uri="{FF2B5EF4-FFF2-40B4-BE49-F238E27FC236}">
                <a16:creationId xmlns:a16="http://schemas.microsoft.com/office/drawing/2014/main" id="{D1AD85F5-1930-44EB-83AC-0E1C42FC6D16}"/>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3558" name="Picture 2">
            <a:extLst>
              <a:ext uri="{FF2B5EF4-FFF2-40B4-BE49-F238E27FC236}">
                <a16:creationId xmlns:a16="http://schemas.microsoft.com/office/drawing/2014/main" id="{D7CEE385-C218-4575-AFAE-7E0906136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676400"/>
            <a:ext cx="6096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B9478340-A6DD-4497-A8CC-813B550692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6F192B6-A9B4-478E-933D-A58F9AE1FDD3}" type="slidenum">
              <a:rPr lang="en-US" altLang="en-US" sz="1200" b="0"/>
              <a:pPr>
                <a:spcBef>
                  <a:spcPct val="0"/>
                </a:spcBef>
                <a:buFontTx/>
                <a:buNone/>
              </a:pPr>
              <a:t>84</a:t>
            </a:fld>
            <a:endParaRPr lang="en-US" altLang="en-US" sz="1200" b="0"/>
          </a:p>
        </p:txBody>
      </p:sp>
      <p:sp>
        <p:nvSpPr>
          <p:cNvPr id="25603" name="Rectangle 3">
            <a:extLst>
              <a:ext uri="{FF2B5EF4-FFF2-40B4-BE49-F238E27FC236}">
                <a16:creationId xmlns:a16="http://schemas.microsoft.com/office/drawing/2014/main" id="{562FCB50-0F33-4ABA-B756-DC33B0EAFA53}"/>
              </a:ext>
            </a:extLst>
          </p:cNvPr>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r>
              <a:rPr lang="en-GB" altLang="en-US" sz="2400"/>
              <a:t>5 slots were requested</a:t>
            </a:r>
          </a:p>
          <a:p>
            <a:pPr lvl="1"/>
            <a:r>
              <a:rPr lang="en-GB" altLang="en-US" sz="2400"/>
              <a:t>Hear further pre-proposals on PHY and MAC</a:t>
            </a:r>
          </a:p>
          <a:p>
            <a:pPr lvl="1"/>
            <a:r>
              <a:rPr lang="en-GB" altLang="en-US" sz="2400"/>
              <a:t>Discuss initial evaluation results</a:t>
            </a:r>
          </a:p>
        </p:txBody>
      </p:sp>
      <p:sp>
        <p:nvSpPr>
          <p:cNvPr id="25604" name="Rectangle 2">
            <a:extLst>
              <a:ext uri="{FF2B5EF4-FFF2-40B4-BE49-F238E27FC236}">
                <a16:creationId xmlns:a16="http://schemas.microsoft.com/office/drawing/2014/main" id="{9811D078-2B97-441B-BC12-ECA2B235E5D0}"/>
              </a:ext>
            </a:extLst>
          </p:cNvPr>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Plans for TGbb Sept. Meeting</a:t>
            </a:r>
          </a:p>
        </p:txBody>
      </p:sp>
      <p:sp>
        <p:nvSpPr>
          <p:cNvPr id="25605" name="Date Placeholder 3">
            <a:extLst>
              <a:ext uri="{FF2B5EF4-FFF2-40B4-BE49-F238E27FC236}">
                <a16:creationId xmlns:a16="http://schemas.microsoft.com/office/drawing/2014/main" id="{9C601A0A-6308-4D82-A995-F2AA91163131}"/>
              </a:ext>
            </a:extLst>
          </p:cNvPr>
          <p:cNvSpPr>
            <a:spLocks noGrp="1"/>
          </p:cNvSpPr>
          <p:nvPr>
            <p:ph type="dt" sz="quarter" idx="10"/>
          </p:nvPr>
        </p:nvSpPr>
        <p:spPr>
          <a:xfrm>
            <a:off x="838200" y="228600"/>
            <a:ext cx="1182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a:t>July 2019</a:t>
            </a:r>
          </a:p>
        </p:txBody>
      </p:sp>
      <p:sp>
        <p:nvSpPr>
          <p:cNvPr id="25606" name="Footer Placeholder 4">
            <a:extLst>
              <a:ext uri="{FF2B5EF4-FFF2-40B4-BE49-F238E27FC236}">
                <a16:creationId xmlns:a16="http://schemas.microsoft.com/office/drawing/2014/main" id="{A93FCC67-97F7-4139-926B-7B7EE8ACCF65}"/>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20676"/>
            <a:ext cx="2303451" cy="273050"/>
          </a:xfrm>
        </p:spPr>
        <p:txBody>
          <a:bodyPr/>
          <a:lstStyle/>
          <a:p>
            <a:r>
              <a:rPr lang="en-GB" dirty="0"/>
              <a:t>July 2019</a:t>
            </a:r>
          </a:p>
        </p:txBody>
      </p:sp>
      <p:sp>
        <p:nvSpPr>
          <p:cNvPr id="7" name="Footer Placeholder 4"/>
          <p:cNvSpPr>
            <a:spLocks noGrp="1"/>
          </p:cNvSpPr>
          <p:nvPr>
            <p:ph type="ftr" idx="14"/>
          </p:nvPr>
        </p:nvSpPr>
        <p:spPr>
          <a:xfrm>
            <a:off x="8305800" y="6476207"/>
            <a:ext cx="3041644" cy="180975"/>
          </a:xfrm>
        </p:spPr>
        <p:txBody>
          <a:bodyPr/>
          <a:lstStyle/>
          <a:p>
            <a:r>
              <a:rPr lang="de-DE" dirty="0"/>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85</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31098" name="Dokument" r:id="rId4" imgW="8255000" imgH="2514600" progId="Word.Document.8">
                  <p:embed/>
                </p:oleObj>
              </mc:Choice>
              <mc:Fallback>
                <p:oleObj name="Dokument" r:id="rId4" imgW="8255000" imgH="2514600" progId="Word.Document.8">
                  <p:embed/>
                  <p:pic>
                    <p:nvPicPr>
                      <p:cNvPr id="307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915198" y="306386"/>
            <a:ext cx="2589203" cy="273050"/>
          </a:xfrm>
        </p:spPr>
        <p:txBody>
          <a:bodyPr/>
          <a:lstStyle/>
          <a:p>
            <a:r>
              <a:rPr lang="en-GB" dirty="0"/>
              <a:t>July 2019</a:t>
            </a:r>
          </a:p>
        </p:txBody>
      </p:sp>
      <p:sp>
        <p:nvSpPr>
          <p:cNvPr id="5" name="Footer Placeholder 4"/>
          <p:cNvSpPr>
            <a:spLocks noGrp="1"/>
          </p:cNvSpPr>
          <p:nvPr>
            <p:ph type="ftr" idx="14"/>
          </p:nvPr>
        </p:nvSpPr>
        <p:spPr>
          <a:xfrm>
            <a:off x="8382000" y="6476207"/>
            <a:ext cx="3041644" cy="180975"/>
          </a:xfrm>
        </p:spPr>
        <p:txBody>
          <a:bodyPr/>
          <a:lstStyle/>
          <a:p>
            <a:r>
              <a:rPr lang="de-DE" dirty="0"/>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86</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Closing report for IEEE 802.11 </a:t>
            </a:r>
            <a:r>
              <a:rPr lang="en-GB" dirty="0" err="1"/>
              <a:t>TGbc</a:t>
            </a:r>
            <a:r>
              <a:rPr lang="en-GB" dirty="0"/>
              <a:t> (Broadcast Services) for July 2019, Vienna,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Work Completed this week</a:t>
            </a:r>
          </a:p>
        </p:txBody>
      </p:sp>
      <p:sp>
        <p:nvSpPr>
          <p:cNvPr id="3" name="Inhaltsplatzhalter 2"/>
          <p:cNvSpPr>
            <a:spLocks noGrp="1"/>
          </p:cNvSpPr>
          <p:nvPr>
            <p:ph idx="1"/>
          </p:nvPr>
        </p:nvSpPr>
        <p:spPr/>
        <p:txBody>
          <a:bodyPr/>
          <a:lstStyle/>
          <a:p>
            <a:r>
              <a:rPr lang="en-US" dirty="0"/>
              <a:t>Group met 3 time slots during this week</a:t>
            </a:r>
          </a:p>
          <a:p>
            <a:pPr>
              <a:buFont typeface="Arial" panose="020B0604020202020204" pitchFamily="34" charset="0"/>
              <a:buChar char="•"/>
            </a:pPr>
            <a:r>
              <a:rPr lang="en-US" dirty="0"/>
              <a:t>Discussion on relation between ARC and </a:t>
            </a:r>
            <a:r>
              <a:rPr lang="en-US" dirty="0" err="1"/>
              <a:t>TGbc</a:t>
            </a:r>
            <a:endParaRPr lang="en-US" dirty="0"/>
          </a:p>
          <a:p>
            <a:pPr>
              <a:buFont typeface="Arial" panose="020B0604020202020204" pitchFamily="34" charset="0"/>
              <a:buChar char="•"/>
            </a:pPr>
            <a:r>
              <a:rPr lang="en-US" dirty="0"/>
              <a:t>Additions to Functional Requirements Document</a:t>
            </a:r>
          </a:p>
          <a:p>
            <a:pPr>
              <a:buFont typeface="Arial" panose="020B0604020202020204" pitchFamily="34" charset="0"/>
              <a:buChar char="•"/>
            </a:pPr>
            <a:r>
              <a:rPr lang="en-US" dirty="0"/>
              <a:t>Identified potential clauses, which might be amended by </a:t>
            </a:r>
            <a:r>
              <a:rPr lang="en-US" dirty="0" err="1"/>
              <a:t>TGbc</a:t>
            </a:r>
            <a:r>
              <a:rPr lang="en-US" dirty="0"/>
              <a:t>, and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914400" y="342900"/>
            <a:ext cx="2374889" cy="273050"/>
          </a:xfrm>
        </p:spPr>
        <p:txBody>
          <a:bodyPr/>
          <a:lstStyle/>
          <a:p>
            <a:r>
              <a:rPr lang="en-GB" dirty="0"/>
              <a:t>July 2019</a:t>
            </a:r>
          </a:p>
        </p:txBody>
      </p:sp>
      <p:sp>
        <p:nvSpPr>
          <p:cNvPr id="5" name="Footer Placeholder 4"/>
          <p:cNvSpPr>
            <a:spLocks noGrp="1"/>
          </p:cNvSpPr>
          <p:nvPr>
            <p:ph type="ftr" idx="14"/>
          </p:nvPr>
        </p:nvSpPr>
        <p:spPr>
          <a:xfrm>
            <a:off x="8991600" y="6483088"/>
            <a:ext cx="2398702" cy="180975"/>
          </a:xfrm>
        </p:spPr>
        <p:txBody>
          <a:bodyPr/>
          <a:lstStyle/>
          <a:p>
            <a:r>
              <a:rPr lang="de-DE" dirty="0"/>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89</a:t>
            </a:fld>
            <a:endParaRPr lang="en-GB"/>
          </a:p>
        </p:txBody>
      </p:sp>
      <p:sp>
        <p:nvSpPr>
          <p:cNvPr id="10241" name="Rectangle 1"/>
          <p:cNvSpPr>
            <a:spLocks noGrp="1" noChangeArrowheads="1"/>
          </p:cNvSpPr>
          <p:nvPr>
            <p:ph type="title"/>
          </p:nvPr>
        </p:nvSpPr>
        <p:spPr>
          <a:xfrm>
            <a:off x="2209800" y="684213"/>
            <a:ext cx="7772400" cy="1160462"/>
          </a:xfrm>
          <a:ln/>
        </p:spPr>
        <p:txBody>
          <a:bodyPr vert="horz" wrap="square" lIns="90000" tIns="46800" rIns="90000" bIns="46800" numCol="1" anchor="ctr" anchorCtr="0" compatLnSpc="1">
            <a:prstTxWarp prst="textNoShape">
              <a:avLst/>
            </a:prstTxWarp>
          </a:bodyPr>
          <a:lstStyle/>
          <a:p>
            <a:r>
              <a:rPr lang="en-US" dirty="0"/>
              <a:t>Plans for September 2019</a:t>
            </a:r>
          </a:p>
        </p:txBody>
      </p:sp>
      <p:sp>
        <p:nvSpPr>
          <p:cNvPr id="10242" name="Rectangle 2"/>
          <p:cNvSpPr>
            <a:spLocks noGrp="1" noChangeArrowheads="1"/>
          </p:cNvSpPr>
          <p:nvPr>
            <p:ph type="body" idx="1"/>
          </p:nvPr>
        </p:nvSpPr>
        <p:spPr>
          <a:xfrm>
            <a:off x="2209800" y="1981201"/>
            <a:ext cx="7772400" cy="4208463"/>
          </a:xfrm>
          <a:ln/>
        </p:spPr>
        <p:txBody>
          <a:bodyPr/>
          <a:lstStyle/>
          <a:p>
            <a:pPr>
              <a:buFont typeface="Arial" panose="020B0604020202020204" pitchFamily="34" charset="0"/>
              <a:buChar char="•"/>
            </a:pPr>
            <a:r>
              <a:rPr lang="en-US" dirty="0"/>
              <a:t>Issue call for proposals between now and </a:t>
            </a:r>
            <a:r>
              <a:rPr lang="en-US"/>
              <a:t>September meeting</a:t>
            </a:r>
          </a:p>
          <a:p>
            <a:pPr>
              <a:buFont typeface="Arial" panose="020B0604020202020204" pitchFamily="34" charset="0"/>
              <a:buChar char="•"/>
            </a:pPr>
            <a:r>
              <a:rPr lang="en-US" dirty="0"/>
              <a:t>Discuss submissions on </a:t>
            </a:r>
            <a:r>
              <a:rPr lang="en-US" dirty="0" err="1"/>
              <a:t>TGbc</a:t>
            </a:r>
            <a:r>
              <a:rPr lang="en-US" dirty="0"/>
              <a:t> draft text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nvPr>
        </p:nvGraphicFramePr>
        <p:xfrm>
          <a:off x="836684" y="1526885"/>
          <a:ext cx="10518632" cy="4470400"/>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val="4261970102"/>
                    </a:ext>
                  </a:extLst>
                </a:gridCol>
                <a:gridCol w="422231">
                  <a:extLst>
                    <a:ext uri="{9D8B030D-6E8A-4147-A177-3AD203B41FA5}">
                      <a16:colId xmlns:a16="http://schemas.microsoft.com/office/drawing/2014/main" val="78877518"/>
                    </a:ext>
                  </a:extLst>
                </a:gridCol>
                <a:gridCol w="457200">
                  <a:extLst>
                    <a:ext uri="{9D8B030D-6E8A-4147-A177-3AD203B41FA5}">
                      <a16:colId xmlns:a16="http://schemas.microsoft.com/office/drawing/2014/main" val="145119986"/>
                    </a:ext>
                  </a:extLst>
                </a:gridCol>
                <a:gridCol w="609600">
                  <a:extLst>
                    <a:ext uri="{9D8B030D-6E8A-4147-A177-3AD203B41FA5}">
                      <a16:colId xmlns:a16="http://schemas.microsoft.com/office/drawing/2014/main" val="3029749347"/>
                    </a:ext>
                  </a:extLst>
                </a:gridCol>
                <a:gridCol w="533400">
                  <a:extLst>
                    <a:ext uri="{9D8B030D-6E8A-4147-A177-3AD203B41FA5}">
                      <a16:colId xmlns:a16="http://schemas.microsoft.com/office/drawing/2014/main" val="948022760"/>
                    </a:ext>
                  </a:extLst>
                </a:gridCol>
                <a:gridCol w="608084">
                  <a:extLst>
                    <a:ext uri="{9D8B030D-6E8A-4147-A177-3AD203B41FA5}">
                      <a16:colId xmlns:a16="http://schemas.microsoft.com/office/drawing/2014/main" val="1543342895"/>
                    </a:ext>
                  </a:extLst>
                </a:gridCol>
                <a:gridCol w="382516">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457200">
                  <a:extLst>
                    <a:ext uri="{9D8B030D-6E8A-4147-A177-3AD203B41FA5}">
                      <a16:colId xmlns:a16="http://schemas.microsoft.com/office/drawing/2014/main" val="2849464904"/>
                    </a:ext>
                  </a:extLst>
                </a:gridCol>
                <a:gridCol w="457200">
                  <a:extLst>
                    <a:ext uri="{9D8B030D-6E8A-4147-A177-3AD203B41FA5}">
                      <a16:colId xmlns:a16="http://schemas.microsoft.com/office/drawing/2014/main" val="3784159027"/>
                    </a:ext>
                  </a:extLst>
                </a:gridCol>
                <a:gridCol w="1143000">
                  <a:extLst>
                    <a:ext uri="{9D8B030D-6E8A-4147-A177-3AD203B41FA5}">
                      <a16:colId xmlns:a16="http://schemas.microsoft.com/office/drawing/2014/main" val="309422106"/>
                    </a:ext>
                  </a:extLst>
                </a:gridCol>
                <a:gridCol w="457200">
                  <a:extLst>
                    <a:ext uri="{9D8B030D-6E8A-4147-A177-3AD203B41FA5}">
                      <a16:colId xmlns:a16="http://schemas.microsoft.com/office/drawing/2014/main" val="2746800865"/>
                    </a:ext>
                  </a:extLst>
                </a:gridCol>
                <a:gridCol w="685800">
                  <a:extLst>
                    <a:ext uri="{9D8B030D-6E8A-4147-A177-3AD203B41FA5}">
                      <a16:colId xmlns:a16="http://schemas.microsoft.com/office/drawing/2014/main" val="3917323349"/>
                    </a:ext>
                  </a:extLst>
                </a:gridCol>
                <a:gridCol w="1938583">
                  <a:extLst>
                    <a:ext uri="{9D8B030D-6E8A-4147-A177-3AD203B41FA5}">
                      <a16:colId xmlns:a16="http://schemas.microsoft.com/office/drawing/2014/main" val="664609411"/>
                    </a:ext>
                  </a:extLst>
                </a:gridCol>
                <a:gridCol w="1185617">
                  <a:extLst>
                    <a:ext uri="{9D8B030D-6E8A-4147-A177-3AD203B41FA5}">
                      <a16:colId xmlns:a16="http://schemas.microsoft.com/office/drawing/2014/main"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a:ln>
                            <a:noFill/>
                          </a:ln>
                          <a:effectLst/>
                        </a:rPr>
                        <a:t>Published or Draft Baseline Documents</a:t>
                      </a:r>
                      <a:endParaRPr kumimoji="0" lang="en-US" sz="18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bc</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bd</a:t>
                      </a:r>
                      <a:r>
                        <a:rPr kumimoji="0" lang="en-US" sz="1200" u="none" strike="noStrike" cap="none" normalizeH="0" baseline="0" dirty="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2.3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8-July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16-Jul</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a:solidFill>
                            <a:schemeClr val="tx1"/>
                          </a:solidFill>
                          <a:effectLst/>
                          <a:latin typeface="+mn-lt"/>
                          <a:ea typeface="+mn-ea"/>
                          <a:cs typeface="+mn-cs"/>
                        </a:rPr>
                        <a:t>Word</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Carlos </a:t>
                      </a:r>
                      <a:r>
                        <a:rPr kumimoji="0" lang="en-US" sz="1800" b="0" i="0" u="none" strike="noStrike" cap="none" normalizeH="0" baseline="0" dirty="0" err="1">
                          <a:ln>
                            <a:noFill/>
                          </a:ln>
                          <a:solidFill>
                            <a:schemeClr val="tx1"/>
                          </a:solidFill>
                          <a:effectLst/>
                          <a:latin typeface="Times New Roman" pitchFamily="18" charset="0"/>
                        </a:rPr>
                        <a:t>Cordeiro</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8-July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1"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16-Jul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16-Jul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bc</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370840">
                <a:tc>
                  <a:txBody>
                    <a:bodyPr/>
                    <a:lstStyle/>
                    <a:p>
                      <a:pPr algn="ctr"/>
                      <a:r>
                        <a:rPr lang="en-US" dirty="0" err="1">
                          <a:solidFill>
                            <a:schemeClr val="tx1"/>
                          </a:solidFill>
                        </a:rPr>
                        <a:t>bd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116"/>
          <p:cNvSpPr txBox="1">
            <a:spLocks noChangeArrowheads="1"/>
          </p:cNvSpPr>
          <p:nvPr/>
        </p:nvSpPr>
        <p:spPr bwMode="auto">
          <a:xfrm>
            <a:off x="9755116" y="831930"/>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2019</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810076"/>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r>
              <a:rPr lang="en-US" dirty="0"/>
              <a:t>	Tuesday, August 13</a:t>
            </a:r>
            <a:r>
              <a:rPr lang="en-US" baseline="30000" dirty="0"/>
              <a:t>th</a:t>
            </a:r>
            <a:r>
              <a:rPr lang="en-US" dirty="0"/>
              <a:t>, 10:00h ET</a:t>
            </a:r>
          </a:p>
          <a:p>
            <a:endParaRPr lang="en-US" dirty="0"/>
          </a:p>
          <a:p>
            <a:endParaRPr lang="en-US" dirty="0"/>
          </a:p>
          <a:p>
            <a:r>
              <a:rPr lang="en-US" dirty="0"/>
              <a:t>15-20</a:t>
            </a:r>
            <a:r>
              <a:rPr lang="en-US" baseline="30000" dirty="0"/>
              <a:t>th</a:t>
            </a:r>
            <a:r>
              <a:rPr lang="en-US" dirty="0"/>
              <a:t> September 2019, F2F meeting</a:t>
            </a:r>
          </a:p>
          <a:p>
            <a:r>
              <a:rPr lang="en-US" dirty="0"/>
              <a:t>	Marriott Hanoi, Hanoi, Vietnam</a:t>
            </a:r>
          </a:p>
          <a:p>
            <a:r>
              <a:rPr lang="en-US" dirty="0"/>
              <a:t>	Meeting time requested:  3 sessions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TGbc </a:t>
            </a:r>
            <a:r>
              <a:rPr lang="en-US" dirty="0"/>
              <a:t>schedule – &lt;unchanged&gt;</a:t>
            </a:r>
          </a:p>
        </p:txBody>
      </p:sp>
      <p:sp>
        <p:nvSpPr>
          <p:cNvPr id="3" name="Inhaltsplatzhalter 2"/>
          <p:cNvSpPr>
            <a:spLocks noGrp="1"/>
          </p:cNvSpPr>
          <p:nvPr>
            <p:ph idx="1"/>
          </p:nvPr>
        </p:nvSpPr>
        <p:spPr/>
        <p:txBody>
          <a:bodyPr/>
          <a:lstStyle/>
          <a:p>
            <a:pPr marL="0" indent="0">
              <a:lnSpc>
                <a:spcPct val="80000"/>
              </a:lnSpc>
            </a:pPr>
            <a:r>
              <a:rPr lang="en-US" altLang="en-US" dirty="0"/>
              <a:t>January 2019		First meeting as a task group</a:t>
            </a:r>
          </a:p>
          <a:p>
            <a:pPr marL="0" indent="0">
              <a:lnSpc>
                <a:spcPct val="80000"/>
              </a:lnSpc>
            </a:pPr>
            <a:r>
              <a:rPr lang="en-US" altLang="en-US" dirty="0"/>
              <a:t>January 2020		Initial WGLB (D1.0)</a:t>
            </a:r>
          </a:p>
          <a:p>
            <a:pPr marL="0" indent="0">
              <a:lnSpc>
                <a:spcPct val="80000"/>
              </a:lnSpc>
            </a:pPr>
            <a:r>
              <a:rPr lang="en-US" altLang="en-US" dirty="0"/>
              <a:t>July 2020			D2.0 WGLB Recirculation LB</a:t>
            </a:r>
          </a:p>
          <a:p>
            <a:pPr marL="0" indent="0">
              <a:lnSpc>
                <a:spcPct val="80000"/>
              </a:lnSpc>
            </a:pPr>
            <a:r>
              <a:rPr lang="en-US" altLang="en-US" dirty="0"/>
              <a:t>January 2021		Form SB Pool</a:t>
            </a:r>
          </a:p>
          <a:p>
            <a:pPr marL="0" indent="0">
              <a:lnSpc>
                <a:spcPct val="80000"/>
              </a:lnSpc>
            </a:pPr>
            <a:r>
              <a:rPr lang="en-US" altLang="en-US" dirty="0"/>
              <a:t>January 2021		MEC/MDR done</a:t>
            </a:r>
          </a:p>
          <a:p>
            <a:pPr marL="0" indent="0">
              <a:lnSpc>
                <a:spcPct val="80000"/>
              </a:lnSpc>
            </a:pPr>
            <a:r>
              <a:rPr lang="en-US" altLang="en-US" dirty="0"/>
              <a:t>March 2021		Initial SB</a:t>
            </a:r>
          </a:p>
          <a:p>
            <a:pPr marL="0" indent="0">
              <a:lnSpc>
                <a:spcPct val="80000"/>
              </a:lnSpc>
            </a:pPr>
            <a:r>
              <a:rPr lang="en-US" altLang="en-US" dirty="0"/>
              <a:t>July 2021			Recirculation SB</a:t>
            </a:r>
          </a:p>
          <a:p>
            <a:pPr marL="0" indent="0">
              <a:lnSpc>
                <a:spcPct val="80000"/>
              </a:lnSpc>
            </a:pPr>
            <a:r>
              <a:rPr lang="en-US" altLang="en-US" dirty="0"/>
              <a:t>Jan 2022			Final WG/EC approval</a:t>
            </a:r>
          </a:p>
          <a:p>
            <a:pPr marL="0" indent="0">
              <a:lnSpc>
                <a:spcPct val="80000"/>
              </a:lnSpc>
            </a:pPr>
            <a:r>
              <a:rPr lang="en-US" altLang="en-US" dirty="0"/>
              <a:t>Feb 2022			</a:t>
            </a:r>
            <a:r>
              <a:rPr lang="en-US" altLang="en-US" dirty="0" err="1"/>
              <a:t>Revcom</a:t>
            </a:r>
            <a:r>
              <a:rPr lang="en-US" altLang="en-US" dirty="0"/>
              <a:t>/SASB approval</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914400" y="320674"/>
            <a:ext cx="2374889" cy="273050"/>
          </a:xfrm>
        </p:spPr>
        <p:txBody>
          <a:bodyPr/>
          <a:lstStyle/>
          <a:p>
            <a:r>
              <a:rPr lang="en-GB" dirty="0"/>
              <a:t>July 2019</a:t>
            </a:r>
          </a:p>
        </p:txBody>
      </p:sp>
      <p:sp>
        <p:nvSpPr>
          <p:cNvPr id="5" name="Footer Placeholder 4"/>
          <p:cNvSpPr>
            <a:spLocks noGrp="1"/>
          </p:cNvSpPr>
          <p:nvPr>
            <p:ph type="ftr" idx="14"/>
          </p:nvPr>
        </p:nvSpPr>
        <p:spPr>
          <a:xfrm>
            <a:off x="9067800" y="6483088"/>
            <a:ext cx="2327264" cy="180975"/>
          </a:xfrm>
        </p:spPr>
        <p:txBody>
          <a:bodyPr/>
          <a:lstStyle/>
          <a:p>
            <a:r>
              <a:rPr lang="de-DE" dirty="0"/>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92</a:t>
            </a:fld>
            <a:endParaRPr lang="en-GB"/>
          </a:p>
        </p:txBody>
      </p:sp>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2209800" y="1981201"/>
            <a:ext cx="7772400" cy="4208463"/>
          </a:xfrm>
          <a:ln/>
        </p:spPr>
        <p:txBody>
          <a:bodyPr/>
          <a:lstStyle/>
          <a:p>
            <a:r>
              <a:rPr lang="en-US" dirty="0"/>
              <a:t>Agenda for this week:				11-19/0943</a:t>
            </a:r>
          </a:p>
          <a:p>
            <a:r>
              <a:rPr lang="en-US" dirty="0"/>
              <a:t>Meeting / Chair’s Slide Deck:		11-19/0944</a:t>
            </a:r>
          </a:p>
          <a:p>
            <a:r>
              <a:rPr lang="en-US" dirty="0"/>
              <a:t>Meeting minutes:					11-19/1005</a:t>
            </a:r>
          </a:p>
          <a:p>
            <a:r>
              <a:rPr lang="en-US" dirty="0"/>
              <a:t>Snapshot Slide:						11-19/0942</a:t>
            </a:r>
          </a:p>
          <a:p>
            <a:r>
              <a:rPr lang="en-US" dirty="0"/>
              <a:t>Closing report:						11-19/0945</a:t>
            </a:r>
          </a:p>
          <a:p>
            <a:endParaRPr lang="en-US" dirty="0"/>
          </a:p>
          <a:p>
            <a:r>
              <a:rPr lang="en-US" dirty="0" err="1"/>
              <a:t>TGbc</a:t>
            </a:r>
            <a:r>
              <a:rPr lang="en-US" dirty="0"/>
              <a:t> Motion Booklet:				11-18/2123</a:t>
            </a:r>
          </a:p>
          <a:p>
            <a:r>
              <a:rPr lang="en-US" dirty="0" err="1"/>
              <a:t>TGbc</a:t>
            </a:r>
            <a:r>
              <a:rPr lang="en-US" dirty="0"/>
              <a:t> Selection Procedure:			11-19/0135r0</a:t>
            </a:r>
          </a:p>
          <a:p>
            <a:r>
              <a:rPr lang="en-US" dirty="0" err="1"/>
              <a:t>TGbc</a:t>
            </a:r>
            <a:r>
              <a:rPr lang="en-US" dirty="0"/>
              <a:t> Functional Requirements:	11-19/0151</a:t>
            </a:r>
          </a:p>
          <a:p>
            <a:r>
              <a:rPr lang="en-US" dirty="0" err="1"/>
              <a:t>TGbc</a:t>
            </a:r>
            <a:r>
              <a:rPr lang="en-US" dirty="0"/>
              <a:t> </a:t>
            </a:r>
            <a:r>
              <a:rPr lang="en-US" dirty="0" err="1"/>
              <a:t>UseCase</a:t>
            </a:r>
            <a:r>
              <a:rPr lang="en-US" dirty="0"/>
              <a:t> Document:			11-19/268</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TGbd</a:t>
            </a:r>
            <a:r>
              <a:rPr lang="en-GB" dirty="0"/>
              <a:t> Closing Report – Vienna</a:t>
            </a:r>
          </a:p>
        </p:txBody>
      </p:sp>
      <p:sp>
        <p:nvSpPr>
          <p:cNvPr id="3074" name="Rectangle 2"/>
          <p:cNvSpPr>
            <a:spLocks noGrp="1" noChangeArrowheads="1"/>
          </p:cNvSpPr>
          <p:nvPr>
            <p:ph idx="1"/>
          </p:nvPr>
        </p:nvSpPr>
        <p:spPr>
          <a:xfrm>
            <a:off x="2074127" y="186806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93</a:t>
            </a:fld>
            <a:endParaRPr lang="en-GB" dirty="0"/>
          </a:p>
        </p:txBody>
      </p:sp>
      <p:sp>
        <p:nvSpPr>
          <p:cNvPr id="7" name="Footer Placeholder 4"/>
          <p:cNvSpPr>
            <a:spLocks noGrp="1"/>
          </p:cNvSpPr>
          <p:nvPr>
            <p:ph type="ftr" idx="14"/>
          </p:nvPr>
        </p:nvSpPr>
        <p:spPr>
          <a:xfrm>
            <a:off x="8325705" y="6475414"/>
            <a:ext cx="3041644" cy="180975"/>
          </a:xfrm>
        </p:spPr>
        <p:txBody>
          <a:bodyPr/>
          <a:lstStyle/>
          <a:p>
            <a:r>
              <a:rPr lang="en-GB" dirty="0"/>
              <a:t>Bo Sun (ZTE)</a:t>
            </a:r>
          </a:p>
        </p:txBody>
      </p:sp>
      <p:sp>
        <p:nvSpPr>
          <p:cNvPr id="6" name="Date Placeholder 3"/>
          <p:cNvSpPr>
            <a:spLocks noGrp="1"/>
          </p:cNvSpPr>
          <p:nvPr>
            <p:ph type="dt" idx="15"/>
          </p:nvPr>
        </p:nvSpPr>
        <p:spPr>
          <a:xfrm>
            <a:off x="922401" y="335381"/>
            <a:ext cx="2303451" cy="273050"/>
          </a:xfrm>
        </p:spPr>
        <p:txBody>
          <a:bodyPr/>
          <a:lstStyle/>
          <a:p>
            <a:r>
              <a:rPr lang="en-US" dirty="0"/>
              <a:t>Jul 2019</a:t>
            </a:r>
            <a:endParaRPr lang="en-GB" dirty="0"/>
          </a:p>
        </p:txBody>
      </p:sp>
      <p:sp>
        <p:nvSpPr>
          <p:cNvPr id="3076" name="Rectangle 4"/>
          <p:cNvSpPr>
            <a:spLocks noChangeArrowheads="1"/>
          </p:cNvSpPr>
          <p:nvPr/>
        </p:nvSpPr>
        <p:spPr bwMode="auto">
          <a:xfrm>
            <a:off x="2057400" y="2743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nvPr>
        </p:nvGraphicFramePr>
        <p:xfrm>
          <a:off x="2243138" y="3402852"/>
          <a:ext cx="7780337" cy="955675"/>
        </p:xfrm>
        <a:graphic>
          <a:graphicData uri="http://schemas.openxmlformats.org/presentationml/2006/ole">
            <mc:AlternateContent xmlns:mc="http://schemas.openxmlformats.org/markup-compatibility/2006">
              <mc:Choice xmlns:v="urn:schemas-microsoft-com:vml" Requires="v">
                <p:oleObj spid="_x0000_s133140" name="Document" r:id="rId4" imgW="8302326" imgH="1017911" progId="Word.Document.8">
                  <p:embed/>
                </p:oleObj>
              </mc:Choice>
              <mc:Fallback>
                <p:oleObj name="Document" r:id="rId4" imgW="8302326" imgH="1017911" progId="Word.Document.8">
                  <p:embed/>
                  <p:pic>
                    <p:nvPicPr>
                      <p:cNvPr id="9"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3138" y="3402852"/>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Jul 2019 </a:t>
            </a:r>
            <a:r>
              <a:rPr lang="en-GB" altLang="en-US" dirty="0" err="1"/>
              <a:t>TGbd</a:t>
            </a:r>
            <a:r>
              <a:rPr lang="en-GB" altLang="en-US" dirty="0"/>
              <a:t> meeting in Vienna, Austria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94</a:t>
            </a:fld>
            <a:endParaRPr lang="en-GB"/>
          </a:p>
        </p:txBody>
      </p:sp>
      <p:sp>
        <p:nvSpPr>
          <p:cNvPr id="4" name="Date Placeholder 3"/>
          <p:cNvSpPr>
            <a:spLocks noGrp="1"/>
          </p:cNvSpPr>
          <p:nvPr>
            <p:ph type="dt" idx="15"/>
          </p:nvPr>
        </p:nvSpPr>
        <p:spPr>
          <a:xfrm>
            <a:off x="915198" y="320675"/>
            <a:ext cx="2589203" cy="273050"/>
          </a:xfrm>
        </p:spPr>
        <p:txBody>
          <a:bodyPr/>
          <a:lstStyle/>
          <a:p>
            <a:r>
              <a:rPr lang="en-US" dirty="0"/>
              <a:t>Jul 2019</a:t>
            </a:r>
            <a:endParaRPr lang="en-GB" dirty="0"/>
          </a:p>
        </p:txBody>
      </p:sp>
      <p:sp>
        <p:nvSpPr>
          <p:cNvPr id="7" name="Footer Placeholder 4"/>
          <p:cNvSpPr>
            <a:spLocks noGrp="1"/>
          </p:cNvSpPr>
          <p:nvPr>
            <p:ph type="ftr" idx="14"/>
          </p:nvPr>
        </p:nvSpPr>
        <p:spPr>
          <a:xfrm>
            <a:off x="8382000" y="6475414"/>
            <a:ext cx="3041644" cy="180975"/>
          </a:xfrm>
        </p:spPr>
        <p:txBody>
          <a:bodyPr/>
          <a:lstStyle/>
          <a:p>
            <a:r>
              <a:rPr lang="en-GB" dirty="0"/>
              <a:t>Bo Sun (ZTE)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FE0C-82E1-46BE-987F-B7EF866C9344}"/>
              </a:ext>
            </a:extLst>
          </p:cNvPr>
          <p:cNvSpPr>
            <a:spLocks noGrp="1"/>
          </p:cNvSpPr>
          <p:nvPr>
            <p:ph type="title"/>
          </p:nvPr>
        </p:nvSpPr>
        <p:spPr/>
        <p:txBody>
          <a:bodyPr/>
          <a:lstStyle/>
          <a:p>
            <a:r>
              <a:rPr lang="en-US" altLang="en-US" dirty="0"/>
              <a:t>Completed work items in the week</a:t>
            </a:r>
            <a:endParaRPr lang="en-US" dirty="0"/>
          </a:p>
        </p:txBody>
      </p:sp>
      <p:sp>
        <p:nvSpPr>
          <p:cNvPr id="3" name="Content Placeholder 2">
            <a:extLst>
              <a:ext uri="{FF2B5EF4-FFF2-40B4-BE49-F238E27FC236}">
                <a16:creationId xmlns:a16="http://schemas.microsoft.com/office/drawing/2014/main" id="{CD7B87A0-10F9-4121-935C-57A81A40B92A}"/>
              </a:ext>
            </a:extLst>
          </p:cNvPr>
          <p:cNvSpPr>
            <a:spLocks noGrp="1"/>
          </p:cNvSpPr>
          <p:nvPr>
            <p:ph idx="1"/>
          </p:nvPr>
        </p:nvSpPr>
        <p:spPr>
          <a:xfrm>
            <a:off x="2209801" y="1828800"/>
            <a:ext cx="7770813" cy="4646613"/>
          </a:xfrm>
        </p:spPr>
        <p:txBody>
          <a:bodyPr>
            <a:normAutofit fontScale="55000" lnSpcReduction="20000"/>
          </a:bodyPr>
          <a:lstStyle/>
          <a:p>
            <a:pPr>
              <a:spcBef>
                <a:spcPct val="20000"/>
              </a:spcBef>
              <a:spcAft>
                <a:spcPts val="600"/>
              </a:spcAft>
              <a:buClrTx/>
              <a:buSzTx/>
            </a:pPr>
            <a:r>
              <a:rPr lang="en-US" altLang="en-US" sz="3400" dirty="0">
                <a:solidFill>
                  <a:schemeClr val="tx1"/>
                </a:solidFill>
                <a:ea typeface="MS PGothic" panose="020B0600070205080204" pitchFamily="34" charset="-128"/>
              </a:rPr>
              <a:t>5 meeting slots were allocated in the week, including one </a:t>
            </a:r>
            <a:r>
              <a:rPr lang="en-US" altLang="en-US" sz="3400" dirty="0" err="1">
                <a:solidFill>
                  <a:schemeClr val="tx1"/>
                </a:solidFill>
                <a:ea typeface="MS PGothic" panose="020B0600070205080204" pitchFamily="34" charset="-128"/>
              </a:rPr>
              <a:t>adhoc</a:t>
            </a:r>
            <a:r>
              <a:rPr lang="en-US" altLang="en-US" sz="3400" dirty="0">
                <a:solidFill>
                  <a:schemeClr val="tx1"/>
                </a:solidFill>
                <a:ea typeface="MS PGothic" panose="020B0600070205080204" pitchFamily="34" charset="-128"/>
              </a:rPr>
              <a:t> slot </a:t>
            </a:r>
          </a:p>
          <a:p>
            <a:pPr>
              <a:spcBef>
                <a:spcPct val="20000"/>
              </a:spcBef>
              <a:spcAft>
                <a:spcPts val="600"/>
              </a:spcAft>
              <a:buClrTx/>
              <a:buSzTx/>
            </a:pPr>
            <a:r>
              <a:rPr lang="en-US" altLang="en-US" sz="3400" dirty="0">
                <a:solidFill>
                  <a:schemeClr val="tx1"/>
                </a:solidFill>
                <a:ea typeface="MS PGothic" panose="020B0600070205080204" pitchFamily="34" charset="-128"/>
              </a:rPr>
              <a:t>Meeting agenda: the last revision of 11-19/0985</a:t>
            </a:r>
          </a:p>
          <a:p>
            <a:pPr>
              <a:spcBef>
                <a:spcPct val="20000"/>
              </a:spcBef>
              <a:spcAft>
                <a:spcPts val="600"/>
              </a:spcAft>
              <a:buClrTx/>
              <a:buSzTx/>
            </a:pPr>
            <a:r>
              <a:rPr lang="en-US" altLang="en-US" sz="3400" dirty="0">
                <a:solidFill>
                  <a:schemeClr val="tx1"/>
                </a:solidFill>
                <a:ea typeface="MS PGothic" panose="020B0600070205080204" pitchFamily="34" charset="-128"/>
              </a:rPr>
              <a:t>Work items completed in this week include: </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the meeting minutes for May meeting and Jun CCs</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the updated SFD document (11-19/0497r2)</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PHY/MAC </a:t>
            </a:r>
            <a:r>
              <a:rPr lang="en-US" altLang="en-US" sz="2900" dirty="0" err="1">
                <a:solidFill>
                  <a:schemeClr val="tx1"/>
                </a:solidFill>
                <a:ea typeface="MS PGothic" panose="020B0600070205080204" pitchFamily="34" charset="-128"/>
              </a:rPr>
              <a:t>adhoc</a:t>
            </a:r>
            <a:r>
              <a:rPr lang="en-US" altLang="en-US" sz="2900" dirty="0">
                <a:solidFill>
                  <a:schemeClr val="tx1"/>
                </a:solidFill>
                <a:ea typeface="MS PGothic" panose="020B0600070205080204" pitchFamily="34" charset="-128"/>
              </a:rPr>
              <a:t> co-chairs</a:t>
            </a:r>
          </a:p>
          <a:p>
            <a:pPr lvl="1">
              <a:spcBef>
                <a:spcPct val="20000"/>
              </a:spcBef>
              <a:spcAft>
                <a:spcPts val="600"/>
              </a:spcAft>
              <a:buClrTx/>
              <a:buSzTx/>
              <a:buFontTx/>
              <a:buChar char="-"/>
            </a:pPr>
            <a:r>
              <a:rPr lang="en-US" altLang="en-US" sz="2500" dirty="0">
                <a:solidFill>
                  <a:schemeClr val="tx1"/>
                </a:solidFill>
                <a:ea typeface="MS PGothic" panose="020B0600070205080204" pitchFamily="34" charset="-128"/>
              </a:rPr>
              <a:t>James </a:t>
            </a:r>
            <a:r>
              <a:rPr lang="en-US" altLang="en-US" sz="2500" dirty="0" err="1">
                <a:solidFill>
                  <a:schemeClr val="tx1"/>
                </a:solidFill>
                <a:ea typeface="MS PGothic" panose="020B0600070205080204" pitchFamily="34" charset="-128"/>
              </a:rPr>
              <a:t>lepp</a:t>
            </a:r>
            <a:r>
              <a:rPr lang="en-US" altLang="en-US" sz="2500" dirty="0">
                <a:solidFill>
                  <a:schemeClr val="tx1"/>
                </a:solidFill>
                <a:ea typeface="MS PGothic" panose="020B0600070205080204" pitchFamily="34" charset="-128"/>
              </a:rPr>
              <a:t>/Joseph Levy as MAC </a:t>
            </a:r>
            <a:r>
              <a:rPr lang="en-US" altLang="en-US" sz="2500" dirty="0" err="1">
                <a:solidFill>
                  <a:schemeClr val="tx1"/>
                </a:solidFill>
                <a:ea typeface="MS PGothic" panose="020B0600070205080204" pitchFamily="34" charset="-128"/>
              </a:rPr>
              <a:t>adhoc</a:t>
            </a:r>
            <a:r>
              <a:rPr lang="en-US" altLang="en-US" sz="2500" dirty="0">
                <a:solidFill>
                  <a:schemeClr val="tx1"/>
                </a:solidFill>
                <a:ea typeface="MS PGothic" panose="020B0600070205080204" pitchFamily="34" charset="-128"/>
              </a:rPr>
              <a:t> co-chairs</a:t>
            </a:r>
          </a:p>
          <a:p>
            <a:pPr lvl="1">
              <a:spcBef>
                <a:spcPct val="20000"/>
              </a:spcBef>
              <a:spcAft>
                <a:spcPts val="600"/>
              </a:spcAft>
              <a:buClrTx/>
              <a:buSzTx/>
              <a:buFontTx/>
              <a:buChar char="-"/>
            </a:pPr>
            <a:r>
              <a:rPr lang="en-US" altLang="en-US" sz="2500" dirty="0" err="1">
                <a:solidFill>
                  <a:schemeClr val="tx1"/>
                </a:solidFill>
                <a:ea typeface="MS PGothic" panose="020B0600070205080204" pitchFamily="34" charset="-128"/>
              </a:rPr>
              <a:t>Qinghua</a:t>
            </a:r>
            <a:r>
              <a:rPr lang="en-US" altLang="en-US" sz="2500" dirty="0">
                <a:solidFill>
                  <a:schemeClr val="tx1"/>
                </a:solidFill>
                <a:ea typeface="MS PGothic" panose="020B0600070205080204" pitchFamily="34" charset="-128"/>
              </a:rPr>
              <a:t> Li/</a:t>
            </a:r>
            <a:r>
              <a:rPr lang="en-US" altLang="en-US" sz="2500" dirty="0" err="1">
                <a:solidFill>
                  <a:schemeClr val="tx1"/>
                </a:solidFill>
                <a:ea typeface="MS PGothic" panose="020B0600070205080204" pitchFamily="34" charset="-128"/>
              </a:rPr>
              <a:t>Hongyuan</a:t>
            </a:r>
            <a:r>
              <a:rPr lang="en-US" altLang="en-US" sz="2500" dirty="0">
                <a:solidFill>
                  <a:schemeClr val="tx1"/>
                </a:solidFill>
                <a:ea typeface="MS PGothic" panose="020B0600070205080204" pitchFamily="34" charset="-128"/>
              </a:rPr>
              <a:t> Zhang as PHY </a:t>
            </a:r>
            <a:r>
              <a:rPr lang="en-US" altLang="en-US" sz="2500" dirty="0" err="1">
                <a:solidFill>
                  <a:schemeClr val="tx1"/>
                </a:solidFill>
                <a:ea typeface="MS PGothic" panose="020B0600070205080204" pitchFamily="34" charset="-128"/>
              </a:rPr>
              <a:t>adhoc</a:t>
            </a:r>
            <a:r>
              <a:rPr lang="en-US" altLang="en-US" sz="2500" dirty="0">
                <a:solidFill>
                  <a:schemeClr val="tx1"/>
                </a:solidFill>
                <a:ea typeface="MS PGothic" panose="020B0600070205080204" pitchFamily="34" charset="-128"/>
              </a:rPr>
              <a:t> co-chairs</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Review the liaison from IEEE 1609 (11-19/1295r0)</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TG use case baseline doc (1342) was created and updated</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Review </a:t>
            </a:r>
            <a:r>
              <a:rPr lang="en-US" altLang="en-US" sz="2900" dirty="0" err="1">
                <a:solidFill>
                  <a:schemeClr val="tx1"/>
                </a:solidFill>
                <a:ea typeface="MS PGothic" panose="020B0600070205080204" pitchFamily="34" charset="-128"/>
              </a:rPr>
              <a:t>TGbd</a:t>
            </a:r>
            <a:r>
              <a:rPr lang="en-US" altLang="en-US" sz="2900" dirty="0">
                <a:solidFill>
                  <a:schemeClr val="tx1"/>
                </a:solidFill>
                <a:ea typeface="MS PGothic" panose="020B0600070205080204" pitchFamily="34" charset="-128"/>
              </a:rPr>
              <a:t> timeline, no change</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Teleconference plan after Jul meeting was settled</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19 tech submissions were presented for the week. </a:t>
            </a:r>
          </a:p>
          <a:p>
            <a:pPr lvl="1">
              <a:spcBef>
                <a:spcPct val="20000"/>
              </a:spcBef>
              <a:spcAft>
                <a:spcPts val="600"/>
              </a:spcAft>
              <a:buClrTx/>
              <a:buSzTx/>
              <a:buFontTx/>
              <a:buChar char="-"/>
            </a:pPr>
            <a:r>
              <a:rPr lang="en-US" sz="2500" dirty="0">
                <a:solidFill>
                  <a:schemeClr val="tx1"/>
                </a:solidFill>
                <a:ea typeface="MS PGothic" panose="020B0600070205080204" pitchFamily="34" charset="-128"/>
              </a:rPr>
              <a:t>10 motions passed for developing SFD and FRD</a:t>
            </a:r>
          </a:p>
        </p:txBody>
      </p:sp>
      <p:sp>
        <p:nvSpPr>
          <p:cNvPr id="19460" name="灯片编号占位符 3">
            <a:extLst>
              <a:ext uri="{FF2B5EF4-FFF2-40B4-BE49-F238E27FC236}">
                <a16:creationId xmlns:a16="http://schemas.microsoft.com/office/drawing/2014/main" id="{548A6D8A-AFDC-4E13-A6E7-EED634F2E70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buFontTx/>
              <a:buNone/>
            </a:pPr>
            <a:r>
              <a:rPr lang="en-US" altLang="en-US" sz="1200" b="0">
                <a:solidFill>
                  <a:schemeClr val="tx1"/>
                </a:solidFill>
                <a:ea typeface="MS PGothic" panose="020B0600070205080204" pitchFamily="34" charset="-128"/>
                <a:cs typeface="Arial Unicode MS" panose="020B0604020202020204" pitchFamily="34" charset="-128"/>
              </a:rPr>
              <a:t>Slide </a:t>
            </a:r>
            <a:fld id="{2C41C87B-5680-448A-80C1-C50BF4FA17C2}" type="slidenum">
              <a:rPr lang="en-US" altLang="en-US" sz="1200" b="0">
                <a:solidFill>
                  <a:schemeClr val="tx1"/>
                </a:solidFill>
                <a:ea typeface="MS PGothic" panose="020B0600070205080204" pitchFamily="34" charset="-128"/>
                <a:cs typeface="Arial Unicode MS" panose="020B0604020202020204" pitchFamily="34" charset="-128"/>
              </a:rPr>
              <a:pPr>
                <a:spcBef>
                  <a:spcPct val="0"/>
                </a:spcBef>
                <a:buFontTx/>
                <a:buNone/>
              </a:pPr>
              <a:t>95</a:t>
            </a:fld>
            <a:endParaRPr lang="en-US" altLang="en-US" sz="1200" b="0">
              <a:solidFill>
                <a:schemeClr val="tx1"/>
              </a:solidFill>
              <a:ea typeface="MS PGothic" panose="020B0600070205080204" pitchFamily="34" charset="-128"/>
              <a:cs typeface="Arial Unicode MS" panose="020B0604020202020204" pitchFamily="34" charset="-128"/>
            </a:endParaRPr>
          </a:p>
        </p:txBody>
      </p:sp>
      <p:sp>
        <p:nvSpPr>
          <p:cNvPr id="19458" name="日期占位符 1">
            <a:extLst>
              <a:ext uri="{FF2B5EF4-FFF2-40B4-BE49-F238E27FC236}">
                <a16:creationId xmlns:a16="http://schemas.microsoft.com/office/drawing/2014/main" id="{67D14339-D42D-45DB-8332-6253F8638EEC}"/>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dirty="0">
                <a:solidFill>
                  <a:srgbClr val="000000"/>
                </a:solidFill>
                <a:ea typeface="Arial Unicode MS" panose="020B0604020202020204" pitchFamily="34" charset="-128"/>
                <a:cs typeface="Arial Unicode MS" panose="020B0604020202020204" pitchFamily="34" charset="-128"/>
              </a:rPr>
              <a:t>Jul 2019</a:t>
            </a:r>
          </a:p>
        </p:txBody>
      </p:sp>
      <p:sp>
        <p:nvSpPr>
          <p:cNvPr id="7" name="Footer Placeholder 4"/>
          <p:cNvSpPr>
            <a:spLocks noGrp="1"/>
          </p:cNvSpPr>
          <p:nvPr>
            <p:ph type="ftr" idx="14"/>
          </p:nvPr>
        </p:nvSpPr>
        <p:spPr>
          <a:xfrm>
            <a:off x="8382000" y="6475412"/>
            <a:ext cx="3041644" cy="180975"/>
          </a:xfrm>
        </p:spPr>
        <p:txBody>
          <a:bodyPr/>
          <a:lstStyle/>
          <a:p>
            <a:r>
              <a:rPr lang="en-GB" dirty="0"/>
              <a:t>Bo Sun (ZTE)</a:t>
            </a:r>
          </a:p>
        </p:txBody>
      </p:sp>
      <p:graphicFrame>
        <p:nvGraphicFramePr>
          <p:cNvPr id="8" name="Table 1">
            <a:extLst/>
          </p:cNvPr>
          <p:cNvGraphicFramePr>
            <a:graphicFrameLocks noGrp="1"/>
          </p:cNvGraphicFramePr>
          <p:nvPr>
            <p:extLst/>
          </p:nvPr>
        </p:nvGraphicFramePr>
        <p:xfrm>
          <a:off x="7024694" y="5077476"/>
          <a:ext cx="3490906" cy="1397936"/>
        </p:xfrm>
        <a:graphic>
          <a:graphicData uri="http://schemas.openxmlformats.org/drawingml/2006/table">
            <a:tbl>
              <a:tblPr firstRow="1" bandRow="1">
                <a:tableStyleId>{21E4AEA4-8DFA-4A89-87EB-49C32662AFE0}</a:tableStyleId>
              </a:tblPr>
              <a:tblGrid>
                <a:gridCol w="442906">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78394">
                  <a:extLst>
                    <a:ext uri="{9D8B030D-6E8A-4147-A177-3AD203B41FA5}">
                      <a16:colId xmlns:a16="http://schemas.microsoft.com/office/drawing/2014/main" val="20003"/>
                    </a:ext>
                  </a:extLst>
                </a:gridCol>
                <a:gridCol w="487103">
                  <a:extLst>
                    <a:ext uri="{9D8B030D-6E8A-4147-A177-3AD203B41FA5}">
                      <a16:colId xmlns:a16="http://schemas.microsoft.com/office/drawing/2014/main" val="20004"/>
                    </a:ext>
                  </a:extLst>
                </a:gridCol>
                <a:gridCol w="487103">
                  <a:extLst>
                    <a:ext uri="{9D8B030D-6E8A-4147-A177-3AD203B41FA5}">
                      <a16:colId xmlns:a16="http://schemas.microsoft.com/office/drawing/2014/main" val="20005"/>
                    </a:ext>
                  </a:extLst>
                </a:gridCol>
              </a:tblGrid>
              <a:tr h="159329">
                <a:tc>
                  <a:txBody>
                    <a:bodyPr/>
                    <a:lstStyle/>
                    <a:p>
                      <a:endParaRPr lang="en-US" sz="900" dirty="0"/>
                    </a:p>
                  </a:txBody>
                  <a:tcPr marT="45721" marB="45721"/>
                </a:tc>
                <a:tc>
                  <a:txBody>
                    <a:bodyPr/>
                    <a:lstStyle/>
                    <a:p>
                      <a:pPr algn="ctr"/>
                      <a:r>
                        <a:rPr lang="en-US" sz="900" dirty="0"/>
                        <a:t>MON</a:t>
                      </a:r>
                    </a:p>
                  </a:txBody>
                  <a:tcPr marT="45721" marB="45721"/>
                </a:tc>
                <a:tc gridSpan="2">
                  <a:txBody>
                    <a:bodyPr/>
                    <a:lstStyle/>
                    <a:p>
                      <a:pPr algn="ctr"/>
                      <a:r>
                        <a:rPr lang="en-US" sz="900" dirty="0"/>
                        <a:t>TUE</a:t>
                      </a:r>
                    </a:p>
                  </a:txBody>
                  <a:tcPr marT="45721" marB="45721"/>
                </a:tc>
                <a:tc hMerge="1">
                  <a:txBody>
                    <a:bodyPr/>
                    <a:lstStyle/>
                    <a:p>
                      <a:endParaRPr lang="zh-CN" altLang="en-US"/>
                    </a:p>
                  </a:txBody>
                  <a:tcPr/>
                </a:tc>
                <a:tc>
                  <a:txBody>
                    <a:bodyPr/>
                    <a:lstStyle/>
                    <a:p>
                      <a:pPr algn="ctr"/>
                      <a:r>
                        <a:rPr lang="en-US" sz="900" dirty="0"/>
                        <a:t>WED</a:t>
                      </a:r>
                    </a:p>
                  </a:txBody>
                  <a:tcPr marT="45721" marB="45721"/>
                </a:tc>
                <a:tc>
                  <a:txBody>
                    <a:bodyPr/>
                    <a:lstStyle/>
                    <a:p>
                      <a:pPr algn="ctr"/>
                      <a:r>
                        <a:rPr lang="en-US" sz="900" dirty="0"/>
                        <a:t>THU</a:t>
                      </a:r>
                    </a:p>
                  </a:txBody>
                  <a:tcPr marT="45721" marB="45721"/>
                </a:tc>
                <a:extLst>
                  <a:ext uri="{0D108BD9-81ED-4DB2-BD59-A6C34878D82A}">
                    <a16:rowId xmlns:a16="http://schemas.microsoft.com/office/drawing/2014/main" val="10000"/>
                  </a:ext>
                </a:extLst>
              </a:tr>
              <a:tr h="254926">
                <a:tc>
                  <a:txBody>
                    <a:bodyPr/>
                    <a:lstStyle/>
                    <a:p>
                      <a:pPr algn="ctr"/>
                      <a:r>
                        <a:rPr lang="en-US" sz="900" dirty="0"/>
                        <a:t>AM1</a:t>
                      </a:r>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err="1"/>
                        <a:t>TGbd</a:t>
                      </a:r>
                      <a:r>
                        <a:rPr lang="en-US" sz="900" dirty="0"/>
                        <a:t>*</a:t>
                      </a:r>
                    </a:p>
                  </a:txBody>
                  <a:tcPr marT="45721" marB="45721" anchor="ctr"/>
                </a:tc>
                <a:tc>
                  <a:txBody>
                    <a:bodyPr/>
                    <a:lstStyle/>
                    <a:p>
                      <a:pPr algn="ctr"/>
                      <a:r>
                        <a:rPr lang="en-US" sz="900" dirty="0" err="1"/>
                        <a:t>TGbd</a:t>
                      </a:r>
                      <a:r>
                        <a:rPr lang="en-US" sz="900" dirty="0"/>
                        <a:t> PHY</a:t>
                      </a:r>
                    </a:p>
                  </a:txBody>
                  <a:tcPr marT="45721" marB="45721" anchor="ctr"/>
                </a:tc>
                <a:tc>
                  <a:txBody>
                    <a:bodyPr/>
                    <a:lstStyle/>
                    <a:p>
                      <a:pPr algn="ctr"/>
                      <a:r>
                        <a:rPr lang="en-US" sz="900" dirty="0" err="1"/>
                        <a:t>TGbd</a:t>
                      </a:r>
                      <a:r>
                        <a:rPr lang="en-US" sz="900" dirty="0"/>
                        <a:t> MAC</a:t>
                      </a:r>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err="1"/>
                        <a:t>TGbd</a:t>
                      </a:r>
                      <a:endParaRPr lang="en-US" sz="900" dirty="0"/>
                    </a:p>
                  </a:txBody>
                  <a:tcPr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0" dirty="0" err="1">
                          <a:solidFill>
                            <a:schemeClr val="tx1"/>
                          </a:solidFill>
                        </a:rPr>
                        <a:t>TGbd</a:t>
                      </a:r>
                      <a:endParaRPr lang="en-US" sz="900" b="0" dirty="0">
                        <a:solidFill>
                          <a:schemeClr val="tx1"/>
                        </a:solidFill>
                      </a:endParaRPr>
                    </a:p>
                  </a:txBody>
                  <a:tcPr marT="45721" marB="45721" anchor="ctr"/>
                </a:tc>
                <a:extLst>
                  <a:ext uri="{0D108BD9-81ED-4DB2-BD59-A6C34878D82A}">
                    <a16:rowId xmlns:a16="http://schemas.microsoft.com/office/drawing/2014/main" val="10001"/>
                  </a:ext>
                </a:extLst>
              </a:tr>
              <a:tr h="159329">
                <a:tc>
                  <a:txBody>
                    <a:bodyPr/>
                    <a:lstStyle/>
                    <a:p>
                      <a:pPr algn="ctr"/>
                      <a:r>
                        <a:rPr lang="en-US" sz="900" dirty="0"/>
                        <a:t>AM2</a:t>
                      </a:r>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hMerge="1">
                  <a:txBody>
                    <a:bodyPr/>
                    <a:lstStyle/>
                    <a:p>
                      <a:endParaRPr lang="zh-CN" altLang="en-US"/>
                    </a:p>
                  </a:txBody>
                  <a:tcPr/>
                </a:tc>
                <a:tc>
                  <a:txBody>
                    <a:bodyPr/>
                    <a:lstStyle/>
                    <a:p>
                      <a:pPr algn="ctr"/>
                      <a:endParaRPr lang="en-US" sz="900" dirty="0"/>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extLst>
                  <a:ext uri="{0D108BD9-81ED-4DB2-BD59-A6C34878D82A}">
                    <a16:rowId xmlns:a16="http://schemas.microsoft.com/office/drawing/2014/main" val="10002"/>
                  </a:ext>
                </a:extLst>
              </a:tr>
              <a:tr h="159329">
                <a:tc>
                  <a:txBody>
                    <a:bodyPr/>
                    <a:lstStyle/>
                    <a:p>
                      <a:pPr algn="ctr"/>
                      <a:r>
                        <a:rPr lang="en-US" sz="900" dirty="0"/>
                        <a:t>PM1</a:t>
                      </a:r>
                    </a:p>
                  </a:txBody>
                  <a:tcPr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gridSpan="2">
                  <a:txBody>
                    <a:bodyPr/>
                    <a:lstStyle/>
                    <a:p>
                      <a:pPr algn="ctr"/>
                      <a:endParaRPr lang="en-US" sz="900" dirty="0"/>
                    </a:p>
                  </a:txBody>
                  <a:tcPr marT="45721" marB="45721"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a:txBody>
                    <a:bodyPr/>
                    <a:lstStyle/>
                    <a:p>
                      <a:pPr algn="ctr"/>
                      <a:endParaRPr lang="en-US" sz="900" dirty="0"/>
                    </a:p>
                  </a:txBody>
                  <a:tcPr marT="45721" marB="45721" anchor="ctr"/>
                </a:tc>
                <a:extLst>
                  <a:ext uri="{0D108BD9-81ED-4DB2-BD59-A6C34878D82A}">
                    <a16:rowId xmlns:a16="http://schemas.microsoft.com/office/drawing/2014/main" val="10003"/>
                  </a:ext>
                </a:extLst>
              </a:tr>
              <a:tr h="159329">
                <a:tc>
                  <a:txBody>
                    <a:bodyPr/>
                    <a:lstStyle/>
                    <a:p>
                      <a:pPr algn="ctr"/>
                      <a:r>
                        <a:rPr lang="en-US" sz="900" dirty="0"/>
                        <a:t>PM2</a:t>
                      </a:r>
                    </a:p>
                  </a:txBody>
                  <a:tcPr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gridSpan="2">
                  <a:txBody>
                    <a:bodyPr/>
                    <a:lstStyle/>
                    <a:p>
                      <a:pPr algn="ctr"/>
                      <a:endParaRPr lang="en-US" sz="900" dirty="0"/>
                    </a:p>
                  </a:txBody>
                  <a:tcPr marT="45721" marB="45721"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err="1">
                          <a:solidFill>
                            <a:schemeClr val="tx1"/>
                          </a:solidFill>
                        </a:rPr>
                        <a:t>TGbd</a:t>
                      </a:r>
                      <a:endParaRPr lang="en-US" sz="900" dirty="0">
                        <a:solidFill>
                          <a:schemeClr val="tx1"/>
                        </a:solidFill>
                      </a:endParaRPr>
                    </a:p>
                  </a:txBody>
                  <a:tcPr marT="45721" marB="45721" anchor="ctr"/>
                </a:tc>
                <a:extLst>
                  <a:ext uri="{0D108BD9-81ED-4DB2-BD59-A6C34878D82A}">
                    <a16:rowId xmlns:a16="http://schemas.microsoft.com/office/drawing/2014/main" val="10004"/>
                  </a:ext>
                </a:extLst>
              </a:tr>
              <a:tr h="159329">
                <a:tc>
                  <a:txBody>
                    <a:bodyPr/>
                    <a:lstStyle/>
                    <a:p>
                      <a:pPr algn="ctr"/>
                      <a:r>
                        <a:rPr lang="en-US" sz="900" dirty="0"/>
                        <a:t>EVE</a:t>
                      </a:r>
                    </a:p>
                  </a:txBody>
                  <a:tcPr marT="45721" marB="45721" anchor="ctr"/>
                </a:tc>
                <a:tc>
                  <a:txBody>
                    <a:bodyPr/>
                    <a:lstStyle/>
                    <a:p>
                      <a:pPr algn="ctr"/>
                      <a:endParaRPr lang="en-US" sz="900" dirty="0"/>
                    </a:p>
                  </a:txBody>
                  <a:tcPr marT="45721" marB="45721"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hMerge="1">
                  <a:txBody>
                    <a:bodyPr/>
                    <a:lstStyle/>
                    <a:p>
                      <a:endParaRPr lang="zh-CN" altLang="en-US"/>
                    </a:p>
                  </a:txBody>
                  <a:tcPr/>
                </a:tc>
                <a:tc>
                  <a:txBody>
                    <a:bodyPr/>
                    <a:lstStyle/>
                    <a:p>
                      <a:pPr algn="ctr"/>
                      <a:endParaRPr lang="en-US" sz="900" dirty="0"/>
                    </a:p>
                  </a:txBody>
                  <a:tcPr marT="45721" marB="45721" anchor="ctr"/>
                </a:tc>
                <a:tc>
                  <a:txBody>
                    <a:bodyPr/>
                    <a:lstStyle/>
                    <a:p>
                      <a:pPr algn="ctr"/>
                      <a:endParaRPr lang="en-US" sz="900" dirty="0"/>
                    </a:p>
                  </a:txBody>
                  <a:tcPr marT="45721" marB="45721"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5634492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p:txBody>
          <a:bodyPr/>
          <a:lstStyle/>
          <a:p>
            <a:r>
              <a:rPr lang="en-US" altLang="zh-CN"/>
              <a:t>Approve the Adhoc Co-chairs</a:t>
            </a:r>
            <a:endParaRPr lang="zh-CN" altLang="en-US"/>
          </a:p>
        </p:txBody>
      </p:sp>
      <p:sp>
        <p:nvSpPr>
          <p:cNvPr id="27651" name="内容占位符 2"/>
          <p:cNvSpPr>
            <a:spLocks noGrp="1"/>
          </p:cNvSpPr>
          <p:nvPr>
            <p:ph idx="1"/>
          </p:nvPr>
        </p:nvSpPr>
        <p:spPr/>
        <p:txBody>
          <a:bodyPr/>
          <a:lstStyle/>
          <a:p>
            <a:pPr>
              <a:defRPr/>
            </a:pPr>
            <a:r>
              <a:rPr lang="en-US" altLang="zh-CN" dirty="0"/>
              <a:t>Approve the appointment of PHY/MAC </a:t>
            </a:r>
            <a:r>
              <a:rPr lang="en-US" altLang="zh-CN" dirty="0" err="1"/>
              <a:t>Adhoc</a:t>
            </a:r>
            <a:r>
              <a:rPr lang="en-US" altLang="zh-CN" dirty="0"/>
              <a:t> Co-chairs as below:</a:t>
            </a:r>
          </a:p>
          <a:p>
            <a:pPr lvl="1">
              <a:defRPr/>
            </a:pPr>
            <a:r>
              <a:rPr lang="en-US" altLang="zh-CN" dirty="0" err="1"/>
              <a:t>Qinghua</a:t>
            </a:r>
            <a:r>
              <a:rPr lang="en-US" altLang="zh-CN" dirty="0"/>
              <a:t> Li/</a:t>
            </a:r>
            <a:r>
              <a:rPr lang="en-US" altLang="zh-CN" dirty="0" err="1"/>
              <a:t>Hongyuan</a:t>
            </a:r>
            <a:r>
              <a:rPr lang="en-US" altLang="zh-CN" dirty="0"/>
              <a:t> Zhang as PHY </a:t>
            </a:r>
            <a:r>
              <a:rPr lang="en-US" altLang="zh-CN" dirty="0" err="1"/>
              <a:t>Adhoc</a:t>
            </a:r>
            <a:r>
              <a:rPr lang="en-US" altLang="zh-CN" dirty="0"/>
              <a:t> Co-chairs</a:t>
            </a:r>
          </a:p>
          <a:p>
            <a:pPr lvl="1">
              <a:defRPr/>
            </a:pPr>
            <a:r>
              <a:rPr lang="en-US" altLang="zh-CN" dirty="0"/>
              <a:t>James </a:t>
            </a:r>
            <a:r>
              <a:rPr lang="en-US" altLang="zh-CN" dirty="0" err="1"/>
              <a:t>Lepp</a:t>
            </a:r>
            <a:r>
              <a:rPr lang="en-US" altLang="zh-CN" dirty="0"/>
              <a:t>/Joseph Levy as MAC </a:t>
            </a:r>
            <a:r>
              <a:rPr lang="en-US" altLang="zh-CN" dirty="0" err="1"/>
              <a:t>Adhoc</a:t>
            </a:r>
            <a:r>
              <a:rPr lang="en-US" altLang="zh-CN" dirty="0"/>
              <a:t> Co-chairs</a:t>
            </a:r>
          </a:p>
          <a:p>
            <a:pPr>
              <a:defRPr/>
            </a:pPr>
            <a:endParaRPr lang="en-US" altLang="zh-CN" dirty="0"/>
          </a:p>
          <a:p>
            <a:pPr marL="0" indent="0">
              <a:defRPr/>
            </a:pPr>
            <a:r>
              <a:rPr lang="en-US" altLang="zh-CN" dirty="0"/>
              <a:t>Moved: </a:t>
            </a:r>
            <a:r>
              <a:rPr lang="en-US" altLang="zh-CN" dirty="0" err="1"/>
              <a:t>Rui</a:t>
            </a:r>
            <a:r>
              <a:rPr lang="en-US" altLang="zh-CN" dirty="0"/>
              <a:t> Cao 		Seconded: Jim Lansford</a:t>
            </a:r>
          </a:p>
          <a:p>
            <a:pPr>
              <a:defRPr/>
            </a:pPr>
            <a:endParaRPr lang="en-US" altLang="zh-CN" dirty="0"/>
          </a:p>
          <a:p>
            <a:pPr marL="0" indent="0">
              <a:defRPr/>
            </a:pPr>
            <a:r>
              <a:rPr lang="en-US" altLang="zh-CN" dirty="0"/>
              <a:t>Passed unanimously</a:t>
            </a:r>
            <a:endParaRPr lang="zh-CN" altLang="en-US" dirty="0"/>
          </a:p>
        </p:txBody>
      </p:sp>
      <p:sp>
        <p:nvSpPr>
          <p:cNvPr id="5" name="页脚占位符 4"/>
          <p:cNvSpPr>
            <a:spLocks noGrp="1"/>
          </p:cNvSpPr>
          <p:nvPr>
            <p:ph type="ftr" sz="quarter" idx="4294967295"/>
          </p:nvPr>
        </p:nvSpPr>
        <p:spPr>
          <a:xfrm>
            <a:off x="8686800" y="6471446"/>
            <a:ext cx="2752725" cy="184150"/>
          </a:xfrm>
          <a:prstGeom prst="rect">
            <a:avLst/>
          </a:prstGeom>
        </p:spPr>
        <p:txBody>
          <a:bodyPr/>
          <a:lstStyle/>
          <a:p>
            <a:pPr>
              <a:defRPr/>
            </a:pPr>
            <a:r>
              <a:rPr lang="en-US" dirty="0"/>
              <a:t>Bo Sun (ZTE)</a:t>
            </a:r>
          </a:p>
        </p:txBody>
      </p:sp>
      <p:sp>
        <p:nvSpPr>
          <p:cNvPr id="2765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399085-5E3F-4DA6-B024-7F1CF7BEEE2A}" type="slidenum">
              <a:rPr lang="en-US" altLang="en-US" sz="1200" b="0"/>
              <a:pPr>
                <a:spcBef>
                  <a:spcPct val="0"/>
                </a:spcBef>
                <a:buFontTx/>
                <a:buNone/>
              </a:pPr>
              <a:t>96</a:t>
            </a:fld>
            <a:endParaRPr lang="en-US" altLang="en-US" sz="1200" b="0"/>
          </a:p>
        </p:txBody>
      </p:sp>
      <p:sp>
        <p:nvSpPr>
          <p:cNvPr id="7" name="日期占位符 1">
            <a:extLst>
              <a:ext uri="{FF2B5EF4-FFF2-40B4-BE49-F238E27FC236}">
                <a16:creationId xmlns:a16="http://schemas.microsoft.com/office/drawing/2014/main" id="{67D14339-D42D-45DB-8332-6253F8638EEC}"/>
              </a:ext>
            </a:extLst>
          </p:cNvPr>
          <p:cNvSpPr>
            <a:spLocks noGrp="1" noChangeArrowheads="1"/>
          </p:cNvSpPr>
          <p:nvPr>
            <p:ph type="dt" idx="15"/>
          </p:nvPr>
        </p:nvSpPr>
        <p:spPr>
          <a:xfrm>
            <a:off x="885826" y="319089"/>
            <a:ext cx="1874823" cy="273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dirty="0">
                <a:solidFill>
                  <a:srgbClr val="000000"/>
                </a:solidFill>
                <a:ea typeface="Arial Unicode MS" panose="020B0604020202020204" pitchFamily="34" charset="-128"/>
                <a:cs typeface="Arial Unicode MS" panose="020B0604020202020204" pitchFamily="34" charset="-128"/>
              </a:rPr>
              <a:t>Jul 2019</a:t>
            </a:r>
          </a:p>
        </p:txBody>
      </p:sp>
    </p:spTree>
    <p:extLst>
      <p:ext uri="{BB962C8B-B14F-4D97-AF65-F5344CB8AC3E}">
        <p14:creationId xmlns:p14="http://schemas.microsoft.com/office/powerpoint/2010/main" val="4281867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Tech submissions progress in Jul</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页脚占位符 4"/>
          <p:cNvSpPr>
            <a:spLocks noGrp="1"/>
          </p:cNvSpPr>
          <p:nvPr>
            <p:ph type="ftr" idx="14"/>
          </p:nvPr>
        </p:nvSpPr>
        <p:spPr/>
        <p:txBody>
          <a:bodyPr/>
          <a:lstStyle/>
          <a:p>
            <a:r>
              <a:rPr lang="en-GB"/>
              <a:t>Bo Sun (ZTE)</a:t>
            </a:r>
            <a:endParaRPr lang="en-GB" dirty="0"/>
          </a:p>
        </p:txBody>
      </p:sp>
      <p:sp>
        <p:nvSpPr>
          <p:cNvPr id="6" name="日期占位符 5"/>
          <p:cNvSpPr>
            <a:spLocks noGrp="1"/>
          </p:cNvSpPr>
          <p:nvPr>
            <p:ph type="dt" idx="15"/>
          </p:nvPr>
        </p:nvSpPr>
        <p:spPr/>
        <p:txBody>
          <a:bodyPr/>
          <a:lstStyle/>
          <a:p>
            <a:r>
              <a:rPr lang="en-US" dirty="0"/>
              <a:t>Jul 2019</a:t>
            </a:r>
            <a:endParaRPr lang="en-GB" dirty="0"/>
          </a:p>
        </p:txBody>
      </p:sp>
      <p:graphicFrame>
        <p:nvGraphicFramePr>
          <p:cNvPr id="7" name="表格 6"/>
          <p:cNvGraphicFramePr>
            <a:graphicFrameLocks noGrp="1"/>
          </p:cNvGraphicFramePr>
          <p:nvPr>
            <p:extLst/>
          </p:nvPr>
        </p:nvGraphicFramePr>
        <p:xfrm>
          <a:off x="2247900" y="2362201"/>
          <a:ext cx="7772400" cy="4067221"/>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2122487">
                  <a:extLst>
                    <a:ext uri="{9D8B030D-6E8A-4147-A177-3AD203B41FA5}">
                      <a16:colId xmlns:a16="http://schemas.microsoft.com/office/drawing/2014/main" val="20001"/>
                    </a:ext>
                  </a:extLst>
                </a:gridCol>
                <a:gridCol w="3733800">
                  <a:extLst>
                    <a:ext uri="{9D8B030D-6E8A-4147-A177-3AD203B41FA5}">
                      <a16:colId xmlns:a16="http://schemas.microsoft.com/office/drawing/2014/main" val="20002"/>
                    </a:ext>
                  </a:extLst>
                </a:gridCol>
                <a:gridCol w="1001713">
                  <a:extLst>
                    <a:ext uri="{9D8B030D-6E8A-4147-A177-3AD203B41FA5}">
                      <a16:colId xmlns:a16="http://schemas.microsoft.com/office/drawing/2014/main" val="20003"/>
                    </a:ext>
                  </a:extLst>
                </a:gridCol>
              </a:tblGrid>
              <a:tr h="218871">
                <a:tc>
                  <a:txBody>
                    <a:bodyPr/>
                    <a:lstStyle/>
                    <a:p>
                      <a:r>
                        <a:rPr lang="en-US" altLang="zh-CN" sz="1200" dirty="0"/>
                        <a:t>DCN</a:t>
                      </a:r>
                      <a:endParaRPr lang="zh-CN" altLang="en-US" sz="1200" dirty="0"/>
                    </a:p>
                  </a:txBody>
                  <a:tcPr marL="36000" marR="36000" marT="17997" marB="17997"/>
                </a:tc>
                <a:tc>
                  <a:txBody>
                    <a:bodyPr/>
                    <a:lstStyle/>
                    <a:p>
                      <a:r>
                        <a:rPr lang="en-US" altLang="zh-CN" sz="1200" dirty="0"/>
                        <a:t>Author</a:t>
                      </a:r>
                      <a:endParaRPr lang="zh-CN" altLang="en-US" sz="1200" dirty="0"/>
                    </a:p>
                  </a:txBody>
                  <a:tcPr marL="36000" marR="36000" marT="17997" marB="17997"/>
                </a:tc>
                <a:tc>
                  <a:txBody>
                    <a:bodyPr/>
                    <a:lstStyle/>
                    <a:p>
                      <a:r>
                        <a:rPr lang="en-US" altLang="zh-CN" sz="1200" dirty="0"/>
                        <a:t>Title</a:t>
                      </a:r>
                      <a:endParaRPr lang="zh-CN" altLang="en-US" sz="1200" dirty="0"/>
                    </a:p>
                  </a:txBody>
                  <a:tcPr marL="36000" marR="36000" marT="17997" marB="17997"/>
                </a:tc>
                <a:tc>
                  <a:txBody>
                    <a:bodyPr/>
                    <a:lstStyle/>
                    <a:p>
                      <a:r>
                        <a:rPr lang="en-US" altLang="zh-CN" sz="1200" dirty="0" err="1"/>
                        <a:t>Adhoc</a:t>
                      </a:r>
                      <a:r>
                        <a:rPr lang="en-US" altLang="zh-CN" sz="1200" dirty="0"/>
                        <a:t> Group</a:t>
                      </a:r>
                      <a:endParaRPr lang="zh-CN" altLang="en-US" sz="1200" dirty="0"/>
                    </a:p>
                  </a:txBody>
                  <a:tcPr marL="36000" marR="36000" marT="17997" marB="17997"/>
                </a:tc>
                <a:extLst>
                  <a:ext uri="{0D108BD9-81ED-4DB2-BD59-A6C34878D82A}">
                    <a16:rowId xmlns:a16="http://schemas.microsoft.com/office/drawing/2014/main" val="10000"/>
                  </a:ext>
                </a:extLst>
              </a:tr>
              <a:tr h="218871">
                <a:tc>
                  <a:txBody>
                    <a:bodyPr/>
                    <a:lstStyle/>
                    <a:p>
                      <a:r>
                        <a:rPr lang="en-US" altLang="zh-CN" sz="1200" dirty="0">
                          <a:solidFill>
                            <a:srgbClr val="00B050"/>
                          </a:solidFill>
                        </a:rPr>
                        <a:t>11-19/0774</a:t>
                      </a:r>
                      <a:endParaRPr lang="zh-CN" altLang="en-US" sz="1200" dirty="0">
                        <a:solidFill>
                          <a:srgbClr val="00B050"/>
                        </a:solidFill>
                      </a:endParaRPr>
                    </a:p>
                  </a:txBody>
                  <a:tcPr marL="36000" marR="36000" marT="17997" marB="17997"/>
                </a:tc>
                <a:tc>
                  <a:txBody>
                    <a:bodyPr/>
                    <a:lstStyle/>
                    <a:p>
                      <a:r>
                        <a:rPr lang="en-US" altLang="zh-CN" sz="1200" dirty="0" err="1">
                          <a:solidFill>
                            <a:srgbClr val="00B050"/>
                          </a:solidFill>
                        </a:rPr>
                        <a:t>Jianhan</a:t>
                      </a:r>
                      <a:r>
                        <a:rPr lang="en-US" altLang="zh-CN" sz="1200" dirty="0">
                          <a:solidFill>
                            <a:srgbClr val="00B050"/>
                          </a:solidFill>
                        </a:rPr>
                        <a:t> Liu (MTK)</a:t>
                      </a:r>
                      <a:endParaRPr lang="zh-CN" altLang="en-US" sz="1200" dirty="0">
                        <a:solidFill>
                          <a:srgbClr val="00B050"/>
                        </a:solidFill>
                      </a:endParaRPr>
                    </a:p>
                  </a:txBody>
                  <a:tcPr marL="36000" marR="36000" marT="17997" marB="17997"/>
                </a:tc>
                <a:tc>
                  <a:txBody>
                    <a:bodyPr/>
                    <a:lstStyle/>
                    <a:p>
                      <a:r>
                        <a:rPr lang="en-US" altLang="en-US" sz="1200" b="0" dirty="0">
                          <a:solidFill>
                            <a:srgbClr val="00B050"/>
                          </a:solidFill>
                          <a:latin typeface="Calibri" panose="020F0502020204030204" pitchFamily="34" charset="0"/>
                        </a:rPr>
                        <a:t>Modulation Scheme for 11bd Range Extension Update</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1"/>
                  </a:ext>
                </a:extLst>
              </a:tr>
              <a:tr h="218871">
                <a:tc>
                  <a:txBody>
                    <a:bodyPr/>
                    <a:lstStyle/>
                    <a:p>
                      <a:r>
                        <a:rPr lang="en-US" altLang="zh-CN" sz="1200" dirty="0">
                          <a:solidFill>
                            <a:srgbClr val="FFC000"/>
                          </a:solidFill>
                        </a:rPr>
                        <a:t>11-19/0783</a:t>
                      </a:r>
                      <a:endParaRPr lang="zh-CN" altLang="en-US" sz="1200" dirty="0">
                        <a:solidFill>
                          <a:srgbClr val="FFC000"/>
                        </a:solidFill>
                      </a:endParaRPr>
                    </a:p>
                  </a:txBody>
                  <a:tcPr marL="36000" marR="36000" marT="17997" marB="17997"/>
                </a:tc>
                <a:tc>
                  <a:txBody>
                    <a:bodyPr/>
                    <a:lstStyle/>
                    <a:p>
                      <a:r>
                        <a:rPr lang="en-US" altLang="en-US" sz="1200" b="0" dirty="0">
                          <a:solidFill>
                            <a:srgbClr val="FFC000"/>
                          </a:solidFill>
                          <a:latin typeface="Calibri" panose="020F0502020204030204" pitchFamily="34" charset="0"/>
                        </a:rPr>
                        <a:t>Michael Fischer (NXP)</a:t>
                      </a:r>
                      <a:endParaRPr lang="zh-CN" altLang="en-US" sz="1200" dirty="0">
                        <a:solidFill>
                          <a:srgbClr val="FFC000"/>
                        </a:solidFill>
                      </a:endParaRPr>
                    </a:p>
                  </a:txBody>
                  <a:tcPr marL="36000" marR="36000" marT="17997" marB="17997"/>
                </a:tc>
                <a:tc>
                  <a:txBody>
                    <a:bodyPr/>
                    <a:lstStyle/>
                    <a:p>
                      <a:r>
                        <a:rPr lang="en-US" altLang="en-US" sz="1200" b="0" dirty="0">
                          <a:solidFill>
                            <a:srgbClr val="FFC000"/>
                          </a:solidFill>
                          <a:latin typeface="Calibri" panose="020F0502020204030204" pitchFamily="34" charset="0"/>
                        </a:rPr>
                        <a:t>Radio Environment Operational Metric for NGV</a:t>
                      </a:r>
                      <a:endParaRPr lang="zh-CN" altLang="en-US" sz="1200" dirty="0">
                        <a:solidFill>
                          <a:srgbClr val="FFC000"/>
                        </a:solidFill>
                      </a:endParaRPr>
                    </a:p>
                  </a:txBody>
                  <a:tcPr marL="36000" marR="36000" marT="17997" marB="17997"/>
                </a:tc>
                <a:tc>
                  <a:txBody>
                    <a:bodyPr/>
                    <a:lstStyle/>
                    <a:p>
                      <a:endParaRPr lang="zh-CN" altLang="en-US" sz="1200" dirty="0">
                        <a:solidFill>
                          <a:srgbClr val="FFC000"/>
                        </a:solidFill>
                      </a:endParaRPr>
                    </a:p>
                  </a:txBody>
                  <a:tcPr marL="36000" marR="36000" marT="17997" marB="17997"/>
                </a:tc>
                <a:extLst>
                  <a:ext uri="{0D108BD9-81ED-4DB2-BD59-A6C34878D82A}">
                    <a16:rowId xmlns:a16="http://schemas.microsoft.com/office/drawing/2014/main" val="10002"/>
                  </a:ext>
                </a:extLst>
              </a:tr>
              <a:tr h="218871">
                <a:tc>
                  <a:txBody>
                    <a:bodyPr/>
                    <a:lstStyle/>
                    <a:p>
                      <a:r>
                        <a:rPr lang="en-US" altLang="zh-CN" sz="1200" dirty="0">
                          <a:solidFill>
                            <a:srgbClr val="00B050"/>
                          </a:solidFill>
                        </a:rPr>
                        <a:t>11-19/0784</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Michael</a:t>
                      </a:r>
                      <a:r>
                        <a:rPr lang="en-US" altLang="zh-CN" sz="1200" b="0" baseline="0" dirty="0">
                          <a:solidFill>
                            <a:srgbClr val="00B050"/>
                          </a:solidFill>
                          <a:latin typeface="Calibri" panose="020F0502020204030204" pitchFamily="34" charset="0"/>
                        </a:rPr>
                        <a:t> Fischer (NXP)</a:t>
                      </a:r>
                      <a:endParaRPr lang="zh-CN" altLang="en-US" sz="1200" dirty="0">
                        <a:solidFill>
                          <a:srgbClr val="00B050"/>
                        </a:solidFill>
                      </a:endParaRPr>
                    </a:p>
                  </a:txBody>
                  <a:tcPr marL="36000" marR="36000" marT="17997" marB="17997"/>
                </a:tc>
                <a:tc>
                  <a:txBody>
                    <a:bodyPr/>
                    <a:lstStyle/>
                    <a:p>
                      <a:r>
                        <a:rPr lang="en-US" altLang="en-US" sz="1200" b="0" dirty="0">
                          <a:solidFill>
                            <a:srgbClr val="00B050"/>
                          </a:solidFill>
                          <a:latin typeface="Calibri" panose="020F0502020204030204" pitchFamily="34" charset="0"/>
                        </a:rPr>
                        <a:t>Adaptive Repetition Scheme for NGV</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TG</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3"/>
                  </a:ext>
                </a:extLst>
              </a:tr>
              <a:tr h="419809">
                <a:tc>
                  <a:txBody>
                    <a:bodyPr/>
                    <a:lstStyle/>
                    <a:p>
                      <a:r>
                        <a:rPr lang="en-US" altLang="zh-CN" sz="1200" dirty="0">
                          <a:solidFill>
                            <a:srgbClr val="00B050"/>
                          </a:solidFill>
                        </a:rPr>
                        <a:t>11-19/0788</a:t>
                      </a:r>
                      <a:endParaRPr lang="zh-CN" altLang="en-US" sz="1200" dirty="0">
                        <a:solidFill>
                          <a:srgbClr val="00B050"/>
                        </a:solidFill>
                      </a:endParaRPr>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0" dirty="0">
                          <a:solidFill>
                            <a:srgbClr val="00B050"/>
                          </a:solidFill>
                          <a:latin typeface="Calibri" panose="020F0502020204030204" pitchFamily="34" charset="0"/>
                        </a:rPr>
                        <a:t>Stephan Sand (German Aerospace Center (DLR))</a:t>
                      </a:r>
                      <a:endParaRPr lang="zh-CN" altLang="en-US" sz="1200" dirty="0">
                        <a:solidFill>
                          <a:srgbClr val="00B050"/>
                        </a:solidFill>
                      </a:endParaRPr>
                    </a:p>
                  </a:txBody>
                  <a:tcPr marL="36000" marR="36000" marT="17997" marB="17997"/>
                </a:tc>
                <a:tc>
                  <a:txBody>
                    <a:bodyPr/>
                    <a:lstStyle/>
                    <a:p>
                      <a:r>
                        <a:rPr lang="en-US" altLang="en-US" sz="1200" b="0" dirty="0">
                          <a:solidFill>
                            <a:srgbClr val="00B050"/>
                          </a:solidFill>
                          <a:latin typeface="Calibri" panose="020F0502020204030204" pitchFamily="34" charset="0"/>
                        </a:rPr>
                        <a:t>Considerations on Ranging in NGV</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4"/>
                  </a:ext>
                </a:extLst>
              </a:tr>
              <a:tr h="291588">
                <a:tc>
                  <a:txBody>
                    <a:bodyPr/>
                    <a:lstStyle/>
                    <a:p>
                      <a:r>
                        <a:rPr lang="en-US" altLang="zh-CN" sz="1200" dirty="0">
                          <a:solidFill>
                            <a:srgbClr val="00B050"/>
                          </a:solidFill>
                        </a:rPr>
                        <a:t>11-19/0808</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rPr>
                        <a:t>Hanseul</a:t>
                      </a:r>
                      <a:r>
                        <a:rPr lang="en-US" altLang="zh-CN" sz="1200" b="0" dirty="0">
                          <a:solidFill>
                            <a:srgbClr val="00B050"/>
                          </a:solidFill>
                          <a:latin typeface="Calibri" panose="020F0502020204030204" pitchFamily="34" charset="0"/>
                        </a:rPr>
                        <a:t> Hong (</a:t>
                      </a:r>
                      <a:r>
                        <a:rPr lang="en-US" altLang="zh-CN" sz="1200" b="0" dirty="0" err="1">
                          <a:solidFill>
                            <a:srgbClr val="00B050"/>
                          </a:solidFill>
                          <a:latin typeface="Calibri" panose="020F0502020204030204" pitchFamily="34" charset="0"/>
                        </a:rPr>
                        <a:t>Yonsei</a:t>
                      </a:r>
                      <a:r>
                        <a:rPr lang="en-US" altLang="zh-CN" sz="1200" b="0" dirty="0">
                          <a:solidFill>
                            <a:srgbClr val="00B050"/>
                          </a:solidFill>
                          <a:latin typeface="Calibri" panose="020F0502020204030204" pitchFamily="34" charset="0"/>
                        </a:rPr>
                        <a:t> Univ.)</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11p PPDU transmission with legacy device information</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TG</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5"/>
                  </a:ext>
                </a:extLst>
              </a:tr>
              <a:tr h="291588">
                <a:tc>
                  <a:txBody>
                    <a:bodyPr/>
                    <a:lstStyle/>
                    <a:p>
                      <a:r>
                        <a:rPr lang="en-US" altLang="zh-CN" sz="1200" dirty="0">
                          <a:solidFill>
                            <a:srgbClr val="00B050"/>
                          </a:solidFill>
                        </a:rPr>
                        <a:t>11-19/0809</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rPr>
                        <a:t>Hanseul</a:t>
                      </a:r>
                      <a:r>
                        <a:rPr lang="en-US" altLang="zh-CN" sz="1200" b="0" dirty="0">
                          <a:solidFill>
                            <a:srgbClr val="00B050"/>
                          </a:solidFill>
                          <a:latin typeface="Calibri" panose="020F0502020204030204" pitchFamily="34" charset="0"/>
                        </a:rPr>
                        <a:t> Hong (</a:t>
                      </a:r>
                      <a:r>
                        <a:rPr lang="en-US" altLang="zh-CN" sz="1200" b="0" dirty="0" err="1">
                          <a:solidFill>
                            <a:srgbClr val="00B050"/>
                          </a:solidFill>
                          <a:latin typeface="Calibri" panose="020F0502020204030204" pitchFamily="34" charset="0"/>
                        </a:rPr>
                        <a:t>Yonsei</a:t>
                      </a:r>
                      <a:r>
                        <a:rPr lang="en-US" altLang="zh-CN" sz="1200" b="0" dirty="0">
                          <a:solidFill>
                            <a:srgbClr val="00B050"/>
                          </a:solidFill>
                          <a:latin typeface="Calibri" panose="020F0502020204030204" pitchFamily="34" charset="0"/>
                        </a:rPr>
                        <a:t> Univ.)</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Channel usage in NGV: follow-up</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6"/>
                  </a:ext>
                </a:extLst>
              </a:tr>
              <a:tr h="218871">
                <a:tc>
                  <a:txBody>
                    <a:bodyPr/>
                    <a:lstStyle/>
                    <a:p>
                      <a:r>
                        <a:rPr lang="en-US" altLang="zh-CN" sz="1200" dirty="0">
                          <a:solidFill>
                            <a:srgbClr val="00B050"/>
                          </a:solidFill>
                        </a:rPr>
                        <a:t>11-19/0859</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Feng Jiang (Intel)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Ranging Performance in 11bd</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7"/>
                  </a:ext>
                </a:extLst>
              </a:tr>
              <a:tr h="218871">
                <a:tc>
                  <a:txBody>
                    <a:bodyPr/>
                    <a:lstStyle/>
                    <a:p>
                      <a:r>
                        <a:rPr lang="en-US" altLang="zh-CN" sz="1200" dirty="0">
                          <a:solidFill>
                            <a:srgbClr val="FFC000"/>
                          </a:solidFill>
                        </a:rPr>
                        <a:t>11-19/0864</a:t>
                      </a:r>
                      <a:endParaRPr lang="zh-CN" altLang="en-US" sz="1200" dirty="0">
                        <a:solidFill>
                          <a:srgbClr val="FFC000"/>
                        </a:solidFill>
                      </a:endParaRPr>
                    </a:p>
                  </a:txBody>
                  <a:tcPr marL="36000" marR="36000" marT="17997" marB="17997"/>
                </a:tc>
                <a:tc>
                  <a:txBody>
                    <a:bodyPr/>
                    <a:lstStyle/>
                    <a:p>
                      <a:r>
                        <a:rPr lang="en-US" altLang="zh-CN" sz="1200" b="0" dirty="0">
                          <a:solidFill>
                            <a:srgbClr val="FFC000"/>
                          </a:solidFill>
                          <a:latin typeface="Calibri" panose="020F0502020204030204" pitchFamily="34" charset="0"/>
                        </a:rPr>
                        <a:t>Enrico </a:t>
                      </a:r>
                      <a:r>
                        <a:rPr lang="en-US" altLang="zh-CN" sz="1200" b="0" dirty="0" err="1">
                          <a:solidFill>
                            <a:srgbClr val="FFC000"/>
                          </a:solidFill>
                          <a:latin typeface="Calibri" panose="020F0502020204030204" pitchFamily="34" charset="0"/>
                        </a:rPr>
                        <a:t>Rantala</a:t>
                      </a:r>
                      <a:r>
                        <a:rPr lang="en-US" altLang="zh-CN" sz="1200" b="0" dirty="0">
                          <a:solidFill>
                            <a:srgbClr val="FFC000"/>
                          </a:solidFill>
                          <a:latin typeface="Calibri" panose="020F0502020204030204" pitchFamily="34" charset="0"/>
                        </a:rPr>
                        <a:t> (Nokia)</a:t>
                      </a:r>
                      <a:endParaRPr lang="zh-CN" altLang="en-US" sz="1200" dirty="0">
                        <a:solidFill>
                          <a:srgbClr val="FFC000"/>
                        </a:solidFill>
                      </a:endParaRPr>
                    </a:p>
                  </a:txBody>
                  <a:tcPr marL="36000" marR="36000" marT="17997" marB="17997"/>
                </a:tc>
                <a:tc>
                  <a:txBody>
                    <a:bodyPr/>
                    <a:lstStyle/>
                    <a:p>
                      <a:r>
                        <a:rPr lang="en-US" altLang="zh-CN" sz="1200" b="0" dirty="0">
                          <a:solidFill>
                            <a:srgbClr val="FFC000"/>
                          </a:solidFill>
                          <a:latin typeface="Calibri" panose="020F0502020204030204" pitchFamily="34" charset="0"/>
                        </a:rPr>
                        <a:t>NGV PPDU with Hierarchical MCS</a:t>
                      </a:r>
                      <a:endParaRPr lang="zh-CN" altLang="en-US" sz="1200" dirty="0">
                        <a:solidFill>
                          <a:srgbClr val="FFC000"/>
                        </a:solidFill>
                      </a:endParaRPr>
                    </a:p>
                  </a:txBody>
                  <a:tcPr marL="36000" marR="36000" marT="17997" marB="17997"/>
                </a:tc>
                <a:tc>
                  <a:txBody>
                    <a:bodyPr/>
                    <a:lstStyle/>
                    <a:p>
                      <a:r>
                        <a:rPr lang="en-US" altLang="zh-CN" sz="1200" dirty="0">
                          <a:solidFill>
                            <a:srgbClr val="FFC000"/>
                          </a:solidFill>
                        </a:rPr>
                        <a:t>PHY</a:t>
                      </a:r>
                      <a:endParaRPr lang="zh-CN" altLang="en-US" sz="1200" dirty="0">
                        <a:solidFill>
                          <a:srgbClr val="FFC000"/>
                        </a:solidFill>
                      </a:endParaRPr>
                    </a:p>
                  </a:txBody>
                  <a:tcPr marL="36000" marR="36000" marT="17997" marB="17997"/>
                </a:tc>
                <a:extLst>
                  <a:ext uri="{0D108BD9-81ED-4DB2-BD59-A6C34878D82A}">
                    <a16:rowId xmlns:a16="http://schemas.microsoft.com/office/drawing/2014/main" val="10008"/>
                  </a:ext>
                </a:extLst>
              </a:tr>
              <a:tr h="218871">
                <a:tc>
                  <a:txBody>
                    <a:bodyPr/>
                    <a:lstStyle/>
                    <a:p>
                      <a:r>
                        <a:rPr lang="en-US" altLang="zh-CN" sz="1200" dirty="0">
                          <a:solidFill>
                            <a:srgbClr val="00B050"/>
                          </a:solidFill>
                        </a:rPr>
                        <a:t>11-19/0840</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Hiroyuki </a:t>
                      </a:r>
                      <a:r>
                        <a:rPr lang="en-US" altLang="zh-CN" sz="1200" b="0" dirty="0" err="1">
                          <a:solidFill>
                            <a:srgbClr val="00B050"/>
                          </a:solidFill>
                          <a:latin typeface="Calibri" panose="020F0502020204030204" pitchFamily="34" charset="0"/>
                          <a:cs typeface="Arial" panose="020B0604020202020204" pitchFamily="34" charset="0"/>
                        </a:rPr>
                        <a:t>Motozuka</a:t>
                      </a:r>
                      <a:r>
                        <a:rPr lang="en-US" altLang="zh-CN" sz="1200" b="0" dirty="0">
                          <a:solidFill>
                            <a:srgbClr val="00B050"/>
                          </a:solidFill>
                          <a:latin typeface="Calibri" panose="020F0502020204030204" pitchFamily="34" charset="0"/>
                          <a:cs typeface="Arial" panose="020B0604020202020204" pitchFamily="34" charset="0"/>
                        </a:rPr>
                        <a:t> (Panasonic)</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Use Cases for 11bd using High Data Rate</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TG</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9"/>
                  </a:ext>
                </a:extLst>
              </a:tr>
              <a:tr h="218871">
                <a:tc>
                  <a:txBody>
                    <a:bodyPr/>
                    <a:lstStyle/>
                    <a:p>
                      <a:r>
                        <a:rPr lang="en-US" altLang="zh-CN" sz="1200" dirty="0">
                          <a:solidFill>
                            <a:srgbClr val="00B050"/>
                          </a:solidFill>
                        </a:rPr>
                        <a:t>11-19/1070</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Rui</a:t>
                      </a:r>
                      <a:r>
                        <a:rPr lang="en-US" altLang="zh-CN" sz="1200" b="0" dirty="0">
                          <a:solidFill>
                            <a:srgbClr val="00B050"/>
                          </a:solidFill>
                          <a:latin typeface="Calibri" panose="020F0502020204030204" pitchFamily="34" charset="0"/>
                          <a:cs typeface="Arial" panose="020B0604020202020204" pitchFamily="34" charset="0"/>
                        </a:rPr>
                        <a:t> Cao (Marvell)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NGV MIMO Simulations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10"/>
                  </a:ext>
                </a:extLst>
              </a:tr>
              <a:tr h="218871">
                <a:tc>
                  <a:txBody>
                    <a:bodyPr/>
                    <a:lstStyle/>
                    <a:p>
                      <a:r>
                        <a:rPr lang="en-US" altLang="zh-CN" sz="1200" dirty="0">
                          <a:solidFill>
                            <a:srgbClr val="00B050"/>
                          </a:solidFill>
                        </a:rPr>
                        <a:t>11-19/1071*</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Rui</a:t>
                      </a:r>
                      <a:r>
                        <a:rPr lang="en-US" altLang="zh-CN" sz="1200" b="0" dirty="0">
                          <a:solidFill>
                            <a:srgbClr val="00B050"/>
                          </a:solidFill>
                          <a:latin typeface="Calibri" panose="020F0502020204030204" pitchFamily="34" charset="0"/>
                          <a:cs typeface="Arial" panose="020B0604020202020204" pitchFamily="34" charset="0"/>
                        </a:rPr>
                        <a:t> Cao (Marvell)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NGV Frame Format Discussions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11"/>
                  </a:ext>
                </a:extLst>
              </a:tr>
              <a:tr h="218871">
                <a:tc>
                  <a:txBody>
                    <a:bodyPr/>
                    <a:lstStyle/>
                    <a:p>
                      <a:r>
                        <a:rPr lang="en-US" altLang="zh-CN" sz="1200" dirty="0">
                          <a:solidFill>
                            <a:srgbClr val="00B050"/>
                          </a:solidFill>
                        </a:rPr>
                        <a:t>11-19/1072</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Rui</a:t>
                      </a:r>
                      <a:r>
                        <a:rPr lang="en-US" altLang="zh-CN" sz="1200" b="0" dirty="0">
                          <a:solidFill>
                            <a:srgbClr val="00B050"/>
                          </a:solidFill>
                          <a:latin typeface="Calibri" panose="020F0502020204030204" pitchFamily="34" charset="0"/>
                          <a:cs typeface="Arial" panose="020B0604020202020204" pitchFamily="34" charset="0"/>
                        </a:rPr>
                        <a:t> Cao (Marvell)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NGV 20MHz OFDM Numerology Discussions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12"/>
                  </a:ext>
                </a:extLst>
              </a:tr>
              <a:tr h="218871">
                <a:tc>
                  <a:txBody>
                    <a:bodyPr/>
                    <a:lstStyle/>
                    <a:p>
                      <a:r>
                        <a:rPr lang="en-US" altLang="zh-CN" sz="1200" dirty="0">
                          <a:solidFill>
                            <a:srgbClr val="FFC000"/>
                          </a:solidFill>
                        </a:rPr>
                        <a:t>11-19/1073</a:t>
                      </a:r>
                      <a:endParaRPr lang="zh-CN" altLang="en-US" sz="1200" dirty="0">
                        <a:solidFill>
                          <a:srgbClr val="FFC000"/>
                        </a:solidFill>
                      </a:endParaRPr>
                    </a:p>
                  </a:txBody>
                  <a:tcPr marL="36000" marR="36000" marT="17997" marB="17997"/>
                </a:tc>
                <a:tc>
                  <a:txBody>
                    <a:bodyPr/>
                    <a:lstStyle/>
                    <a:p>
                      <a:r>
                        <a:rPr lang="en-US" altLang="zh-CN" sz="1200" b="0" dirty="0" err="1">
                          <a:solidFill>
                            <a:srgbClr val="FFC000"/>
                          </a:solidFill>
                          <a:latin typeface="Calibri" panose="020F0502020204030204" pitchFamily="34" charset="0"/>
                          <a:cs typeface="Arial" panose="020B0604020202020204" pitchFamily="34" charset="0"/>
                        </a:rPr>
                        <a:t>Rui</a:t>
                      </a:r>
                      <a:r>
                        <a:rPr lang="en-US" altLang="zh-CN" sz="1200" b="0" dirty="0">
                          <a:solidFill>
                            <a:srgbClr val="FFC000"/>
                          </a:solidFill>
                          <a:latin typeface="Calibri" panose="020F0502020204030204" pitchFamily="34" charset="0"/>
                          <a:cs typeface="Arial" panose="020B0604020202020204" pitchFamily="34" charset="0"/>
                        </a:rPr>
                        <a:t> Cao (Marvell)</a:t>
                      </a:r>
                      <a:endParaRPr lang="zh-CN" altLang="en-US" sz="1200" dirty="0">
                        <a:solidFill>
                          <a:srgbClr val="FFC000"/>
                        </a:solidFill>
                      </a:endParaRPr>
                    </a:p>
                  </a:txBody>
                  <a:tcPr marL="36000" marR="36000" marT="17997" marB="17997"/>
                </a:tc>
                <a:tc>
                  <a:txBody>
                    <a:bodyPr/>
                    <a:lstStyle/>
                    <a:p>
                      <a:r>
                        <a:rPr lang="en-US" altLang="zh-CN" sz="1200" b="0" dirty="0">
                          <a:solidFill>
                            <a:srgbClr val="FFC000"/>
                          </a:solidFill>
                          <a:latin typeface="Calibri" panose="020F0502020204030204" pitchFamily="34" charset="0"/>
                          <a:cs typeface="Arial" panose="020B0604020202020204" pitchFamily="34" charset="0"/>
                        </a:rPr>
                        <a:t>NGV </a:t>
                      </a:r>
                      <a:r>
                        <a:rPr lang="en-US" altLang="zh-CN" sz="1200" b="0" dirty="0" err="1">
                          <a:solidFill>
                            <a:srgbClr val="FFC000"/>
                          </a:solidFill>
                          <a:latin typeface="Calibri" panose="020F0502020204030204" pitchFamily="34" charset="0"/>
                          <a:cs typeface="Arial" panose="020B0604020202020204" pitchFamily="34" charset="0"/>
                        </a:rPr>
                        <a:t>Midamble</a:t>
                      </a:r>
                      <a:r>
                        <a:rPr lang="en-US" altLang="zh-CN" sz="1200" b="0" dirty="0">
                          <a:solidFill>
                            <a:srgbClr val="FFC000"/>
                          </a:solidFill>
                          <a:latin typeface="Calibri" panose="020F0502020204030204" pitchFamily="34" charset="0"/>
                          <a:cs typeface="Arial" panose="020B0604020202020204" pitchFamily="34" charset="0"/>
                        </a:rPr>
                        <a:t> Period Choice</a:t>
                      </a:r>
                      <a:endParaRPr lang="zh-CN" altLang="en-US" sz="1200" dirty="0">
                        <a:solidFill>
                          <a:srgbClr val="FFC000"/>
                        </a:solidFill>
                      </a:endParaRPr>
                    </a:p>
                  </a:txBody>
                  <a:tcPr marL="36000" marR="36000" marT="17997" marB="17997"/>
                </a:tc>
                <a:tc>
                  <a:txBody>
                    <a:bodyPr/>
                    <a:lstStyle/>
                    <a:p>
                      <a:r>
                        <a:rPr lang="en-US" altLang="zh-CN" sz="1200" dirty="0">
                          <a:solidFill>
                            <a:srgbClr val="FFC000"/>
                          </a:solidFill>
                        </a:rPr>
                        <a:t>PHY</a:t>
                      </a:r>
                      <a:endParaRPr lang="zh-CN" altLang="en-US" sz="1200" dirty="0">
                        <a:solidFill>
                          <a:srgbClr val="FFC000"/>
                        </a:solidFill>
                      </a:endParaRPr>
                    </a:p>
                  </a:txBody>
                  <a:tcPr marL="36000" marR="36000" marT="17997" marB="17997"/>
                </a:tc>
                <a:extLst>
                  <a:ext uri="{0D108BD9-81ED-4DB2-BD59-A6C34878D82A}">
                    <a16:rowId xmlns:a16="http://schemas.microsoft.com/office/drawing/2014/main" val="10013"/>
                  </a:ext>
                </a:extLst>
              </a:tr>
              <a:tr h="218871">
                <a:tc>
                  <a:txBody>
                    <a:bodyPr/>
                    <a:lstStyle/>
                    <a:p>
                      <a:r>
                        <a:rPr lang="en-US" altLang="zh-CN" sz="1200" dirty="0">
                          <a:solidFill>
                            <a:srgbClr val="00B050"/>
                          </a:solidFill>
                        </a:rPr>
                        <a:t>11-19/1076</a:t>
                      </a:r>
                      <a:endParaRPr lang="zh-CN" altLang="en-US" sz="1200" dirty="0">
                        <a:solidFill>
                          <a:srgbClr val="00B050"/>
                        </a:solidFill>
                      </a:endParaRPr>
                    </a:p>
                  </a:txBody>
                  <a:tcPr marL="36000" marR="36000" marT="17997" marB="17997"/>
                </a:tc>
                <a:tc>
                  <a:txBody>
                    <a:bodyPr/>
                    <a:lstStyle/>
                    <a:p>
                      <a:r>
                        <a:rPr lang="en-US" altLang="zh-CN" sz="1200" dirty="0" err="1">
                          <a:solidFill>
                            <a:srgbClr val="00B050"/>
                          </a:solidFill>
                        </a:rPr>
                        <a:t>Liwen</a:t>
                      </a:r>
                      <a:r>
                        <a:rPr lang="en-US" altLang="zh-CN" sz="1200" dirty="0">
                          <a:solidFill>
                            <a:srgbClr val="00B050"/>
                          </a:solidFill>
                        </a:rPr>
                        <a:t> Chu (Marvell)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medium access with 20 MHz BW</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14"/>
                  </a:ext>
                </a:extLst>
              </a:tr>
              <a:tr h="218871">
                <a:tc>
                  <a:txBody>
                    <a:bodyPr/>
                    <a:lstStyle/>
                    <a:p>
                      <a:r>
                        <a:rPr lang="en-US" altLang="zh-CN" sz="1200" dirty="0">
                          <a:solidFill>
                            <a:srgbClr val="00B050"/>
                          </a:solidFill>
                        </a:rPr>
                        <a:t>11-19/1104</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Ioannis</a:t>
                      </a:r>
                      <a:r>
                        <a:rPr lang="en-US" altLang="zh-CN" sz="1200" b="0" dirty="0">
                          <a:solidFill>
                            <a:srgbClr val="00B050"/>
                          </a:solidFill>
                          <a:latin typeface="Calibri" panose="020F0502020204030204" pitchFamily="34" charset="0"/>
                          <a:cs typeface="Arial" panose="020B0604020202020204" pitchFamily="34" charset="0"/>
                        </a:rPr>
                        <a:t> Sarris (u-</a:t>
                      </a:r>
                      <a:r>
                        <a:rPr lang="en-US" altLang="zh-CN" sz="1200" b="0" dirty="0" err="1">
                          <a:solidFill>
                            <a:srgbClr val="00B050"/>
                          </a:solidFill>
                          <a:latin typeface="Calibri" panose="020F0502020204030204" pitchFamily="34" charset="0"/>
                          <a:cs typeface="Arial" panose="020B0604020202020204" pitchFamily="34" charset="0"/>
                        </a:rPr>
                        <a:t>blox</a:t>
                      </a:r>
                      <a:r>
                        <a:rPr lang="en-US" altLang="zh-CN" sz="1200" b="0" dirty="0">
                          <a:solidFill>
                            <a:srgbClr val="00B050"/>
                          </a:solidFill>
                          <a:latin typeface="Calibri" panose="020F0502020204030204" pitchFamily="34" charset="0"/>
                          <a:cs typeface="Arial" panose="020B0604020202020204" pitchFamily="34" charset="0"/>
                        </a:rPr>
                        <a:t>)</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NGV PHY Performance Results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15"/>
                  </a:ext>
                </a:extLst>
              </a:tr>
              <a:tr h="218871">
                <a:tc>
                  <a:txBody>
                    <a:bodyPr/>
                    <a:lstStyle/>
                    <a:p>
                      <a:r>
                        <a:rPr lang="en-US" altLang="zh-CN" sz="1200" dirty="0">
                          <a:solidFill>
                            <a:srgbClr val="00B050"/>
                          </a:solidFill>
                        </a:rPr>
                        <a:t>11-19/1105</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Hanseul</a:t>
                      </a:r>
                      <a:r>
                        <a:rPr lang="en-US" altLang="zh-CN" sz="1200" b="0" dirty="0">
                          <a:solidFill>
                            <a:srgbClr val="00B050"/>
                          </a:solidFill>
                          <a:latin typeface="Calibri" panose="020F0502020204030204" pitchFamily="34" charset="0"/>
                          <a:cs typeface="Arial" panose="020B0604020202020204" pitchFamily="34" charset="0"/>
                        </a:rPr>
                        <a:t> Hong (</a:t>
                      </a:r>
                      <a:r>
                        <a:rPr lang="en-US" altLang="zh-CN" sz="1200" b="0" dirty="0" err="1">
                          <a:solidFill>
                            <a:srgbClr val="00B050"/>
                          </a:solidFill>
                          <a:latin typeface="Calibri" panose="020F0502020204030204" pitchFamily="34" charset="0"/>
                          <a:cs typeface="Arial" panose="020B0604020202020204" pitchFamily="34" charset="0"/>
                        </a:rPr>
                        <a:t>Yonsei</a:t>
                      </a:r>
                      <a:r>
                        <a:rPr lang="en-US" altLang="zh-CN" sz="1200" b="0" dirty="0">
                          <a:solidFill>
                            <a:srgbClr val="00B050"/>
                          </a:solidFill>
                          <a:latin typeface="Calibri" panose="020F0502020204030204" pitchFamily="34" charset="0"/>
                          <a:cs typeface="Arial" panose="020B0604020202020204" pitchFamily="34" charset="0"/>
                        </a:rPr>
                        <a:t> </a:t>
                      </a:r>
                      <a:r>
                        <a:rPr lang="en-US" altLang="zh-CN" sz="1200" b="0" dirty="0" err="1">
                          <a:solidFill>
                            <a:srgbClr val="00B050"/>
                          </a:solidFill>
                          <a:latin typeface="Calibri" panose="020F0502020204030204" pitchFamily="34" charset="0"/>
                          <a:cs typeface="Arial" panose="020B0604020202020204" pitchFamily="34" charset="0"/>
                        </a:rPr>
                        <a:t>Univ</a:t>
                      </a:r>
                      <a:r>
                        <a:rPr lang="en-US" altLang="zh-CN" sz="1200" b="0" dirty="0">
                          <a:solidFill>
                            <a:srgbClr val="00B050"/>
                          </a:solidFill>
                          <a:latin typeface="Calibri" panose="020F0502020204030204" pitchFamily="34" charset="0"/>
                          <a:cs typeface="Arial" panose="020B0604020202020204" pitchFamily="34" charset="0"/>
                        </a:rPr>
                        <a:t>)</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Study on 20 MHz Channel Access Schemes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16"/>
                  </a:ext>
                </a:extLst>
              </a:tr>
            </a:tbl>
          </a:graphicData>
        </a:graphic>
      </p:graphicFrame>
      <p:sp>
        <p:nvSpPr>
          <p:cNvPr id="9" name="TextBox 8"/>
          <p:cNvSpPr txBox="1"/>
          <p:nvPr/>
        </p:nvSpPr>
        <p:spPr>
          <a:xfrm>
            <a:off x="3162300" y="1485900"/>
            <a:ext cx="5867400" cy="914400"/>
          </a:xfrm>
          <a:prstGeom prst="rect">
            <a:avLst/>
          </a:prstGeom>
          <a:noFill/>
        </p:spPr>
        <p:txBody>
          <a:bodyPr>
            <a:normAutofit fontScale="77500" lnSpcReduction="20000"/>
          </a:bodyPr>
          <a:lstStyle/>
          <a:p>
            <a:pPr>
              <a:defRPr/>
            </a:pPr>
            <a:r>
              <a:rPr lang="en-US" sz="1600" b="1" dirty="0"/>
              <a:t>Notes:  </a:t>
            </a:r>
          </a:p>
          <a:p>
            <a:pPr lvl="1">
              <a:buFont typeface="Arial" panose="020B0604020202020204" pitchFamily="34" charset="0"/>
              <a:buChar char="•"/>
              <a:defRPr/>
            </a:pPr>
            <a:r>
              <a:rPr lang="en-US" sz="1600" b="1" dirty="0">
                <a:solidFill>
                  <a:srgbClr val="00B050"/>
                </a:solidFill>
              </a:rPr>
              <a:t>Docs in green color have been presented.</a:t>
            </a:r>
          </a:p>
          <a:p>
            <a:pPr lvl="1">
              <a:buFont typeface="Arial" panose="020B0604020202020204" pitchFamily="34" charset="0"/>
              <a:buChar char="•"/>
              <a:defRPr/>
            </a:pPr>
            <a:r>
              <a:rPr lang="en-US" sz="1600" b="1" dirty="0">
                <a:solidFill>
                  <a:srgbClr val="FF0000"/>
                </a:solidFill>
              </a:rPr>
              <a:t>Docs in red color have been withdrawn.</a:t>
            </a:r>
          </a:p>
          <a:p>
            <a:pPr lvl="1">
              <a:buFont typeface="Arial" panose="020B0604020202020204" pitchFamily="34" charset="0"/>
              <a:buChar char="•"/>
              <a:defRPr/>
            </a:pPr>
            <a:r>
              <a:rPr lang="en-US" sz="1600" b="1" dirty="0">
                <a:solidFill>
                  <a:schemeClr val="tx1"/>
                </a:solidFill>
              </a:rPr>
              <a:t>Docs in black color have NOT been presented.</a:t>
            </a:r>
          </a:p>
          <a:p>
            <a:pPr lvl="1">
              <a:buFont typeface="Arial" panose="020B0604020202020204" pitchFamily="34" charset="0"/>
              <a:buChar char="•"/>
              <a:defRPr/>
            </a:pPr>
            <a:r>
              <a:rPr lang="en-US" sz="1600" b="1" dirty="0">
                <a:solidFill>
                  <a:srgbClr val="FFC000"/>
                </a:solidFill>
              </a:rPr>
              <a:t>Docs presented but need more discussion or deferred</a:t>
            </a:r>
          </a:p>
        </p:txBody>
      </p:sp>
    </p:spTree>
    <p:extLst>
      <p:ext uri="{BB962C8B-B14F-4D97-AF65-F5344CB8AC3E}">
        <p14:creationId xmlns:p14="http://schemas.microsoft.com/office/powerpoint/2010/main" val="11236891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Tech submissions progress in Jul</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页脚占位符 4"/>
          <p:cNvSpPr>
            <a:spLocks noGrp="1"/>
          </p:cNvSpPr>
          <p:nvPr>
            <p:ph type="ftr" idx="14"/>
          </p:nvPr>
        </p:nvSpPr>
        <p:spPr/>
        <p:txBody>
          <a:bodyPr/>
          <a:lstStyle/>
          <a:p>
            <a:r>
              <a:rPr lang="en-GB"/>
              <a:t>Bo Sun (ZTE)</a:t>
            </a:r>
            <a:endParaRPr lang="en-GB" dirty="0"/>
          </a:p>
        </p:txBody>
      </p:sp>
      <p:sp>
        <p:nvSpPr>
          <p:cNvPr id="6" name="日期占位符 5"/>
          <p:cNvSpPr>
            <a:spLocks noGrp="1"/>
          </p:cNvSpPr>
          <p:nvPr>
            <p:ph type="dt" idx="15"/>
          </p:nvPr>
        </p:nvSpPr>
        <p:spPr/>
        <p:txBody>
          <a:bodyPr/>
          <a:lstStyle/>
          <a:p>
            <a:r>
              <a:rPr lang="en-US" dirty="0"/>
              <a:t>Jul 2019</a:t>
            </a:r>
            <a:endParaRPr lang="en-GB" dirty="0"/>
          </a:p>
        </p:txBody>
      </p:sp>
      <p:graphicFrame>
        <p:nvGraphicFramePr>
          <p:cNvPr id="8" name="表格 7"/>
          <p:cNvGraphicFramePr>
            <a:graphicFrameLocks noGrp="1"/>
          </p:cNvGraphicFramePr>
          <p:nvPr>
            <p:extLst/>
          </p:nvPr>
        </p:nvGraphicFramePr>
        <p:xfrm>
          <a:off x="2209800" y="2855913"/>
          <a:ext cx="7772400" cy="3392542"/>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tblGrid>
              <a:tr h="218870">
                <a:tc>
                  <a:txBody>
                    <a:bodyPr/>
                    <a:lstStyle/>
                    <a:p>
                      <a:r>
                        <a:rPr lang="en-US" altLang="zh-CN" sz="1200" dirty="0"/>
                        <a:t>DCN</a:t>
                      </a:r>
                      <a:endParaRPr lang="zh-CN" altLang="en-US" sz="1200" dirty="0"/>
                    </a:p>
                  </a:txBody>
                  <a:tcPr marL="36000" marR="36000" marT="17997" marB="17997"/>
                </a:tc>
                <a:tc>
                  <a:txBody>
                    <a:bodyPr/>
                    <a:lstStyle/>
                    <a:p>
                      <a:r>
                        <a:rPr lang="en-US" altLang="zh-CN" sz="1200" dirty="0"/>
                        <a:t>Author</a:t>
                      </a:r>
                      <a:endParaRPr lang="zh-CN" altLang="en-US" sz="1200" dirty="0"/>
                    </a:p>
                  </a:txBody>
                  <a:tcPr marL="36000" marR="36000" marT="17997" marB="17997"/>
                </a:tc>
                <a:tc>
                  <a:txBody>
                    <a:bodyPr/>
                    <a:lstStyle/>
                    <a:p>
                      <a:r>
                        <a:rPr lang="en-US" altLang="zh-CN" sz="1200" dirty="0"/>
                        <a:t>Title</a:t>
                      </a:r>
                      <a:endParaRPr lang="zh-CN" altLang="en-US" sz="1200" dirty="0"/>
                    </a:p>
                  </a:txBody>
                  <a:tcPr marL="36000" marR="36000" marT="17997" marB="17997"/>
                </a:tc>
                <a:tc>
                  <a:txBody>
                    <a:bodyPr/>
                    <a:lstStyle/>
                    <a:p>
                      <a:r>
                        <a:rPr lang="en-US" altLang="zh-CN" sz="1200" dirty="0" err="1"/>
                        <a:t>Adhoc</a:t>
                      </a:r>
                      <a:r>
                        <a:rPr lang="en-US" altLang="zh-CN" sz="1200" dirty="0"/>
                        <a:t> Group</a:t>
                      </a:r>
                      <a:endParaRPr lang="zh-CN" altLang="en-US" sz="1200" dirty="0"/>
                    </a:p>
                  </a:txBody>
                  <a:tcPr marL="36000" marR="36000" marT="17997" marB="17997"/>
                </a:tc>
                <a:extLst>
                  <a:ext uri="{0D108BD9-81ED-4DB2-BD59-A6C34878D82A}">
                    <a16:rowId xmlns:a16="http://schemas.microsoft.com/office/drawing/2014/main" val="10000"/>
                  </a:ext>
                </a:extLst>
              </a:tr>
              <a:tr h="218870">
                <a:tc>
                  <a:txBody>
                    <a:bodyPr/>
                    <a:lstStyle/>
                    <a:p>
                      <a:r>
                        <a:rPr lang="en-US" altLang="zh-CN" sz="1200" dirty="0">
                          <a:solidFill>
                            <a:srgbClr val="00B050"/>
                          </a:solidFill>
                        </a:rPr>
                        <a:t>11-19/1156</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Onn Haran (</a:t>
                      </a:r>
                      <a:r>
                        <a:rPr lang="en-US" altLang="zh-CN" sz="1200" b="0" dirty="0" err="1">
                          <a:solidFill>
                            <a:srgbClr val="00B050"/>
                          </a:solidFill>
                          <a:latin typeface="Calibri" panose="020F0502020204030204" pitchFamily="34" charset="0"/>
                          <a:cs typeface="Arial" panose="020B0604020202020204" pitchFamily="34" charset="0"/>
                        </a:rPr>
                        <a:t>AutoTalks</a:t>
                      </a:r>
                      <a:r>
                        <a:rPr lang="en-US" altLang="zh-CN" sz="1200" b="0" dirty="0">
                          <a:solidFill>
                            <a:srgbClr val="00B050"/>
                          </a:solidFill>
                          <a:latin typeface="Calibri" panose="020F0502020204030204" pitchFamily="34" charset="0"/>
                          <a:cs typeface="Arial" panose="020B0604020202020204" pitchFamily="34" charset="0"/>
                        </a:rPr>
                        <a:t>)</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20 MHz channel usage options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1"/>
                  </a:ext>
                </a:extLst>
              </a:tr>
              <a:tr h="218870">
                <a:tc>
                  <a:txBody>
                    <a:bodyPr/>
                    <a:lstStyle/>
                    <a:p>
                      <a:r>
                        <a:rPr lang="en-US" altLang="zh-CN" sz="1200" dirty="0"/>
                        <a:t>11-19/1157</a:t>
                      </a:r>
                      <a:endParaRPr lang="zh-CN" altLang="en-US" sz="1200" dirty="0"/>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000000"/>
                          </a:solidFill>
                          <a:latin typeface="Calibri" panose="020F0502020204030204" pitchFamily="34" charset="0"/>
                          <a:cs typeface="Arial" panose="020B0604020202020204" pitchFamily="34" charset="0"/>
                        </a:rPr>
                        <a:t>Onn Haran (</a:t>
                      </a:r>
                      <a:r>
                        <a:rPr lang="en-US" altLang="zh-CN" sz="1200" b="0" dirty="0" err="1">
                          <a:solidFill>
                            <a:srgbClr val="000000"/>
                          </a:solidFill>
                          <a:latin typeface="Calibri" panose="020F0502020204030204" pitchFamily="34" charset="0"/>
                          <a:cs typeface="Arial" panose="020B0604020202020204" pitchFamily="34" charset="0"/>
                        </a:rPr>
                        <a:t>AutoTalks</a:t>
                      </a:r>
                      <a:r>
                        <a:rPr lang="en-US" altLang="zh-CN" sz="1200" b="0" dirty="0">
                          <a:solidFill>
                            <a:srgbClr val="000000"/>
                          </a:solidFill>
                          <a:latin typeface="Calibri" panose="020F0502020204030204" pitchFamily="34" charset="0"/>
                          <a:cs typeface="Arial" panose="020B0604020202020204" pitchFamily="34" charset="0"/>
                        </a:rPr>
                        <a:t>)</a:t>
                      </a:r>
                      <a:endParaRPr lang="zh-CN" altLang="en-US" sz="1200" dirty="0"/>
                    </a:p>
                  </a:txBody>
                  <a:tcPr marL="36000" marR="36000" marT="17997" marB="17997"/>
                </a:tc>
                <a:tc>
                  <a:txBody>
                    <a:bodyPr/>
                    <a:lstStyle/>
                    <a:p>
                      <a:r>
                        <a:rPr lang="en-US" altLang="zh-CN" sz="1200" b="0" dirty="0">
                          <a:solidFill>
                            <a:srgbClr val="000000"/>
                          </a:solidFill>
                          <a:latin typeface="Calibri" panose="020F0502020204030204" pitchFamily="34" charset="0"/>
                          <a:cs typeface="Arial" panose="020B0604020202020204" pitchFamily="34" charset="0"/>
                        </a:rPr>
                        <a:t>Upper layer operation of adjacent channel detector</a:t>
                      </a:r>
                      <a:endParaRPr lang="zh-CN" altLang="en-US" sz="1200" dirty="0"/>
                    </a:p>
                  </a:txBody>
                  <a:tcPr marL="36000" marR="36000" marT="17997" marB="17997"/>
                </a:tc>
                <a:tc>
                  <a:txBody>
                    <a:bodyPr/>
                    <a:lstStyle/>
                    <a:p>
                      <a:r>
                        <a:rPr lang="en-US" altLang="zh-CN" sz="1200" dirty="0"/>
                        <a:t>MAC</a:t>
                      </a:r>
                      <a:endParaRPr lang="zh-CN" altLang="en-US" sz="1200" dirty="0"/>
                    </a:p>
                  </a:txBody>
                  <a:tcPr marL="36000" marR="36000" marT="17997" marB="17997"/>
                </a:tc>
                <a:extLst>
                  <a:ext uri="{0D108BD9-81ED-4DB2-BD59-A6C34878D82A}">
                    <a16:rowId xmlns:a16="http://schemas.microsoft.com/office/drawing/2014/main" val="10002"/>
                  </a:ext>
                </a:extLst>
              </a:tr>
              <a:tr h="218870">
                <a:tc>
                  <a:txBody>
                    <a:bodyPr/>
                    <a:lstStyle/>
                    <a:p>
                      <a:r>
                        <a:rPr lang="en-US" altLang="zh-CN" sz="1200" dirty="0">
                          <a:solidFill>
                            <a:srgbClr val="00B050"/>
                          </a:solidFill>
                        </a:rPr>
                        <a:t>11-19/1158</a:t>
                      </a:r>
                      <a:endParaRPr lang="zh-CN" altLang="en-US" sz="1200" dirty="0">
                        <a:solidFill>
                          <a:srgbClr val="00B050"/>
                        </a:solidFill>
                      </a:endParaRPr>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00B050"/>
                          </a:solidFill>
                          <a:latin typeface="Calibri" panose="020F0502020204030204" pitchFamily="34" charset="0"/>
                          <a:cs typeface="Arial" panose="020B0604020202020204" pitchFamily="34" charset="0"/>
                        </a:rPr>
                        <a:t>Onn Haran (</a:t>
                      </a:r>
                      <a:r>
                        <a:rPr lang="en-US" altLang="zh-CN" sz="1200" b="0" dirty="0" err="1">
                          <a:solidFill>
                            <a:srgbClr val="00B050"/>
                          </a:solidFill>
                          <a:latin typeface="Calibri" panose="020F0502020204030204" pitchFamily="34" charset="0"/>
                          <a:cs typeface="Arial" panose="020B0604020202020204" pitchFamily="34" charset="0"/>
                        </a:rPr>
                        <a:t>AutoTalks</a:t>
                      </a:r>
                      <a:r>
                        <a:rPr lang="en-US" altLang="zh-CN" sz="1200" b="0" dirty="0">
                          <a:solidFill>
                            <a:srgbClr val="00B050"/>
                          </a:solidFill>
                          <a:latin typeface="Calibri" panose="020F0502020204030204" pitchFamily="34" charset="0"/>
                          <a:cs typeface="Arial" panose="020B0604020202020204" pitchFamily="34" charset="0"/>
                        </a:rPr>
                        <a:t>)</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Mechanisms for reliable V2X operation</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TG</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3"/>
                  </a:ext>
                </a:extLst>
              </a:tr>
              <a:tr h="401746">
                <a:tc>
                  <a:txBody>
                    <a:bodyPr/>
                    <a:lstStyle/>
                    <a:p>
                      <a:r>
                        <a:rPr lang="en-US" altLang="zh-CN" sz="1200" dirty="0"/>
                        <a:t>11-19/1162</a:t>
                      </a:r>
                      <a:endParaRPr lang="zh-CN" altLang="en-US" sz="1200" dirty="0"/>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000000"/>
                          </a:solidFill>
                          <a:latin typeface="Calibri" panose="020F0502020204030204" pitchFamily="34" charset="0"/>
                          <a:cs typeface="Arial" panose="020B0604020202020204" pitchFamily="34" charset="0"/>
                        </a:rPr>
                        <a:t>Hiroyuki </a:t>
                      </a:r>
                      <a:r>
                        <a:rPr lang="en-US" altLang="zh-CN" sz="1200" b="0" dirty="0" err="1">
                          <a:solidFill>
                            <a:srgbClr val="000000"/>
                          </a:solidFill>
                          <a:latin typeface="Calibri" panose="020F0502020204030204" pitchFamily="34" charset="0"/>
                          <a:cs typeface="Arial" panose="020B0604020202020204" pitchFamily="34" charset="0"/>
                        </a:rPr>
                        <a:t>Motozuka</a:t>
                      </a:r>
                      <a:r>
                        <a:rPr lang="en-US" altLang="zh-CN" sz="1200" b="0" dirty="0">
                          <a:solidFill>
                            <a:srgbClr val="000000"/>
                          </a:solidFill>
                          <a:latin typeface="Calibri" panose="020F0502020204030204" pitchFamily="34" charset="0"/>
                          <a:cs typeface="Arial" panose="020B0604020202020204" pitchFamily="34" charset="0"/>
                        </a:rPr>
                        <a:t> (Panasonic)</a:t>
                      </a:r>
                      <a:endParaRPr lang="zh-CN" altLang="en-US" sz="1200" dirty="0"/>
                    </a:p>
                  </a:txBody>
                  <a:tcPr marL="36000" marR="36000" marT="17997" marB="17997"/>
                </a:tc>
                <a:tc>
                  <a:txBody>
                    <a:bodyPr/>
                    <a:lstStyle/>
                    <a:p>
                      <a:r>
                        <a:rPr lang="en-US" altLang="zh-CN" sz="1200" b="0" dirty="0">
                          <a:solidFill>
                            <a:srgbClr val="000000"/>
                          </a:solidFill>
                          <a:latin typeface="Calibri" panose="020F0502020204030204" pitchFamily="34" charset="0"/>
                          <a:cs typeface="Arial" panose="020B0604020202020204" pitchFamily="34" charset="0"/>
                        </a:rPr>
                        <a:t>OCB for 60 GHz</a:t>
                      </a:r>
                      <a:endParaRPr lang="zh-CN" altLang="en-US" sz="1200" dirty="0"/>
                    </a:p>
                  </a:txBody>
                  <a:tcPr marL="36000" marR="36000" marT="17997" marB="17997"/>
                </a:tc>
                <a:tc>
                  <a:txBody>
                    <a:bodyPr/>
                    <a:lstStyle/>
                    <a:p>
                      <a:r>
                        <a:rPr lang="en-US" altLang="zh-CN" sz="1200" dirty="0"/>
                        <a:t>TG</a:t>
                      </a:r>
                      <a:endParaRPr lang="zh-CN" altLang="en-US" sz="1200" dirty="0"/>
                    </a:p>
                  </a:txBody>
                  <a:tcPr marL="36000" marR="36000" marT="17997" marB="17997"/>
                </a:tc>
                <a:extLst>
                  <a:ext uri="{0D108BD9-81ED-4DB2-BD59-A6C34878D82A}">
                    <a16:rowId xmlns:a16="http://schemas.microsoft.com/office/drawing/2014/main" val="10004"/>
                  </a:ext>
                </a:extLst>
              </a:tr>
              <a:tr h="291587">
                <a:tc>
                  <a:txBody>
                    <a:bodyPr/>
                    <a:lstStyle/>
                    <a:p>
                      <a:r>
                        <a:rPr lang="en-US" altLang="zh-CN" sz="1200" dirty="0">
                          <a:solidFill>
                            <a:srgbClr val="00B050"/>
                          </a:solidFill>
                        </a:rPr>
                        <a:t>11-19/1103</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Insun</a:t>
                      </a:r>
                      <a:r>
                        <a:rPr lang="en-US" altLang="zh-CN" sz="1200" b="0" dirty="0">
                          <a:solidFill>
                            <a:srgbClr val="00B050"/>
                          </a:solidFill>
                          <a:latin typeface="Calibri" panose="020F0502020204030204" pitchFamily="34" charset="0"/>
                          <a:cs typeface="Arial" panose="020B0604020202020204" pitchFamily="34" charset="0"/>
                        </a:rPr>
                        <a:t> (LGE)</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20 MHz channel access in 11bd: Follow-up</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5"/>
                  </a:ext>
                </a:extLst>
              </a:tr>
              <a:tr h="291587">
                <a:tc>
                  <a:txBody>
                    <a:bodyPr/>
                    <a:lstStyle/>
                    <a:p>
                      <a:r>
                        <a:rPr lang="en-US" altLang="zh-CN" sz="1200" dirty="0"/>
                        <a:t>11-19/1151</a:t>
                      </a:r>
                      <a:endParaRPr lang="zh-CN" altLang="en-US" sz="1200" dirty="0"/>
                    </a:p>
                  </a:txBody>
                  <a:tcPr marL="36000" marR="36000" marT="17997" marB="17997"/>
                </a:tc>
                <a:tc>
                  <a:txBody>
                    <a:bodyPr/>
                    <a:lstStyle/>
                    <a:p>
                      <a:r>
                        <a:rPr lang="en-US" altLang="zh-CN" sz="1200" dirty="0" err="1"/>
                        <a:t>Yujin</a:t>
                      </a:r>
                      <a:r>
                        <a:rPr lang="en-US" altLang="zh-CN" sz="1200" dirty="0"/>
                        <a:t> Noh (</a:t>
                      </a:r>
                      <a:r>
                        <a:rPr lang="en-US" altLang="zh-CN" sz="1200" dirty="0" err="1"/>
                        <a:t>Newracom</a:t>
                      </a:r>
                      <a:r>
                        <a:rPr lang="en-US" altLang="zh-CN" sz="1200" dirty="0"/>
                        <a:t>)</a:t>
                      </a:r>
                      <a:endParaRPr lang="zh-CN" altLang="en-US" sz="1200" dirty="0"/>
                    </a:p>
                  </a:txBody>
                  <a:tcPr marL="36000" marR="36000" marT="17997" marB="17997"/>
                </a:tc>
                <a:tc>
                  <a:txBody>
                    <a:bodyPr/>
                    <a:lstStyle/>
                    <a:p>
                      <a:pPr marL="0" algn="l" defTabSz="914400" rtl="0" eaLnBrk="1" latinLnBrk="0" hangingPunct="1"/>
                      <a:r>
                        <a:rPr lang="en-US" altLang="zh-CN" sz="1200" kern="1200" dirty="0" err="1">
                          <a:solidFill>
                            <a:schemeClr val="dk1"/>
                          </a:solidFill>
                          <a:latin typeface="+mn-lt"/>
                          <a:ea typeface="+mn-ea"/>
                          <a:cs typeface="+mn-cs"/>
                        </a:rPr>
                        <a:t>Midamble</a:t>
                      </a:r>
                      <a:r>
                        <a:rPr lang="en-US" altLang="zh-CN" sz="1200" kern="1200" dirty="0">
                          <a:solidFill>
                            <a:schemeClr val="dk1"/>
                          </a:solidFill>
                          <a:latin typeface="+mn-lt"/>
                          <a:ea typeface="+mn-ea"/>
                          <a:cs typeface="+mn-cs"/>
                        </a:rPr>
                        <a:t> in NGV</a:t>
                      </a:r>
                      <a:endParaRPr lang="zh-CN" altLang="en-US" sz="1200" kern="1200" dirty="0">
                        <a:solidFill>
                          <a:schemeClr val="dk1"/>
                        </a:solidFill>
                        <a:latin typeface="+mn-lt"/>
                        <a:ea typeface="+mn-ea"/>
                        <a:cs typeface="+mn-cs"/>
                      </a:endParaRPr>
                    </a:p>
                  </a:txBody>
                  <a:tcPr marL="36000" marR="36000" marT="17997" marB="17997"/>
                </a:tc>
                <a:tc>
                  <a:txBody>
                    <a:bodyPr/>
                    <a:lstStyle/>
                    <a:p>
                      <a:r>
                        <a:rPr lang="en-US" altLang="zh-CN" sz="1200" dirty="0"/>
                        <a:t>PHY</a:t>
                      </a:r>
                      <a:endParaRPr lang="zh-CN" altLang="en-US" sz="1200" dirty="0"/>
                    </a:p>
                  </a:txBody>
                  <a:tcPr marL="36000" marR="36000" marT="17997" marB="17997"/>
                </a:tc>
                <a:extLst>
                  <a:ext uri="{0D108BD9-81ED-4DB2-BD59-A6C34878D82A}">
                    <a16:rowId xmlns:a16="http://schemas.microsoft.com/office/drawing/2014/main" val="10006"/>
                  </a:ext>
                </a:extLst>
              </a:tr>
              <a:tr h="218870">
                <a:tc>
                  <a:txBody>
                    <a:bodyPr/>
                    <a:lstStyle/>
                    <a:p>
                      <a:r>
                        <a:rPr lang="en-US" altLang="zh-CN" sz="1200" dirty="0"/>
                        <a:t>11-19/1152</a:t>
                      </a:r>
                      <a:endParaRPr lang="zh-CN" altLang="en-US" sz="1200" dirty="0"/>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err="1"/>
                        <a:t>Yujin</a:t>
                      </a:r>
                      <a:r>
                        <a:rPr lang="en-US" altLang="zh-CN" sz="1200" dirty="0"/>
                        <a:t> Noh (</a:t>
                      </a:r>
                      <a:r>
                        <a:rPr lang="en-US" altLang="zh-CN" sz="1200" dirty="0" err="1"/>
                        <a:t>Newracom</a:t>
                      </a:r>
                      <a:r>
                        <a:rPr lang="en-US" altLang="zh-CN" sz="1200" dirty="0"/>
                        <a:t>)</a:t>
                      </a:r>
                      <a:endParaRPr lang="zh-CN" altLang="en-US" sz="1200" dirty="0"/>
                    </a:p>
                  </a:txBody>
                  <a:tcPr marL="36000" marR="36000" marT="17997" marB="17997"/>
                </a:tc>
                <a:tc>
                  <a:txBody>
                    <a:bodyPr/>
                    <a:lstStyle/>
                    <a:p>
                      <a:pPr marL="0" algn="l" defTabSz="914400" rtl="0" eaLnBrk="1" latinLnBrk="0" hangingPunct="1"/>
                      <a:r>
                        <a:rPr lang="en-US" altLang="zh-CN" sz="1200" kern="1200" dirty="0">
                          <a:solidFill>
                            <a:schemeClr val="dk1"/>
                          </a:solidFill>
                          <a:latin typeface="+mn-lt"/>
                          <a:ea typeface="+mn-ea"/>
                          <a:cs typeface="+mn-cs"/>
                        </a:rPr>
                        <a:t>Compressed </a:t>
                      </a:r>
                      <a:r>
                        <a:rPr lang="en-US" altLang="zh-CN" sz="1200" kern="1200" dirty="0" err="1">
                          <a:solidFill>
                            <a:schemeClr val="dk1"/>
                          </a:solidFill>
                          <a:latin typeface="+mn-lt"/>
                          <a:ea typeface="+mn-ea"/>
                          <a:cs typeface="+mn-cs"/>
                        </a:rPr>
                        <a:t>Midamble</a:t>
                      </a:r>
                      <a:r>
                        <a:rPr lang="en-US" altLang="zh-CN" sz="1200" kern="1200" dirty="0">
                          <a:solidFill>
                            <a:schemeClr val="dk1"/>
                          </a:solidFill>
                          <a:latin typeface="+mn-lt"/>
                          <a:ea typeface="+mn-ea"/>
                          <a:cs typeface="+mn-cs"/>
                        </a:rPr>
                        <a:t> in NGV</a:t>
                      </a:r>
                      <a:endParaRPr lang="zh-CN" altLang="en-US" sz="1200" kern="1200" dirty="0">
                        <a:solidFill>
                          <a:schemeClr val="dk1"/>
                        </a:solidFill>
                        <a:latin typeface="+mn-lt"/>
                        <a:ea typeface="+mn-ea"/>
                        <a:cs typeface="+mn-cs"/>
                      </a:endParaRPr>
                    </a:p>
                  </a:txBody>
                  <a:tcPr marL="36000" marR="36000" marT="17997" marB="17997"/>
                </a:tc>
                <a:tc>
                  <a:txBody>
                    <a:bodyPr/>
                    <a:lstStyle/>
                    <a:p>
                      <a:r>
                        <a:rPr lang="en-US" altLang="zh-CN" sz="1200"/>
                        <a:t>PHY</a:t>
                      </a:r>
                      <a:endParaRPr lang="zh-CN" altLang="en-US" sz="1200" dirty="0"/>
                    </a:p>
                  </a:txBody>
                  <a:tcPr marL="36000" marR="36000" marT="17997" marB="17997"/>
                </a:tc>
                <a:extLst>
                  <a:ext uri="{0D108BD9-81ED-4DB2-BD59-A6C34878D82A}">
                    <a16:rowId xmlns:a16="http://schemas.microsoft.com/office/drawing/2014/main" val="10007"/>
                  </a:ext>
                </a:extLst>
              </a:tr>
              <a:tr h="218870">
                <a:tc>
                  <a:txBody>
                    <a:bodyPr/>
                    <a:lstStyle/>
                    <a:p>
                      <a:r>
                        <a:rPr lang="en-US" altLang="zh-CN" sz="1200" dirty="0">
                          <a:solidFill>
                            <a:srgbClr val="00B050"/>
                          </a:solidFill>
                        </a:rPr>
                        <a:t>11-19/1153*</a:t>
                      </a:r>
                      <a:endParaRPr lang="zh-CN" altLang="en-US" sz="1200" dirty="0">
                        <a:solidFill>
                          <a:srgbClr val="00B050"/>
                        </a:solidFill>
                      </a:endParaRPr>
                    </a:p>
                  </a:txBody>
                  <a:tcPr marL="36000" marR="36000" marT="17997" marB="17997"/>
                </a:tc>
                <a:tc>
                  <a:txBody>
                    <a:bodyPr/>
                    <a:lstStyle/>
                    <a:p>
                      <a:r>
                        <a:rPr lang="en-US" altLang="zh-CN" sz="1200" dirty="0" err="1">
                          <a:solidFill>
                            <a:srgbClr val="00B050"/>
                          </a:solidFill>
                        </a:rPr>
                        <a:t>Yujin</a:t>
                      </a:r>
                      <a:r>
                        <a:rPr lang="en-US" altLang="zh-CN" sz="1200" dirty="0">
                          <a:solidFill>
                            <a:srgbClr val="00B050"/>
                          </a:solidFill>
                        </a:rPr>
                        <a:t> Noh (</a:t>
                      </a:r>
                      <a:r>
                        <a:rPr lang="en-US" altLang="zh-CN" sz="1200" dirty="0" err="1">
                          <a:solidFill>
                            <a:srgbClr val="00B050"/>
                          </a:solidFill>
                        </a:rPr>
                        <a:t>Newracom</a:t>
                      </a:r>
                      <a:r>
                        <a:rPr lang="en-US" altLang="zh-CN" sz="1200" dirty="0">
                          <a:solidFill>
                            <a:srgbClr val="00B050"/>
                          </a:solidFill>
                        </a:rPr>
                        <a:t>)</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NGV PPDU Format</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08"/>
                  </a:ext>
                </a:extLst>
              </a:tr>
              <a:tr h="218870">
                <a:tc>
                  <a:txBody>
                    <a:bodyPr/>
                    <a:lstStyle/>
                    <a:p>
                      <a:r>
                        <a:rPr lang="en-US" altLang="zh-CN" sz="1200" dirty="0"/>
                        <a:t>11-19/1154</a:t>
                      </a:r>
                      <a:endParaRPr lang="zh-CN" altLang="en-US" sz="1200" dirty="0"/>
                    </a:p>
                  </a:txBody>
                  <a:tcPr marL="36000" marR="36000" marT="17997" marB="17997"/>
                </a:tc>
                <a:tc>
                  <a:txBody>
                    <a:bodyPr/>
                    <a:lstStyle/>
                    <a:p>
                      <a:r>
                        <a:rPr lang="en-US" altLang="zh-CN" sz="1200" dirty="0" err="1"/>
                        <a:t>Yujin</a:t>
                      </a:r>
                      <a:r>
                        <a:rPr lang="en-US" altLang="zh-CN" sz="1200" dirty="0"/>
                        <a:t> Noh (</a:t>
                      </a:r>
                      <a:r>
                        <a:rPr lang="en-US" altLang="zh-CN" sz="1200" dirty="0" err="1"/>
                        <a:t>Newracom</a:t>
                      </a:r>
                      <a:r>
                        <a:rPr lang="en-US" altLang="zh-CN" sz="1200" dirty="0"/>
                        <a:t>)</a:t>
                      </a:r>
                      <a:endParaRPr lang="zh-CN" altLang="en-US" sz="1200" dirty="0"/>
                    </a:p>
                  </a:txBody>
                  <a:tcPr marL="36000" marR="36000" marT="17997" marB="17997"/>
                </a:tc>
                <a:tc>
                  <a:txBody>
                    <a:bodyPr/>
                    <a:lstStyle/>
                    <a:p>
                      <a:r>
                        <a:rPr lang="en-US" altLang="zh-CN" sz="1200" dirty="0"/>
                        <a:t>20 MHz transmission in NGV</a:t>
                      </a:r>
                      <a:endParaRPr lang="zh-CN" altLang="en-US" sz="1200" dirty="0"/>
                    </a:p>
                  </a:txBody>
                  <a:tcPr marL="36000" marR="36000" marT="17997" marB="17997"/>
                </a:tc>
                <a:tc>
                  <a:txBody>
                    <a:bodyPr/>
                    <a:lstStyle/>
                    <a:p>
                      <a:r>
                        <a:rPr lang="en-US" altLang="zh-CN" sz="1200"/>
                        <a:t>PHY</a:t>
                      </a:r>
                      <a:endParaRPr lang="zh-CN" altLang="en-US" sz="1200" dirty="0"/>
                    </a:p>
                  </a:txBody>
                  <a:tcPr marL="36000" marR="36000" marT="17997" marB="17997"/>
                </a:tc>
                <a:extLst>
                  <a:ext uri="{0D108BD9-81ED-4DB2-BD59-A6C34878D82A}">
                    <a16:rowId xmlns:a16="http://schemas.microsoft.com/office/drawing/2014/main" val="10009"/>
                  </a:ext>
                </a:extLst>
              </a:tr>
              <a:tr h="218870">
                <a:tc>
                  <a:txBody>
                    <a:bodyPr/>
                    <a:lstStyle/>
                    <a:p>
                      <a:r>
                        <a:rPr lang="en-US" altLang="zh-CN" sz="1200" dirty="0">
                          <a:solidFill>
                            <a:srgbClr val="00B050"/>
                          </a:solidFill>
                        </a:rPr>
                        <a:t>11-19/1108*</a:t>
                      </a:r>
                      <a:endParaRPr lang="zh-CN" altLang="en-US" sz="1200" dirty="0">
                        <a:solidFill>
                          <a:srgbClr val="00B050"/>
                        </a:solidFill>
                      </a:endParaRPr>
                    </a:p>
                  </a:txBody>
                  <a:tcPr marL="36000" marR="36000" marT="17997" marB="17997"/>
                </a:tc>
                <a:tc>
                  <a:txBody>
                    <a:bodyPr/>
                    <a:lstStyle/>
                    <a:p>
                      <a:r>
                        <a:rPr lang="en-US" altLang="zh-CN" sz="1200" dirty="0" err="1">
                          <a:solidFill>
                            <a:srgbClr val="00B050"/>
                          </a:solidFill>
                        </a:rPr>
                        <a:t>Dongguk</a:t>
                      </a:r>
                      <a:r>
                        <a:rPr lang="en-US" altLang="zh-CN" sz="1200" baseline="0" dirty="0">
                          <a:solidFill>
                            <a:srgbClr val="00B050"/>
                          </a:solidFill>
                        </a:rPr>
                        <a:t> Lim (LGE)</a:t>
                      </a:r>
                      <a:endParaRPr lang="zh-CN" altLang="en-US" sz="1200" dirty="0">
                        <a:solidFill>
                          <a:srgbClr val="00B050"/>
                        </a:solidFill>
                      </a:endParaRPr>
                    </a:p>
                  </a:txBody>
                  <a:tcPr marL="36000" marR="36000" marT="17997" marB="17997"/>
                </a:tc>
                <a:tc>
                  <a:txBody>
                    <a:bodyPr/>
                    <a:lstStyle/>
                    <a:p>
                      <a:pPr marL="0" algn="l" defTabSz="914400" rtl="0" eaLnBrk="1" latinLnBrk="0" hangingPunct="1"/>
                      <a:r>
                        <a:rPr lang="en-US" altLang="zh-CN" sz="1200" kern="1200" dirty="0">
                          <a:solidFill>
                            <a:srgbClr val="00B050"/>
                          </a:solidFill>
                          <a:latin typeface="+mn-lt"/>
                          <a:ea typeface="+mn-ea"/>
                          <a:cs typeface="+mn-cs"/>
                        </a:rPr>
                        <a:t>Preamble design and auto-detection for 11bd</a:t>
                      </a:r>
                      <a:endParaRPr lang="zh-CN" altLang="en-US" sz="1200" kern="1200" dirty="0">
                        <a:solidFill>
                          <a:srgbClr val="00B050"/>
                        </a:solidFill>
                        <a:latin typeface="+mn-lt"/>
                        <a:ea typeface="+mn-ea"/>
                        <a:cs typeface="+mn-cs"/>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10"/>
                  </a:ext>
                </a:extLst>
              </a:tr>
              <a:tr h="218870">
                <a:tc>
                  <a:txBody>
                    <a:bodyPr/>
                    <a:lstStyle/>
                    <a:p>
                      <a:r>
                        <a:rPr lang="en-US" altLang="zh-CN" sz="1200" dirty="0"/>
                        <a:t>11-19/1109</a:t>
                      </a:r>
                      <a:endParaRPr lang="zh-CN" altLang="en-US" sz="1200" dirty="0"/>
                    </a:p>
                  </a:txBody>
                  <a:tcPr marL="36000" marR="36000" marT="17997" marB="17997"/>
                </a:tc>
                <a:tc>
                  <a:txBody>
                    <a:bodyPr/>
                    <a:lstStyle/>
                    <a:p>
                      <a:r>
                        <a:rPr lang="en-US" altLang="zh-CN" sz="1200" dirty="0" err="1"/>
                        <a:t>Dongguk</a:t>
                      </a:r>
                      <a:r>
                        <a:rPr lang="en-US" altLang="zh-CN" sz="1200" baseline="0" dirty="0"/>
                        <a:t> Lim (LGE)</a:t>
                      </a:r>
                      <a:endParaRPr lang="zh-CN" altLang="en-US" sz="1200" dirty="0"/>
                    </a:p>
                  </a:txBody>
                  <a:tcPr marL="36000" marR="36000" marT="17997" marB="17997"/>
                </a:tc>
                <a:tc>
                  <a:txBody>
                    <a:bodyPr/>
                    <a:lstStyle/>
                    <a:p>
                      <a:pPr marL="0" algn="l" defTabSz="914400" rtl="0" eaLnBrk="1" latinLnBrk="0" hangingPunct="1"/>
                      <a:r>
                        <a:rPr lang="en-US" altLang="zh-CN" sz="1200" kern="1200" dirty="0">
                          <a:solidFill>
                            <a:schemeClr val="dk1"/>
                          </a:solidFill>
                          <a:latin typeface="+mn-lt"/>
                          <a:ea typeface="+mn-ea"/>
                          <a:cs typeface="+mn-cs"/>
                        </a:rPr>
                        <a:t>Further investigation of mid-amble performance</a:t>
                      </a:r>
                      <a:endParaRPr lang="zh-CN" altLang="en-US" sz="1200" kern="1200" dirty="0">
                        <a:solidFill>
                          <a:schemeClr val="dk1"/>
                        </a:solidFill>
                        <a:latin typeface="+mn-lt"/>
                        <a:ea typeface="+mn-ea"/>
                        <a:cs typeface="+mn-cs"/>
                      </a:endParaRPr>
                    </a:p>
                  </a:txBody>
                  <a:tcPr marL="36000" marR="36000" marT="17997" marB="17997"/>
                </a:tc>
                <a:tc>
                  <a:txBody>
                    <a:bodyPr/>
                    <a:lstStyle/>
                    <a:p>
                      <a:r>
                        <a:rPr lang="en-US" altLang="zh-CN" sz="1200" dirty="0"/>
                        <a:t>PHY</a:t>
                      </a:r>
                      <a:endParaRPr lang="zh-CN" altLang="en-US" sz="1200" dirty="0"/>
                    </a:p>
                  </a:txBody>
                  <a:tcPr marL="36000" marR="36000" marT="17997" marB="17997"/>
                </a:tc>
                <a:extLst>
                  <a:ext uri="{0D108BD9-81ED-4DB2-BD59-A6C34878D82A}">
                    <a16:rowId xmlns:a16="http://schemas.microsoft.com/office/drawing/2014/main" val="10011"/>
                  </a:ext>
                </a:extLst>
              </a:tr>
              <a:tr h="218870">
                <a:tc>
                  <a:txBody>
                    <a:bodyPr/>
                    <a:lstStyle/>
                    <a:p>
                      <a:r>
                        <a:rPr lang="en-US" altLang="zh-CN" sz="1200" dirty="0"/>
                        <a:t>11-19/1299</a:t>
                      </a:r>
                      <a:endParaRPr lang="zh-CN" altLang="en-US" sz="1200" dirty="0"/>
                    </a:p>
                  </a:txBody>
                  <a:tcPr marL="36000" marR="36000" marT="17997" marB="17997"/>
                </a:tc>
                <a:tc>
                  <a:txBody>
                    <a:bodyPr/>
                    <a:lstStyle/>
                    <a:p>
                      <a:r>
                        <a:rPr lang="en-US" altLang="zh-CN" sz="1200" dirty="0"/>
                        <a:t>Sean</a:t>
                      </a:r>
                      <a:r>
                        <a:rPr lang="en-US" altLang="zh-CN" sz="1200" baseline="0" dirty="0"/>
                        <a:t> Coffey (</a:t>
                      </a:r>
                      <a:r>
                        <a:rPr lang="en-US" altLang="zh-CN" sz="1200" baseline="0" dirty="0" err="1"/>
                        <a:t>Realtek</a:t>
                      </a:r>
                      <a:r>
                        <a:rPr lang="en-US" altLang="zh-CN" sz="1200" baseline="0" dirty="0"/>
                        <a:t>)</a:t>
                      </a:r>
                      <a:endParaRPr lang="zh-CN" altLang="en-US" sz="1200" dirty="0"/>
                    </a:p>
                  </a:txBody>
                  <a:tcPr marL="36000" marR="36000" marT="17997" marB="17997"/>
                </a:tc>
                <a:tc>
                  <a:txBody>
                    <a:bodyPr/>
                    <a:lstStyle/>
                    <a:p>
                      <a:r>
                        <a:rPr lang="en-US" altLang="zh-CN" sz="1200" dirty="0"/>
                        <a:t>Extended</a:t>
                      </a:r>
                      <a:r>
                        <a:rPr lang="en-US" altLang="zh-CN" sz="1200" baseline="0" dirty="0"/>
                        <a:t> rate modes in 11bd</a:t>
                      </a:r>
                      <a:endParaRPr lang="zh-CN" altLang="en-US" sz="1200" dirty="0"/>
                    </a:p>
                  </a:txBody>
                  <a:tcPr marL="36000" marR="36000" marT="17997" marB="17997"/>
                </a:tc>
                <a:tc>
                  <a:txBody>
                    <a:bodyPr/>
                    <a:lstStyle/>
                    <a:p>
                      <a:r>
                        <a:rPr lang="en-US" altLang="zh-CN" sz="1200" dirty="0"/>
                        <a:t>PHY</a:t>
                      </a:r>
                      <a:endParaRPr lang="zh-CN" altLang="en-US" sz="1200" dirty="0"/>
                    </a:p>
                  </a:txBody>
                  <a:tcPr marL="36000" marR="36000" marT="17997" marB="17997"/>
                </a:tc>
                <a:extLst>
                  <a:ext uri="{0D108BD9-81ED-4DB2-BD59-A6C34878D82A}">
                    <a16:rowId xmlns:a16="http://schemas.microsoft.com/office/drawing/2014/main" val="10012"/>
                  </a:ext>
                </a:extLst>
              </a:tr>
              <a:tr h="218870">
                <a:tc>
                  <a:txBody>
                    <a:bodyPr/>
                    <a:lstStyle/>
                    <a:p>
                      <a:r>
                        <a:rPr lang="en-US" altLang="zh-CN" sz="1200" dirty="0">
                          <a:solidFill>
                            <a:srgbClr val="00B050"/>
                          </a:solidFill>
                        </a:rPr>
                        <a:t>11-19/1324</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James </a:t>
                      </a:r>
                      <a:r>
                        <a:rPr lang="en-US" altLang="zh-CN" sz="1200" dirty="0" err="1">
                          <a:solidFill>
                            <a:srgbClr val="00B050"/>
                          </a:solidFill>
                        </a:rPr>
                        <a:t>Lepp</a:t>
                      </a:r>
                      <a:r>
                        <a:rPr lang="en-US" altLang="zh-CN" sz="1200" baseline="0" dirty="0">
                          <a:solidFill>
                            <a:srgbClr val="00B050"/>
                          </a:solidFill>
                        </a:rPr>
                        <a:t> (BlackBerry)</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20 MHz channel access</a:t>
                      </a:r>
                      <a:r>
                        <a:rPr lang="en-US" altLang="zh-CN" sz="1200" baseline="0" dirty="0">
                          <a:solidFill>
                            <a:srgbClr val="00B050"/>
                          </a:solidFill>
                        </a:rPr>
                        <a:t> discussion status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val="10013"/>
                  </a:ext>
                </a:extLst>
              </a:tr>
            </a:tbl>
          </a:graphicData>
        </a:graphic>
      </p:graphicFrame>
      <p:sp>
        <p:nvSpPr>
          <p:cNvPr id="10" name="TextBox 8"/>
          <p:cNvSpPr txBox="1"/>
          <p:nvPr/>
        </p:nvSpPr>
        <p:spPr>
          <a:xfrm>
            <a:off x="3200400" y="1831975"/>
            <a:ext cx="5867400" cy="914400"/>
          </a:xfrm>
          <a:prstGeom prst="rect">
            <a:avLst/>
          </a:prstGeom>
          <a:noFill/>
        </p:spPr>
        <p:txBody>
          <a:bodyPr>
            <a:normAutofit fontScale="77500" lnSpcReduction="20000"/>
          </a:bodyPr>
          <a:lstStyle/>
          <a:p>
            <a:pPr>
              <a:defRPr/>
            </a:pPr>
            <a:r>
              <a:rPr lang="en-US" sz="1600" b="1" dirty="0"/>
              <a:t>Notes:  </a:t>
            </a:r>
          </a:p>
          <a:p>
            <a:pPr lvl="1">
              <a:buFont typeface="Arial" panose="020B0604020202020204" pitchFamily="34" charset="0"/>
              <a:buChar char="•"/>
              <a:defRPr/>
            </a:pPr>
            <a:r>
              <a:rPr lang="en-US" sz="1600" b="1" dirty="0">
                <a:solidFill>
                  <a:srgbClr val="00B050"/>
                </a:solidFill>
              </a:rPr>
              <a:t>Docs in green color have been presented.</a:t>
            </a:r>
          </a:p>
          <a:p>
            <a:pPr lvl="1">
              <a:buFont typeface="Arial" panose="020B0604020202020204" pitchFamily="34" charset="0"/>
              <a:buChar char="•"/>
              <a:defRPr/>
            </a:pPr>
            <a:r>
              <a:rPr lang="en-US" sz="1600" b="1" dirty="0">
                <a:solidFill>
                  <a:srgbClr val="FF0000"/>
                </a:solidFill>
              </a:rPr>
              <a:t>Docs in red color have been withdrawn.</a:t>
            </a:r>
          </a:p>
          <a:p>
            <a:pPr lvl="1">
              <a:buFont typeface="Arial" panose="020B0604020202020204" pitchFamily="34" charset="0"/>
              <a:buChar char="•"/>
              <a:defRPr/>
            </a:pPr>
            <a:r>
              <a:rPr lang="en-US" sz="1600" b="1" dirty="0">
                <a:solidFill>
                  <a:schemeClr val="tx1"/>
                </a:solidFill>
              </a:rPr>
              <a:t>Docs in black color have NOT been presented</a:t>
            </a:r>
            <a:r>
              <a:rPr lang="en-US" sz="1600" b="1" dirty="0"/>
              <a:t>.</a:t>
            </a:r>
          </a:p>
          <a:p>
            <a:pPr lvl="1">
              <a:buFont typeface="Arial" panose="020B0604020202020204" pitchFamily="34" charset="0"/>
              <a:buChar char="•"/>
              <a:defRPr/>
            </a:pPr>
            <a:r>
              <a:rPr lang="en-US" sz="1600" b="1" dirty="0">
                <a:solidFill>
                  <a:srgbClr val="FFC000"/>
                </a:solidFill>
              </a:rPr>
              <a:t>Docs presented but need more discussion or deferred</a:t>
            </a:r>
          </a:p>
        </p:txBody>
      </p:sp>
    </p:spTree>
    <p:extLst>
      <p:ext uri="{BB962C8B-B14F-4D97-AF65-F5344CB8AC3E}">
        <p14:creationId xmlns:p14="http://schemas.microsoft.com/office/powerpoint/2010/main" val="19288471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Approved TG Document</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页脚占位符 4"/>
          <p:cNvSpPr>
            <a:spLocks noGrp="1"/>
          </p:cNvSpPr>
          <p:nvPr>
            <p:ph type="ftr" idx="14"/>
          </p:nvPr>
        </p:nvSpPr>
        <p:spPr/>
        <p:txBody>
          <a:bodyPr/>
          <a:lstStyle/>
          <a:p>
            <a:r>
              <a:rPr lang="en-GB"/>
              <a:t>Bo Sun (ZTE)</a:t>
            </a:r>
            <a:endParaRPr lang="en-GB" dirty="0"/>
          </a:p>
        </p:txBody>
      </p:sp>
      <p:sp>
        <p:nvSpPr>
          <p:cNvPr id="6" name="日期占位符 5"/>
          <p:cNvSpPr>
            <a:spLocks noGrp="1"/>
          </p:cNvSpPr>
          <p:nvPr>
            <p:ph type="dt" idx="15"/>
          </p:nvPr>
        </p:nvSpPr>
        <p:spPr/>
        <p:txBody>
          <a:bodyPr/>
          <a:lstStyle/>
          <a:p>
            <a:r>
              <a:rPr lang="en-US" dirty="0"/>
              <a:t>Jul 2019</a:t>
            </a:r>
            <a:endParaRPr lang="en-GB" dirty="0"/>
          </a:p>
        </p:txBody>
      </p:sp>
      <p:graphicFrame>
        <p:nvGraphicFramePr>
          <p:cNvPr id="7" name="表格 6"/>
          <p:cNvGraphicFramePr>
            <a:graphicFrameLocks noGrp="1"/>
          </p:cNvGraphicFramePr>
          <p:nvPr>
            <p:extLst/>
          </p:nvPr>
        </p:nvGraphicFramePr>
        <p:xfrm>
          <a:off x="2124075" y="2209800"/>
          <a:ext cx="7856538" cy="3606800"/>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tblGrid>
              <a:tr h="370840">
                <a:tc>
                  <a:txBody>
                    <a:bodyPr/>
                    <a:lstStyle/>
                    <a:p>
                      <a:r>
                        <a:rPr lang="en-US" altLang="zh-CN" dirty="0"/>
                        <a:t>TG Document</a:t>
                      </a:r>
                      <a:endParaRPr lang="zh-CN" altLang="en-US" dirty="0"/>
                    </a:p>
                  </a:txBody>
                  <a:tcPr/>
                </a:tc>
                <a:tc>
                  <a:txBody>
                    <a:bodyPr/>
                    <a:lstStyle/>
                    <a:p>
                      <a:r>
                        <a:rPr lang="en-US" altLang="zh-CN" dirty="0"/>
                        <a:t>Baseline Version</a:t>
                      </a:r>
                      <a:endParaRPr lang="zh-CN" altLang="en-US" dirty="0"/>
                    </a:p>
                  </a:txBody>
                  <a:tcPr/>
                </a:tc>
                <a:tc>
                  <a:txBody>
                    <a:bodyPr/>
                    <a:lstStyle/>
                    <a:p>
                      <a:r>
                        <a:rPr lang="en-US" altLang="zh-CN" dirty="0"/>
                        <a:t>Latest</a:t>
                      </a:r>
                      <a:r>
                        <a:rPr lang="en-US" altLang="zh-CN" baseline="0" dirty="0"/>
                        <a:t> Revision</a:t>
                      </a:r>
                      <a:endParaRPr lang="zh-CN" altLang="en-US" dirty="0"/>
                    </a:p>
                  </a:txBody>
                  <a:tcPr/>
                </a:tc>
                <a:extLst>
                  <a:ext uri="{0D108BD9-81ED-4DB2-BD59-A6C34878D82A}">
                    <a16:rowId xmlns:a16="http://schemas.microsoft.com/office/drawing/2014/main" val="10000"/>
                  </a:ext>
                </a:extLst>
              </a:tr>
              <a:tr h="370840">
                <a:tc>
                  <a:txBody>
                    <a:bodyPr/>
                    <a:lstStyle/>
                    <a:p>
                      <a:r>
                        <a:rPr lang="en-US" altLang="zh-CN" dirty="0"/>
                        <a:t>Definition and requirements</a:t>
                      </a:r>
                      <a:endParaRPr lang="zh-CN" altLang="en-US" dirty="0"/>
                    </a:p>
                  </a:txBody>
                  <a:tcPr/>
                </a:tc>
                <a:tc>
                  <a:txBody>
                    <a:bodyPr/>
                    <a:lstStyle/>
                    <a:p>
                      <a:r>
                        <a:rPr lang="en-US" altLang="zh-CN" dirty="0"/>
                        <a:t>11-19/0202r1</a:t>
                      </a:r>
                      <a:endParaRPr lang="zh-CN" altLang="en-US" dirty="0"/>
                    </a:p>
                  </a:txBody>
                  <a:tcPr/>
                </a:tc>
                <a:tc>
                  <a:txBody>
                    <a:bodyPr/>
                    <a:lstStyle/>
                    <a:p>
                      <a:r>
                        <a:rPr lang="en-US" altLang="zh-CN" dirty="0"/>
                        <a:t>11-19/0202r1</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a:t>Selection Procedure document</a:t>
                      </a:r>
                      <a:endParaRPr lang="zh-CN" altLang="en-US" dirty="0"/>
                    </a:p>
                  </a:txBody>
                  <a:tcPr/>
                </a:tc>
                <a:tc>
                  <a:txBody>
                    <a:bodyPr/>
                    <a:lstStyle/>
                    <a:p>
                      <a:r>
                        <a:rPr lang="en-US" altLang="zh-CN" dirty="0">
                          <a:solidFill>
                            <a:schemeClr val="tx1"/>
                          </a:solidFill>
                        </a:rPr>
                        <a:t>11-19/0030r6</a:t>
                      </a:r>
                      <a:endParaRPr lang="zh-CN" altLang="en-US" dirty="0">
                        <a:solidFill>
                          <a:schemeClr val="tx1"/>
                        </a:solidFill>
                      </a:endParaRPr>
                    </a:p>
                  </a:txBody>
                  <a:tcPr/>
                </a:tc>
                <a:tc>
                  <a:txBody>
                    <a:bodyPr/>
                    <a:lstStyle/>
                    <a:p>
                      <a:r>
                        <a:rPr lang="en-US" altLang="zh-CN" dirty="0">
                          <a:solidFill>
                            <a:schemeClr val="tx1"/>
                          </a:solidFill>
                        </a:rPr>
                        <a:t>11-19/0030r6</a:t>
                      </a:r>
                      <a:endParaRPr lang="zh-CN" altLang="en-US" dirty="0">
                        <a:solidFill>
                          <a:schemeClr val="tx1"/>
                        </a:solidFill>
                      </a:endParaRPr>
                    </a:p>
                  </a:txBody>
                  <a:tcPr/>
                </a:tc>
                <a:extLst>
                  <a:ext uri="{0D108BD9-81ED-4DB2-BD59-A6C34878D82A}">
                    <a16:rowId xmlns:a16="http://schemas.microsoft.com/office/drawing/2014/main" val="10002"/>
                  </a:ext>
                </a:extLst>
              </a:tr>
              <a:tr h="370840">
                <a:tc>
                  <a:txBody>
                    <a:bodyPr/>
                    <a:lstStyle/>
                    <a:p>
                      <a:r>
                        <a:rPr lang="en-US" altLang="zh-CN" dirty="0"/>
                        <a:t>Functional Requirement document</a:t>
                      </a:r>
                      <a:endParaRPr lang="zh-CN" altLang="en-US" dirty="0"/>
                    </a:p>
                  </a:txBody>
                  <a:tcPr/>
                </a:tc>
                <a:tc>
                  <a:txBody>
                    <a:bodyPr/>
                    <a:lstStyle/>
                    <a:p>
                      <a:r>
                        <a:rPr lang="en-US" altLang="zh-CN" dirty="0">
                          <a:solidFill>
                            <a:schemeClr val="tx1"/>
                          </a:solidFill>
                        </a:rPr>
                        <a:t>11-19/0440r0</a:t>
                      </a:r>
                      <a:endParaRPr lang="zh-CN" altLang="en-US" dirty="0">
                        <a:solidFill>
                          <a:schemeClr val="tx1"/>
                        </a:solidFill>
                      </a:endParaRPr>
                    </a:p>
                  </a:txBody>
                  <a:tcPr/>
                </a:tc>
                <a:tc>
                  <a:txBody>
                    <a:bodyPr/>
                    <a:lstStyle/>
                    <a:p>
                      <a:r>
                        <a:rPr lang="en-US" altLang="zh-CN" dirty="0">
                          <a:solidFill>
                            <a:schemeClr val="tx1"/>
                          </a:solidFill>
                        </a:rPr>
                        <a:t>11-19/0440r0</a:t>
                      </a:r>
                      <a:endParaRPr lang="zh-CN" alt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altLang="zh-CN" dirty="0"/>
                        <a:t>Spec Framework document</a:t>
                      </a:r>
                      <a:endParaRPr lang="zh-CN" altLang="en-US" dirty="0"/>
                    </a:p>
                  </a:txBody>
                  <a:tcPr/>
                </a:tc>
                <a:tc>
                  <a:txBody>
                    <a:bodyPr/>
                    <a:lstStyle/>
                    <a:p>
                      <a:r>
                        <a:rPr lang="en-US" altLang="zh-CN" dirty="0">
                          <a:solidFill>
                            <a:schemeClr val="tx1"/>
                          </a:solidFill>
                        </a:rPr>
                        <a:t>11-19/0441r0</a:t>
                      </a:r>
                      <a:endParaRPr lang="zh-CN" altLang="en-US" dirty="0">
                        <a:solidFill>
                          <a:schemeClr val="tx1"/>
                        </a:solidFill>
                      </a:endParaRPr>
                    </a:p>
                  </a:txBody>
                  <a:tcPr/>
                </a:tc>
                <a:tc>
                  <a:txBody>
                    <a:bodyPr/>
                    <a:lstStyle/>
                    <a:p>
                      <a:r>
                        <a:rPr lang="en-US" altLang="zh-CN" dirty="0">
                          <a:solidFill>
                            <a:srgbClr val="0070C0"/>
                          </a:solidFill>
                        </a:rPr>
                        <a:t>11-19/0441r2</a:t>
                      </a:r>
                      <a:endParaRPr lang="zh-CN" altLang="en-US" dirty="0">
                        <a:solidFill>
                          <a:srgbClr val="0070C0"/>
                        </a:solidFill>
                      </a:endParaRPr>
                    </a:p>
                  </a:txBody>
                  <a:tcPr/>
                </a:tc>
                <a:extLst>
                  <a:ext uri="{0D108BD9-81ED-4DB2-BD59-A6C34878D82A}">
                    <a16:rowId xmlns:a16="http://schemas.microsoft.com/office/drawing/2014/main" val="10004"/>
                  </a:ext>
                </a:extLst>
              </a:tr>
              <a:tr h="370840">
                <a:tc>
                  <a:txBody>
                    <a:bodyPr/>
                    <a:lstStyle/>
                    <a:p>
                      <a:r>
                        <a:rPr lang="en-US" altLang="zh-CN" dirty="0"/>
                        <a:t>Liaison response to IEEE VT/ITS</a:t>
                      </a:r>
                      <a:r>
                        <a:rPr lang="en-US" altLang="zh-CN" baseline="0" dirty="0"/>
                        <a:t> 1609 WG</a:t>
                      </a:r>
                      <a:endParaRPr lang="zh-CN" altLang="en-US" dirty="0"/>
                    </a:p>
                  </a:txBody>
                  <a:tcPr/>
                </a:tc>
                <a:tc>
                  <a:txBody>
                    <a:bodyPr/>
                    <a:lstStyle/>
                    <a:p>
                      <a:r>
                        <a:rPr lang="en-US" altLang="zh-CN" dirty="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11-19/0437r3</a:t>
                      </a:r>
                      <a:endParaRPr lang="zh-CN" altLang="en-US" dirty="0">
                        <a:solidFill>
                          <a:schemeClr val="tx1"/>
                        </a:solidFill>
                      </a:endParaRPr>
                    </a:p>
                  </a:txBody>
                  <a:tcPr/>
                </a:tc>
                <a:extLst>
                  <a:ext uri="{0D108BD9-81ED-4DB2-BD59-A6C34878D82A}">
                    <a16:rowId xmlns:a16="http://schemas.microsoft.com/office/drawing/2014/main" val="10005"/>
                  </a:ext>
                </a:extLst>
              </a:tr>
              <a:tr h="370840">
                <a:tc>
                  <a:txBody>
                    <a:bodyPr/>
                    <a:lstStyle/>
                    <a:p>
                      <a:r>
                        <a:rPr lang="en-US" altLang="zh-CN" dirty="0"/>
                        <a:t>Liaison response</a:t>
                      </a:r>
                      <a:r>
                        <a:rPr lang="en-US" altLang="zh-CN" baseline="0" dirty="0"/>
                        <a:t> to ITU-T CITS</a:t>
                      </a:r>
                      <a:endParaRPr lang="zh-CN" altLang="en-US" dirty="0"/>
                    </a:p>
                  </a:txBody>
                  <a:tcPr/>
                </a:tc>
                <a:tc>
                  <a:txBody>
                    <a:bodyPr/>
                    <a:lstStyle/>
                    <a:p>
                      <a:r>
                        <a:rPr lang="en-US" altLang="zh-CN" dirty="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11-19/0843r0</a:t>
                      </a:r>
                      <a:endParaRPr lang="zh-CN" altLang="en-US" dirty="0">
                        <a:solidFill>
                          <a:schemeClr val="tx1"/>
                        </a:solidFill>
                      </a:endParaRPr>
                    </a:p>
                  </a:txBody>
                  <a:tcPr/>
                </a:tc>
                <a:extLst>
                  <a:ext uri="{0D108BD9-81ED-4DB2-BD59-A6C34878D82A}">
                    <a16:rowId xmlns:a16="http://schemas.microsoft.com/office/drawing/2014/main" val="10006"/>
                  </a:ext>
                </a:extLst>
              </a:tr>
              <a:tr h="370840">
                <a:tc>
                  <a:txBody>
                    <a:bodyPr/>
                    <a:lstStyle/>
                    <a:p>
                      <a:r>
                        <a:rPr lang="en-US" altLang="zh-CN" dirty="0" err="1"/>
                        <a:t>TBbd</a:t>
                      </a:r>
                      <a:r>
                        <a:rPr lang="en-US" altLang="zh-CN" baseline="0" dirty="0"/>
                        <a:t> FRD/SFD Motion Booklet</a:t>
                      </a:r>
                      <a:endParaRPr lang="zh-CN" altLang="en-US" dirty="0"/>
                    </a:p>
                  </a:txBody>
                  <a:tcPr/>
                </a:tc>
                <a:tc>
                  <a:txBody>
                    <a:bodyPr/>
                    <a:lstStyle/>
                    <a:p>
                      <a:r>
                        <a:rPr lang="en-US" altLang="zh-CN" dirty="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rgbClr val="0070C0"/>
                          </a:solidFill>
                        </a:rPr>
                        <a:t>11-19/0514r6</a:t>
                      </a:r>
                      <a:endParaRPr lang="zh-CN" altLang="en-US" dirty="0">
                        <a:solidFill>
                          <a:srgbClr val="0070C0"/>
                        </a:solidFill>
                      </a:endParaRPr>
                    </a:p>
                  </a:txBody>
                  <a:tcPr/>
                </a:tc>
                <a:extLst>
                  <a:ext uri="{0D108BD9-81ED-4DB2-BD59-A6C34878D82A}">
                    <a16:rowId xmlns:a16="http://schemas.microsoft.com/office/drawing/2014/main" val="10007"/>
                  </a:ext>
                </a:extLst>
              </a:tr>
              <a:tr h="370840">
                <a:tc>
                  <a:txBody>
                    <a:bodyPr/>
                    <a:lstStyle/>
                    <a:p>
                      <a:r>
                        <a:rPr lang="en-US" altLang="zh-CN" dirty="0" err="1"/>
                        <a:t>TGbd</a:t>
                      </a:r>
                      <a:r>
                        <a:rPr lang="en-US" altLang="zh-CN" dirty="0"/>
                        <a:t> Use Case</a:t>
                      </a:r>
                      <a:r>
                        <a:rPr lang="en-US" altLang="zh-CN" baseline="0" dirty="0"/>
                        <a:t> document</a:t>
                      </a:r>
                      <a:endParaRPr lang="zh-CN" altLang="en-US" dirty="0"/>
                    </a:p>
                  </a:txBody>
                  <a:tcPr/>
                </a:tc>
                <a:tc>
                  <a:txBody>
                    <a:bodyPr/>
                    <a:lstStyle/>
                    <a:p>
                      <a:r>
                        <a:rPr lang="en-US" altLang="zh-CN" dirty="0">
                          <a:solidFill>
                            <a:srgbClr val="0070C0"/>
                          </a:solidFill>
                        </a:rPr>
                        <a:t>11-19/1342r0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rgbClr val="0070C0"/>
                          </a:solidFill>
                        </a:rPr>
                        <a:t>11-19/1342r0</a:t>
                      </a:r>
                      <a:endParaRPr lang="zh-CN" altLang="en-US" dirty="0">
                        <a:solidFill>
                          <a:srgbClr val="0070C0"/>
                        </a:solidFill>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292100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3404</TotalTime>
  <Words>6948</Words>
  <Application>Microsoft Office PowerPoint</Application>
  <PresentationFormat>Widescreen</PresentationFormat>
  <Paragraphs>1563</Paragraphs>
  <Slides>111</Slides>
  <Notes>61</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111</vt:i4>
      </vt:variant>
    </vt:vector>
  </HeadingPairs>
  <TitlesOfParts>
    <vt:vector size="125" baseType="lpstr">
      <vt:lpstr>Arial Unicode MS</vt:lpstr>
      <vt:lpstr>Gulim</vt:lpstr>
      <vt:lpstr>MS Gothic</vt:lpstr>
      <vt:lpstr>MS PGothic</vt:lpstr>
      <vt:lpstr>AR PL UMing CN</vt:lpstr>
      <vt:lpstr>Arial</vt:lpstr>
      <vt:lpstr>Calibri</vt:lpstr>
      <vt:lpstr>DejaVu Sans</vt:lpstr>
      <vt:lpstr>StarSymbol</vt:lpstr>
      <vt:lpstr>Times New Roman</vt:lpstr>
      <vt:lpstr>Wingdings</vt:lpstr>
      <vt:lpstr>Office Theme</vt:lpstr>
      <vt:lpstr>Document</vt:lpstr>
      <vt:lpstr>Dokument</vt:lpstr>
      <vt:lpstr>802.11 WG July 2019 Closing Reports</vt:lpstr>
      <vt:lpstr>Abstract</vt:lpstr>
      <vt:lpstr>802.11 WG Editor’s Meeting (July 2019)</vt:lpstr>
      <vt:lpstr>Volunteer Editor Contacts</vt:lpstr>
      <vt:lpstr>July 16th roundtable status report</vt:lpstr>
      <vt:lpstr>802.11 Style Guide</vt:lpstr>
      <vt:lpstr>MIB Style, Visio and Frame Practices</vt:lpstr>
      <vt:lpstr>Editor Amendment Ordering</vt:lpstr>
      <vt:lpstr>Draft Development Snapshot</vt:lpstr>
      <vt:lpstr>MDR Status</vt:lpstr>
      <vt:lpstr>PowerPoint Presentation</vt:lpstr>
      <vt:lpstr>PowerPoint Presentation</vt:lpstr>
      <vt:lpstr>802.11 AANI SC – July 2019</vt:lpstr>
      <vt:lpstr>802.11 AANI SC – July 2019</vt:lpstr>
      <vt:lpstr>PowerPoint Presentation</vt:lpstr>
      <vt:lpstr>ARC Closing Report </vt:lpstr>
      <vt:lpstr>Abstract</vt:lpstr>
      <vt:lpstr>Work Completed</vt:lpstr>
      <vt:lpstr>Work Completed (cont)</vt:lpstr>
      <vt:lpstr>Work Completed (cont)</vt:lpstr>
      <vt:lpstr>Work Completed (cont)</vt:lpstr>
      <vt:lpstr>Work Completed (cont)</vt:lpstr>
      <vt:lpstr>Teleconference(s)</vt:lpstr>
      <vt:lpstr>September 2019 Plans</vt:lpstr>
      <vt:lpstr>PAR Review SC - Meeting Agenda and Comment slides - July 2019 - Vienna</vt:lpstr>
      <vt:lpstr>IEEE 802 PARs &amp; ICAIDs under consideration July 14-19, 2019, Vienna, Austria</vt:lpstr>
      <vt:lpstr>802.15.22.3 - Standard for Spectrum Characterization and Occupancy Sensing, PAR</vt:lpstr>
      <vt:lpstr>Responses from 802 Working Groups</vt:lpstr>
      <vt:lpstr>Comment on IEEE P802.3cv</vt:lpstr>
      <vt:lpstr>Response from 802.15 </vt:lpstr>
      <vt:lpstr>802.11 COMMENTS: 802.15.9ma- Standard, Transport of Key Management Protocol (KMP) Datagram</vt:lpstr>
      <vt:lpstr>802.11 Comments: 802.15.9ma- Standard, Transport of Key Management Protocol (KMP) Datagram</vt:lpstr>
      <vt:lpstr>802.11 Comments: 802.15.9ma- Standard, Transport of Key Management Protocol (KMP) Datagram</vt:lpstr>
      <vt:lpstr>802.11 Comments: 802.15.22.3 PAR Extension</vt:lpstr>
      <vt:lpstr>802.1 PAR Extensions:</vt:lpstr>
      <vt:lpstr>P802.1AS-</vt:lpstr>
      <vt:lpstr>P802.1Qcj </vt:lpstr>
      <vt:lpstr>802.1  New Pars</vt:lpstr>
      <vt:lpstr>802.1 New PARs (cont)</vt:lpstr>
      <vt:lpstr>Final Report to 802.11</vt:lpstr>
      <vt:lpstr>Rebuttal responses</vt:lpstr>
      <vt:lpstr>References:</vt:lpstr>
      <vt:lpstr>IEEE 802.11 Coexistence SC closing report in Vienna in July 2019</vt:lpstr>
      <vt:lpstr>The Coexistence Workshop was very successful &amp; hopefully represents the start of better collaboration</vt:lpstr>
      <vt:lpstr>IEEE 802.11 Coexistence SC achieved its goals as an effective discussion forum for coexistence issues</vt:lpstr>
      <vt:lpstr>IEEE 802.11 Coexistence SC will continue its work in Hanoi in Sept 2019</vt:lpstr>
      <vt:lpstr>WNG SC Closing Report</vt:lpstr>
      <vt:lpstr>Abstract</vt:lpstr>
      <vt:lpstr>PowerPoint Presentation</vt:lpstr>
      <vt:lpstr>IEEE 802 JTC1 Standing Committee July 2019 (Vienna) closing report</vt:lpstr>
      <vt:lpstr>The IEEE 802 JTC1 SC focused on executing the PSDO process</vt:lpstr>
      <vt:lpstr>The IEEE 802 JTC1 SC focused on executing the PSDO process</vt:lpstr>
      <vt:lpstr>The IEEE 802 JTC1 SC recommends a response to the comment on 802.11aj in the 60-day ballot </vt:lpstr>
      <vt:lpstr>The IEEE 802 JTC1 SC will focus on executing the PSDO process in Hanoi in Sep 2019</vt:lpstr>
      <vt:lpstr>TGmd July 2019 Closing Report</vt:lpstr>
      <vt:lpstr>Abstract</vt:lpstr>
      <vt:lpstr>Work completed this week  </vt:lpstr>
      <vt:lpstr>TGmd schedule – updated </vt:lpstr>
      <vt:lpstr>References</vt:lpstr>
      <vt:lpstr>TGax July 2019 Closing Report</vt:lpstr>
      <vt:lpstr>Abstract</vt:lpstr>
      <vt:lpstr>Work Completed</vt:lpstr>
      <vt:lpstr>September 2019 Goals</vt:lpstr>
      <vt:lpstr>Teleconference Schedule</vt:lpstr>
      <vt:lpstr>Task Group AY  July 2019 Closing Report</vt:lpstr>
      <vt:lpstr>Abstract</vt:lpstr>
      <vt:lpstr>PowerPoint Presentation</vt:lpstr>
      <vt:lpstr>PowerPoint Presentation</vt:lpstr>
      <vt:lpstr>PowerPoint Presentation</vt:lpstr>
      <vt:lpstr>TGaz Next Generation Positioning  July Meeting Closing Report</vt:lpstr>
      <vt:lpstr>Abstract</vt:lpstr>
      <vt:lpstr>TG Status And Work Completed</vt:lpstr>
      <vt:lpstr>Goal Towards Sep. Meeting and Beyond</vt:lpstr>
      <vt:lpstr>Teleconference Schedule</vt:lpstr>
      <vt:lpstr>2019 July TGba Closing Report</vt:lpstr>
      <vt:lpstr>Work Completed</vt:lpstr>
      <vt:lpstr>Goals for September 2019</vt:lpstr>
      <vt:lpstr>Teleconference Call Schedule</vt:lpstr>
      <vt:lpstr>TGbb July 2019 Closing Report</vt:lpstr>
      <vt:lpstr>PowerPoint Presentation</vt:lpstr>
      <vt:lpstr>PowerPoint Presentation</vt:lpstr>
      <vt:lpstr>Motion</vt:lpstr>
      <vt:lpstr>PowerPoint Presentation</vt:lpstr>
      <vt:lpstr>PowerPoint Presentation</vt:lpstr>
      <vt:lpstr>TGbc Closing Report</vt:lpstr>
      <vt:lpstr>Abstract</vt:lpstr>
      <vt:lpstr>Meeting Goals</vt:lpstr>
      <vt:lpstr>Work Completed this week</vt:lpstr>
      <vt:lpstr>Plans for September 2019</vt:lpstr>
      <vt:lpstr>Future Session Planning</vt:lpstr>
      <vt:lpstr>TGbc schedule – &lt;unchanged&gt;</vt:lpstr>
      <vt:lpstr>References</vt:lpstr>
      <vt:lpstr>TGbd Closing Report – Vienna</vt:lpstr>
      <vt:lpstr>Abstract</vt:lpstr>
      <vt:lpstr>Completed work items in the week</vt:lpstr>
      <vt:lpstr>Approve the Adhoc Co-chairs</vt:lpstr>
      <vt:lpstr>Tech submissions progress in Jul</vt:lpstr>
      <vt:lpstr>Tech submissions progress in Jul</vt:lpstr>
      <vt:lpstr>Approved TG Document</vt:lpstr>
      <vt:lpstr>Timeline (unchanged)</vt:lpstr>
      <vt:lpstr>Teleconferences and Goal for Sep meeting</vt:lpstr>
      <vt:lpstr>TGbe July 2019 Closing Report</vt:lpstr>
      <vt:lpstr>Abstract</vt:lpstr>
      <vt:lpstr>Work Completed</vt:lpstr>
      <vt:lpstr>Goals for September 2019</vt:lpstr>
      <vt:lpstr>Teleconference Plan</vt:lpstr>
      <vt:lpstr>PowerPoint Presentation</vt:lpstr>
      <vt:lpstr>PowerPoint Presentation</vt:lpstr>
      <vt:lpstr>PowerPoint Presentation</vt:lpstr>
      <vt:lpstr>802.24 Vertical Applications Technical Advisory Group Liaison Report</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176</cp:revision>
  <cp:lastPrinted>1601-01-01T00:00:00Z</cp:lastPrinted>
  <dcterms:created xsi:type="dcterms:W3CDTF">2018-05-10T15:59:06Z</dcterms:created>
  <dcterms:modified xsi:type="dcterms:W3CDTF">2019-07-18T18:46:14Z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