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85" r:id="rId5"/>
    <p:sldId id="362" r:id="rId6"/>
    <p:sldId id="363" r:id="rId7"/>
    <p:sldId id="298" r:id="rId8"/>
    <p:sldId id="499" r:id="rId9"/>
    <p:sldId id="365" r:id="rId10"/>
    <p:sldId id="500" r:id="rId11"/>
    <p:sldId id="501" r:id="rId12"/>
    <p:sldId id="502" r:id="rId13"/>
    <p:sldId id="503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39" autoAdjust="0"/>
    <p:restoredTop sz="94660"/>
  </p:normalViewPr>
  <p:slideViewPr>
    <p:cSldViewPr>
      <p:cViewPr varScale="1">
        <p:scale>
          <a:sx n="91" d="100"/>
          <a:sy n="91" d="100"/>
        </p:scale>
        <p:origin x="533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99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802.11-19/0256r7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152-08-ng60-ng60-proposed-csd.docx" TargetMode="External"/><Relationship Id="rId2" Type="http://schemas.openxmlformats.org/officeDocument/2006/relationships/hyperlink" Target="https://mentor.ieee.org/802.11/dcn/19/11-19-0673-00-00ay-tgay-par-extension-request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15-01-00az-csd-update.docx" TargetMode="External"/><Relationship Id="rId2" Type="http://schemas.openxmlformats.org/officeDocument/2006/relationships/hyperlink" Target="https://mentor.ieee.org/802.11/dcn/19/11-19-0732-01-00az-tgaz-par-extension-request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300-01-AANI-draft-ls-to-3gpp-wlan-integration-r17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84-00-AANI-summary-of-802-11ax-self-evaluation-for-imt-2020-embb-indoor-hotspot-and-dense-urban-test-environments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2019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777730"/>
              </p:ext>
            </p:extLst>
          </p:nvPr>
        </p:nvGraphicFramePr>
        <p:xfrm>
          <a:off x="995363" y="2411413"/>
          <a:ext cx="10128250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3" name="Document" r:id="rId4" imgW="10459112" imgH="2538262" progId="Word.Document.8">
                  <p:embed/>
                </p:oleObj>
              </mc:Choice>
              <mc:Fallback>
                <p:oleObj name="Document" r:id="rId4" imgW="10459112" imgH="25382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128250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TGbb</a:t>
            </a:r>
            <a:r>
              <a:rPr lang="en-US" dirty="0"/>
              <a:t> Liaison to ITU-T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The IEEE 802.11 WG approves sending the contents of 11-19/1322r1 draft LS to ITU-T Q18/15 and </a:t>
            </a:r>
            <a:r>
              <a:rPr lang="en-GB" dirty="0" err="1"/>
              <a:t>cc’ed</a:t>
            </a:r>
            <a:r>
              <a:rPr lang="en-GB" dirty="0"/>
              <a:t> to IEEE 802 EC, granting the WG Chair editorial license.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Moved by Nikola </a:t>
            </a:r>
            <a:r>
              <a:rPr lang="en-GB" dirty="0" err="1"/>
              <a:t>Serafimovski</a:t>
            </a:r>
            <a:r>
              <a:rPr lang="en-GB" dirty="0"/>
              <a:t> on behalf of </a:t>
            </a:r>
            <a:r>
              <a:rPr lang="en-GB" dirty="0" err="1"/>
              <a:t>TGbb</a:t>
            </a:r>
            <a:endParaRPr lang="en-GB" dirty="0"/>
          </a:p>
          <a:p>
            <a:r>
              <a:rPr lang="en-US" dirty="0"/>
              <a:t>Second: xx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</a:p>
          <a:p>
            <a:endParaRPr lang="en-US" dirty="0"/>
          </a:p>
          <a:p>
            <a:r>
              <a:rPr lang="en-US" dirty="0"/>
              <a:t>[</a:t>
            </a:r>
            <a:r>
              <a:rPr lang="en-GB" dirty="0" err="1"/>
              <a:t>TGbb</a:t>
            </a:r>
            <a:r>
              <a:rPr lang="en-GB" dirty="0"/>
              <a:t> vote: Moved: Volker </a:t>
            </a:r>
            <a:r>
              <a:rPr lang="en-GB" dirty="0" err="1"/>
              <a:t>Jungnickel</a:t>
            </a:r>
            <a:r>
              <a:rPr lang="en-GB" dirty="0"/>
              <a:t> , Seconded: Matthias Wendt</a:t>
            </a:r>
          </a:p>
          <a:p>
            <a:r>
              <a:rPr lang="en-GB" dirty="0"/>
              <a:t>Result: 14/0/3]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61745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 Motions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72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P802.11ay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forwarding P802.11ay PAR extension documentation in </a:t>
            </a:r>
            <a:r>
              <a:rPr lang="en-GB" dirty="0">
                <a:hlinkClick r:id="rId2"/>
              </a:rPr>
              <a:t>https://mentor.ieee.org/802.11/dcn/19/11-19-0673-00-00ay-tgay-par-extension-request.pdf</a:t>
            </a:r>
            <a:r>
              <a:rPr lang="en-GB" dirty="0"/>
              <a:t> to </a:t>
            </a:r>
            <a:r>
              <a:rPr lang="en-GB" dirty="0" err="1"/>
              <a:t>NesCom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Approve CSD documentation in </a:t>
            </a:r>
            <a:r>
              <a:rPr lang="en-GB" dirty="0">
                <a:hlinkClick r:id="rId3"/>
              </a:rPr>
              <a:t>https://mentor.ieee.org/802.11/dcn/14/11-14-1152-08-ng60-ng60-proposed-csd.docx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en-US" dirty="0"/>
              <a:t>Moved by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Second: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In the WG, PAR y/n/a, CSD y/n/a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156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P802.11az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forwarding P802.11az PAR extension documentation in </a:t>
            </a:r>
            <a:r>
              <a:rPr lang="en-GB" dirty="0">
                <a:hlinkClick r:id="rId2"/>
              </a:rPr>
              <a:t>https://mentor.ieee.org/802.11/dcn/19/11-19-0732-01-00az-tgaz-par-extension-request.docx</a:t>
            </a:r>
            <a:r>
              <a:rPr lang="en-GB" dirty="0"/>
              <a:t> to </a:t>
            </a:r>
            <a:r>
              <a:rPr lang="en-GB" dirty="0" err="1"/>
              <a:t>NesCom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Approve CSD documentation in </a:t>
            </a:r>
            <a:r>
              <a:rPr lang="en-GB" dirty="0">
                <a:hlinkClick r:id="rId3"/>
              </a:rPr>
              <a:t>https://mentor.ieee.org/802.11/dcn/19/11-19-0215-01-00az-csd-update.docx</a:t>
            </a:r>
            <a:r>
              <a:rPr lang="en-GB" dirty="0"/>
              <a:t> </a:t>
            </a:r>
            <a:endParaRPr lang="en-US" dirty="0"/>
          </a:p>
          <a:p>
            <a:pPr lvl="0"/>
            <a:r>
              <a:rPr lang="en-US" dirty="0"/>
              <a:t>Moved by </a:t>
            </a:r>
            <a:r>
              <a:rPr lang="en-US" dirty="0" err="1"/>
              <a:t>xxxx</a:t>
            </a:r>
            <a:endParaRPr lang="en-US" dirty="0"/>
          </a:p>
          <a:p>
            <a:pPr lvl="0"/>
            <a:r>
              <a:rPr lang="en-US" dirty="0"/>
              <a:t>Second: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In the WG, PAR y/n/a, CSD y/n/a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026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802.11 sub-group motions that are brought to the July 2019 802.11 WG interim meetings and EC meetings.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Prepare for Friday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2769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July 2019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6076890"/>
            <a:ext cx="9753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Moved: </a:t>
            </a:r>
            <a:r>
              <a:rPr lang="en-US" sz="2000" dirty="0" err="1">
                <a:solidFill>
                  <a:schemeClr val="tx1"/>
                </a:solidFill>
              </a:rPr>
              <a:t>xxxxxxxxxxxx</a:t>
            </a:r>
            <a:r>
              <a:rPr lang="en-US" sz="2000" dirty="0">
                <a:solidFill>
                  <a:schemeClr val="tx1"/>
                </a:solidFill>
              </a:rPr>
              <a:t>,  Seconded     </a:t>
            </a:r>
            <a:r>
              <a:rPr lang="en-US" sz="2000" dirty="0" err="1">
                <a:solidFill>
                  <a:schemeClr val="tx1"/>
                </a:solidFill>
              </a:rPr>
              <a:t>xxxxxxxxxxxxxx</a:t>
            </a:r>
            <a:r>
              <a:rPr lang="en-US" sz="2000" dirty="0">
                <a:solidFill>
                  <a:schemeClr val="tx1"/>
                </a:solidFill>
              </a:rPr>
              <a:t>, : Result: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974698"/>
              </p:ext>
            </p:extLst>
          </p:nvPr>
        </p:nvGraphicFramePr>
        <p:xfrm>
          <a:off x="929217" y="1452608"/>
          <a:ext cx="10439397" cy="4602224"/>
        </p:xfrm>
        <a:graphic>
          <a:graphicData uri="http://schemas.openxmlformats.org/drawingml/2006/table">
            <a:tbl>
              <a:tblPr/>
              <a:tblGrid>
                <a:gridCol w="1066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92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9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0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878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46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12,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4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</a:t>
                      </a:r>
                      <a:r>
                        <a:rPr lang="fr-FR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9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202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30, August 6,  27, September 3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August 2, 9, September 6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</a:p>
                    <a:p>
                      <a:pPr algn="ctr" fontAlgn="b"/>
                      <a:r>
                        <a:rPr lang="en-GB" sz="1400" b="0" i="0" u="none" strike="noStrike" baseline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378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August 1, 15, 29</a:t>
                      </a:r>
                    </a:p>
                    <a:p>
                      <a:pPr algn="l" fontAlgn="b"/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Thursday: August 8, 22, September 5</a:t>
                      </a:r>
                      <a:endParaRPr lang="en-CA" sz="14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36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31, August 14, 28, September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88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</a:t>
                      </a:r>
                      <a:r>
                        <a:rPr lang="en-GB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July 24), 31, August 7, 14, 21, 28</a:t>
                      </a:r>
                      <a:endParaRPr lang="en-GB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7737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5, 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19,</a:t>
                      </a:r>
                    </a:p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August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5</a:t>
                      </a:r>
                      <a:endParaRPr lang="en-GB" sz="14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900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GB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August 6 , September 3</a:t>
                      </a:r>
                    </a:p>
                    <a:p>
                      <a:pPr algn="l" fontAlgn="b"/>
                      <a:r>
                        <a:rPr lang="en-US" sz="14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August 20, October 8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4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4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582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 August 8, 22,  September 5</a:t>
                      </a:r>
                    </a:p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August 1,  15, 29</a:t>
                      </a:r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September 12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Liaison to 3GPP 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966" y="1981200"/>
            <a:ext cx="10361084" cy="4494214"/>
          </a:xfrm>
        </p:spPr>
        <p:txBody>
          <a:bodyPr/>
          <a:lstStyle/>
          <a:p>
            <a:r>
              <a:rPr lang="en-US" dirty="0"/>
              <a:t>The IEEE 802.11 WG approves sending the contents of </a:t>
            </a:r>
            <a:r>
              <a:rPr lang="en-US" dirty="0">
                <a:hlinkClick r:id="rId2"/>
              </a:rPr>
              <a:t>11-19/1300r1</a:t>
            </a:r>
            <a:r>
              <a:rPr lang="en-US" dirty="0"/>
              <a:t> draft LS to 3GPP SA on WLAN Integration in 5G System Rel-17 to 3GPP TSG SA and cc’ed to IEEE </a:t>
            </a:r>
            <a:r>
              <a:rPr lang="en-GB" dirty="0"/>
              <a:t>802 EC, IEEE 802.1 WG</a:t>
            </a:r>
            <a:r>
              <a:rPr lang="en-US" dirty="0"/>
              <a:t>, granting the WG Chair editorial license.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Second: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  <a:endParaRPr lang="en-US" altLang="en-US" dirty="0">
              <a:ea typeface="Microsoft YaHei" panose="020B0503020204020204" pitchFamily="34" charset="-122"/>
            </a:endParaRPr>
          </a:p>
          <a:p>
            <a:pPr lvl="0"/>
            <a:endParaRPr lang="en-US" dirty="0"/>
          </a:p>
          <a:p>
            <a:pPr lvl="0"/>
            <a:r>
              <a:rPr lang="en-US" dirty="0"/>
              <a:t>[AANI SC vote: Moved: Thomas Derham, Seconded: Carlos Cordeiro, Result: 13-0-1]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782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AANI Press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US" dirty="0"/>
              <a:t>The IEEE 802.11 WG recommends that a request for the development of a press release (or similar) announcing that </a:t>
            </a:r>
            <a:r>
              <a:rPr lang="en-GB" dirty="0"/>
              <a:t>P802.11ax meets the salient requirements of IMT-2020 Indoor Hotspot and Dense Urban environments, </a:t>
            </a:r>
            <a:r>
              <a:rPr lang="en-US" dirty="0"/>
              <a:t>as described in </a:t>
            </a:r>
            <a:r>
              <a:rPr lang="en-US" dirty="0">
                <a:hlinkClick r:id="rId2"/>
              </a:rPr>
              <a:t>11-19/1284r0</a:t>
            </a:r>
            <a:r>
              <a:rPr lang="en-US" dirty="0"/>
              <a:t>, be developed.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Joseph Levy on behalf of AANI SC</a:t>
            </a:r>
          </a:p>
          <a:p>
            <a:pPr lvl="0"/>
            <a:r>
              <a:rPr lang="en-US" dirty="0"/>
              <a:t>Second: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[AANI SC vote: Moved: </a:t>
            </a:r>
            <a:r>
              <a:rPr lang="en-US" dirty="0" err="1"/>
              <a:t>Shubhodeep</a:t>
            </a:r>
            <a:r>
              <a:rPr lang="en-US" dirty="0"/>
              <a:t> Adhikari, Seconded: Sindhu Verma, Result: 12-0-0]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3187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JTC1 SC 802.11aj comment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IEEE 802.11 WG recommends to IEEE 802 EC  that 11-19-1177-01 be liaised to ISO/IEC JTC1/SC6 as a response to the comment received during the 60-day ballot on IEEE 802.11aj, conducted according to the PSDO process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 Andrew Myles</a:t>
            </a:r>
          </a:p>
          <a:p>
            <a:r>
              <a:rPr lang="en-US" dirty="0"/>
              <a:t>Seconded: 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  <a:endParaRPr lang="en-US" altLang="en-US" dirty="0">
              <a:ea typeface="Microsoft YaHei" panose="020B0503020204020204" pitchFamily="34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36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TGmd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Approve a </a:t>
            </a:r>
            <a:r>
              <a:rPr lang="en-GB" dirty="0" err="1"/>
              <a:t>TGmd</a:t>
            </a:r>
            <a:r>
              <a:rPr lang="en-GB" dirty="0"/>
              <a:t> Ad-hoc August 20, 21, 22 in Toronto Canada.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/>
            <a:r>
              <a:rPr lang="en-US" dirty="0"/>
              <a:t>Moved by Mark Hamilton</a:t>
            </a:r>
          </a:p>
          <a:p>
            <a:pPr lvl="0"/>
            <a:r>
              <a:rPr lang="en-US" dirty="0"/>
              <a:t>Second: Joseph Levy</a:t>
            </a:r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097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TGaz</a:t>
            </a:r>
            <a:r>
              <a:rPr lang="en-US" dirty="0"/>
              <a:t>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 lvl="0"/>
            <a:r>
              <a:rPr lang="en-GB" dirty="0"/>
              <a:t>Authorize </a:t>
            </a:r>
            <a:r>
              <a:rPr lang="en-GB" dirty="0" err="1"/>
              <a:t>TGaz</a:t>
            </a:r>
            <a:r>
              <a:rPr lang="en-GB" dirty="0"/>
              <a:t> to hold an ad-hoc meeting September 4</a:t>
            </a:r>
            <a:r>
              <a:rPr lang="en-GB" baseline="30000" dirty="0"/>
              <a:t>th</a:t>
            </a:r>
            <a:r>
              <a:rPr lang="en-GB" dirty="0"/>
              <a:t> – 6</a:t>
            </a:r>
            <a:r>
              <a:rPr lang="en-GB" baseline="30000" dirty="0"/>
              <a:t>th</a:t>
            </a:r>
            <a:r>
              <a:rPr lang="en-GB" dirty="0"/>
              <a:t>, 2019 in the Bay Area, CA, USA for the purpose of comment resolution.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US" dirty="0"/>
              <a:t>Moved by Jonathan </a:t>
            </a:r>
            <a:r>
              <a:rPr lang="en-US" dirty="0" err="1"/>
              <a:t>Segev</a:t>
            </a:r>
            <a:r>
              <a:rPr lang="en-US" dirty="0"/>
              <a:t> on behalf of </a:t>
            </a:r>
            <a:r>
              <a:rPr lang="en-US" dirty="0" err="1"/>
              <a:t>TGaz</a:t>
            </a:r>
            <a:endParaRPr lang="en-US" dirty="0"/>
          </a:p>
          <a:p>
            <a:r>
              <a:rPr lang="en-US" dirty="0"/>
              <a:t>Result: </a:t>
            </a:r>
            <a:r>
              <a:rPr lang="en-US" dirty="0">
                <a:ea typeface="Microsoft YaHei" panose="020B0503020204020204" pitchFamily="34" charset="-122"/>
              </a:rPr>
              <a:t>xx/xx</a:t>
            </a:r>
            <a:r>
              <a:rPr lang="en-US" altLang="en-US" dirty="0">
                <a:ea typeface="Microsoft YaHei" panose="020B0503020204020204" pitchFamily="34" charset="-122"/>
              </a:rPr>
              <a:t>/xx [</a:t>
            </a:r>
            <a:r>
              <a:rPr lang="en-US" dirty="0"/>
              <a:t>unanimous]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[</a:t>
            </a:r>
            <a:r>
              <a:rPr lang="en-US" dirty="0" err="1"/>
              <a:t>TGaz</a:t>
            </a:r>
            <a:r>
              <a:rPr lang="en-US" dirty="0"/>
              <a:t> vote: Moved: Ganesh Venkatesan, Seconded: Christian Berger, Result: 15-0-0]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0FDF3-AA2D-4FFB-9B35-89C927110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6793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17154</TotalTime>
  <Words>836</Words>
  <Application>Microsoft Office PowerPoint</Application>
  <PresentationFormat>Widescreen</PresentationFormat>
  <Paragraphs>192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 Unicode MS</vt:lpstr>
      <vt:lpstr>Microsoft YaHei</vt:lpstr>
      <vt:lpstr>MS Gothic</vt:lpstr>
      <vt:lpstr>Calibri</vt:lpstr>
      <vt:lpstr>Times New Roman</vt:lpstr>
      <vt:lpstr>Office Theme</vt:lpstr>
      <vt:lpstr>Document</vt:lpstr>
      <vt:lpstr>802.11 July 2019 WG Motions</vt:lpstr>
      <vt:lpstr>Abstract</vt:lpstr>
      <vt:lpstr>Friday</vt:lpstr>
      <vt:lpstr>Teleconferences</vt:lpstr>
      <vt:lpstr>AANI Liaison to 3GPP SA</vt:lpstr>
      <vt:lpstr>AANI Press Release</vt:lpstr>
      <vt:lpstr>JTC1 SC 802.11aj comment response</vt:lpstr>
      <vt:lpstr>TGmd Ad-Hoc</vt:lpstr>
      <vt:lpstr>TGaz Ad-Hoc</vt:lpstr>
      <vt:lpstr>TGbb Liaison to ITU-T </vt:lpstr>
      <vt:lpstr>EC Motions</vt:lpstr>
      <vt:lpstr>P802.11ay PAR Extension</vt:lpstr>
      <vt:lpstr>P802.11az PAR Extension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March 2018 WG Motions</dc:title>
  <dc:creator>Stacey, Robert</dc:creator>
  <cp:keywords>CTPClassification=CTP_PUBLIC:VisualMarkings=, CTPClassification=CTP_NT</cp:keywords>
  <cp:lastModifiedBy>Stephen McCann</cp:lastModifiedBy>
  <cp:revision>416</cp:revision>
  <cp:lastPrinted>1601-01-01T00:00:00Z</cp:lastPrinted>
  <dcterms:created xsi:type="dcterms:W3CDTF">2018-05-10T16:45:22Z</dcterms:created>
  <dcterms:modified xsi:type="dcterms:W3CDTF">2019-07-18T19:10:50Z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2019-03-18 16:41:56Z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