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84" r:id="rId4"/>
    <p:sldId id="285" r:id="rId5"/>
    <p:sldId id="260" r:id="rId6"/>
    <p:sldId id="262" r:id="rId7"/>
    <p:sldId id="263" r:id="rId8"/>
    <p:sldId id="264" r:id="rId9"/>
    <p:sldId id="283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9" r:id="rId21"/>
    <p:sldId id="280" r:id="rId22"/>
    <p:sldId id="281" r:id="rId23"/>
    <p:sldId id="282" r:id="rId2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>
        <p:scale>
          <a:sx n="60" d="100"/>
          <a:sy n="60" d="100"/>
        </p:scale>
        <p:origin x="288" y="-2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802.11-19/0992r0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802.11-19/0992r0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802.11-19/0992r0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802.11-19/0992r0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July 2019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D76D2C91-C1F1-47DA-B7A8-24C37DC79F19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263898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802.11-19/0992r0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99465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802.11-19/0992r0</a:t>
            </a:r>
            <a:endParaRPr lang="en-US">
              <a:ea typeface="MS PGothic" pitchFamily="34" charset="-128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July 2019</a:t>
            </a:r>
            <a:endParaRPr lang="en-US">
              <a:ea typeface="MS PGothic" pitchFamily="34" charset="-128"/>
            </a:endParaRP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Dorothy Stanley, HP Enterprise</a:t>
            </a:r>
            <a:endParaRPr lang="en-US">
              <a:ea typeface="MS PGothic" pitchFamily="34" charset="-128"/>
            </a:endParaRP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802.11-19/0992r0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July 2019</a:t>
            </a:r>
            <a:endParaRPr lang="en-US" sz="140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2" indent="-339642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4430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728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60143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2999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585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 smtClean="0"/>
              <a:t>Dorothy Stanley, HP Enterprise</a:t>
            </a:r>
            <a:endParaRPr lang="en-US" sz="1200"/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9" y="9004703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B8C34512-B62F-43E4-AA0B-6094D03FFCD9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6013" cy="34861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317131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802.11-19/0992r0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802.11-19/0992r0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762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>
            <a:extLst>
              <a:ext uri="{FF2B5EF4-FFF2-40B4-BE49-F238E27FC236}">
                <a16:creationId xmlns="" xmlns:a16="http://schemas.microsoft.com/office/drawing/2014/main" id="{F2F6DC76-6D8C-44D8-9368-5AC0C6F55EA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802.11-19/0992r0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82CF45C-94C2-41E2-B532-24F5EE61CC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910FF9C-06CF-45BE-A009-FF12254910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D33A3A9-CC5C-4259-B515-1263B18CC710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02959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802.11-19/0992r0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887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802.11-19/0992r0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July 2019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Dorothy Stanley, HP Enterprise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802.11-19/0992r0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802.11-19/0992r0</a:t>
            </a:r>
            <a:endParaRPr lang="en-US">
              <a:ea typeface="MS PGothic" pitchFamily="34" charset="-128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July 2019</a:t>
            </a:r>
            <a:endParaRPr lang="en-US">
              <a:ea typeface="MS PGothic" pitchFamily="34" charset="-128"/>
            </a:endParaRP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Dorothy Stanley, HP Enterprise</a:t>
            </a:r>
            <a:endParaRPr lang="en-US">
              <a:ea typeface="MS PGothic" pitchFamily="34" charset="-128"/>
            </a:endParaRP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5721480" y="98280"/>
            <a:ext cx="641160" cy="2124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400" b="1" strike="noStrike" spc="-1">
                <a:solidFill>
                  <a:srgbClr val="000000"/>
                </a:solidFill>
                <a:latin typeface="Times New Roman"/>
                <a:ea typeface="MS PGothic"/>
              </a:rPr>
              <a:t>doc.: IEEE 802.11-12/xxxxr0</a:t>
            </a:r>
            <a:endParaRPr lang="sv-SE" sz="1400" b="0" strike="noStrike" spc="-1">
              <a:latin typeface="DejaVu Serif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662040" y="98280"/>
            <a:ext cx="828360" cy="2124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sv-SE" sz="1400" b="1" strike="noStrike" spc="-1">
                <a:latin typeface="Times New Roman"/>
                <a:ea typeface="MS PGothic"/>
              </a:rPr>
              <a:t>November 2010</a:t>
            </a:r>
            <a:endParaRPr lang="sv-SE" sz="1400" b="0" strike="noStrike" spc="-1">
              <a:latin typeface="DejaVu Serif"/>
            </a:endParaRPr>
          </a:p>
        </p:txBody>
      </p:sp>
      <p:sp>
        <p:nvSpPr>
          <p:cNvPr id="56" name="TextShape 3"/>
          <p:cNvSpPr txBox="1"/>
          <p:nvPr/>
        </p:nvSpPr>
        <p:spPr>
          <a:xfrm>
            <a:off x="5435640" y="9013680"/>
            <a:ext cx="926640" cy="1821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marL="458640" algn="r">
              <a:lnSpc>
                <a:spcPct val="100000"/>
              </a:lnSpc>
            </a:pPr>
            <a:r>
              <a:rPr lang="sv-SE" sz="1200" b="0" strike="noStrike" spc="-1">
                <a:latin typeface="Times New Roman"/>
                <a:ea typeface="MS PGothic"/>
              </a:rPr>
              <a:t>Bruce Kraemer (Marvell)</a:t>
            </a:r>
            <a:endParaRPr lang="sv-SE" sz="1200" b="0" strike="noStrike" spc="-1">
              <a:latin typeface="DejaVu Serif"/>
            </a:endParaRPr>
          </a:p>
        </p:txBody>
      </p:sp>
      <p:sp>
        <p:nvSpPr>
          <p:cNvPr id="57" name="TextShape 4"/>
          <p:cNvSpPr txBox="1"/>
          <p:nvPr/>
        </p:nvSpPr>
        <p:spPr>
          <a:xfrm>
            <a:off x="3270240" y="9013680"/>
            <a:ext cx="512280" cy="1821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200" b="0" strike="noStrike" spc="-1">
                <a:latin typeface="DejaVu Serif"/>
              </a:rPr>
              <a:t>Page </a:t>
            </a:r>
            <a:fld id="{9B5DBCF2-ACF0-4093-B399-30D30859139B}" type="slidenum">
              <a:rPr lang="sv-SE" sz="1200" b="0" strike="noStrike" spc="-1">
                <a:latin typeface="DejaVu Serif"/>
              </a:rPr>
              <a:t>23</a:t>
            </a:fld>
            <a:endParaRPr lang="sv-SE" sz="1200" b="0" strike="noStrike" spc="-1">
              <a:latin typeface="DejaVu Serif"/>
            </a:endParaRPr>
          </a:p>
        </p:txBody>
      </p:sp>
      <p:sp>
        <p:nvSpPr>
          <p:cNvPr id="58" name="PlaceHolder 5"/>
          <p:cNvSpPr>
            <a:spLocks noGrp="1" noRot="1" noChangeAspec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</p:spPr>
      </p:sp>
      <p:sp>
        <p:nvSpPr>
          <p:cNvPr id="59" name="PlaceHolder 6"/>
          <p:cNvSpPr>
            <a:spLocks noGrp="1"/>
          </p:cNvSpPr>
          <p:nvPr>
            <p:ph type="body"/>
          </p:nvPr>
        </p:nvSpPr>
        <p:spPr>
          <a:xfrm>
            <a:off x="701640" y="4421160"/>
            <a:ext cx="5619240" cy="4188960"/>
          </a:xfrm>
          <a:prstGeom prst="rect">
            <a:avLst/>
          </a:prstGeom>
        </p:spPr>
        <p:txBody>
          <a:bodyPr lIns="94320" tIns="46440" rIns="94320" bIns="46440">
            <a:noAutofit/>
          </a:bodyPr>
          <a:lstStyle/>
          <a:p>
            <a:endParaRPr lang="sv-SE" sz="2000" b="0" strike="noStrike" spc="-1">
              <a:latin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82899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802.11-19/0992r0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222811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802.11-19/0992r0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88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802.11-19/0992r0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802.11-19/0992r0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July 2019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A4334659-8D15-4D0B-AB0C-B36FA8523652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533645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802.11-19/0992r0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July 2019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8BC7AAB1-E673-4AE2-81FD-33C6AF16E26D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808159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10306" y="9004702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 dirty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46115" y="96051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 dirty="0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758224" y="9001047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278938" y="9001046"/>
            <a:ext cx="4151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dirty="0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00559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802.11-19/0992r0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July 2019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9DE8E017-EFFC-41FD-A961-976CCE315D42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7183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802.11-19/0992r1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48-06-00ax-coexistence-assurance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9/11-19-1063-00-00ax-tgax-july-2019-ad-hoc-meeting-agenda.pptx" TargetMode="External"/><Relationship Id="rId4" Type="http://schemas.openxmlformats.org/officeDocument/2006/relationships/hyperlink" Target="https://mentor.ieee.org/802.11/dcn/19/11-19-0983-00-00ax-tgax-july-2019-meeting-agenda.ppt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569-01-00bd-tgbd-mar-apr-may-2019-teleconference-minutes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petsymposium.org/2019/program.php#hotpets_program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022-01-AANI-aani-sc-agenda-july-2019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bi-savi-wla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08/11-08-0949-04-0arc-mac-component-breakdown-wip.ppt" TargetMode="External"/><Relationship Id="rId5" Type="http://schemas.openxmlformats.org/officeDocument/2006/relationships/hyperlink" Target="https://mentor.ieee.org/802.11/dcn/19/11-19-0106-00-000m-sta-and-ap.docx" TargetMode="External"/><Relationship Id="rId4" Type="http://schemas.openxmlformats.org/officeDocument/2006/relationships/hyperlink" Target="https://mentor.ieee.org/802.11/dcn/18/11-18-1051-05-0arc-what-is-an-ess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Workshops/2019-July-Coex/workshop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19/15-19-0215-02-09ma-802-15-9ma-par-draft.pdf" TargetMode="External"/><Relationship Id="rId3" Type="http://schemas.openxmlformats.org/officeDocument/2006/relationships/hyperlink" Target="http://www.ieee802.org/1/files/public/docs2019/dh-draft-PAR-0519-v01.pdf" TargetMode="External"/><Relationship Id="rId7" Type="http://schemas.openxmlformats.org/officeDocument/2006/relationships/hyperlink" Target="https://mentor.ieee.org/802-ec/dcn/19/ec-19-0074-00-00EC-ieee-p802-3cv-draft-par-response.pdf" TargetMode="External"/><Relationship Id="rId12" Type="http://schemas.openxmlformats.org/officeDocument/2006/relationships/hyperlink" Target="https://mentor.ieee.org/802.11/dcn/19/11-19-0732-01-00az-tgaz-par-extension-request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/files/public/docs2019/dj-draft-CSD-0519-v01.pdf" TargetMode="External"/><Relationship Id="rId11" Type="http://schemas.openxmlformats.org/officeDocument/2006/relationships/hyperlink" Target="https://mentor.ieee.org/802.11/dcn/19/11-19-0673-00-00ay-tgay-par-extension-request.pdf" TargetMode="External"/><Relationship Id="rId5" Type="http://schemas.openxmlformats.org/officeDocument/2006/relationships/hyperlink" Target="http://www.ieee802.org/1/files/public/docs2019/dj-draft-PAR-0519-v01.pdf" TargetMode="External"/><Relationship Id="rId10" Type="http://schemas.openxmlformats.org/officeDocument/2006/relationships/hyperlink" Target="http://www.ieee802.org/1/files/public/docs2019/cj-PAR-extension-0519-v01.pdf" TargetMode="External"/><Relationship Id="rId4" Type="http://schemas.openxmlformats.org/officeDocument/2006/relationships/hyperlink" Target="http://www.ieee802.org/1/files/public/docs2019/dh-draft-CSD-0519-v01.pdf" TargetMode="External"/><Relationship Id="rId9" Type="http://schemas.openxmlformats.org/officeDocument/2006/relationships/hyperlink" Target="https://mentor.ieee.org/802.15/dcn/19/15-19-0216-01-09ma-802-15-9ma-csd-draft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WG11 Opening Report Snapshot slides </a:t>
            </a:r>
            <a:r>
              <a:rPr lang="en-US" dirty="0" smtClean="0"/>
              <a:t>2019-07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2019-07-14</a:t>
            </a:r>
            <a:endParaRPr lang="en-GB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211821"/>
              </p:ext>
            </p:extLst>
          </p:nvPr>
        </p:nvGraphicFramePr>
        <p:xfrm>
          <a:off x="989013" y="2417763"/>
          <a:ext cx="10109200" cy="244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3" name="Document" r:id="rId4" imgW="10480743" imgH="2538262" progId="Word.Document.8">
                  <p:embed/>
                </p:oleObj>
              </mc:Choice>
              <mc:Fallback>
                <p:oleObj name="Document" r:id="rId4" imgW="10480743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7763"/>
                        <a:ext cx="10109200" cy="24415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WNG – July 2019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7056D5F8-4388-4426-867B-2A6DDB4823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630364"/>
            <a:ext cx="8382000" cy="416083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11-19/1164r0 “Wi-Fi sensing” - Tony Xiao Han (Huawei)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“Wi-Fi Sensing: Usages, Requirements, Technical Feasibility, and Standards Gaps” – Carlos </a:t>
            </a:r>
            <a:r>
              <a:rPr lang="en-US" dirty="0" err="1"/>
              <a:t>Cordiero</a:t>
            </a:r>
            <a:r>
              <a:rPr lang="en-US" dirty="0"/>
              <a:t> (Intel)</a:t>
            </a:r>
          </a:p>
          <a:p>
            <a:pPr marL="400050" lvl="1" indent="0">
              <a:spcBef>
                <a:spcPct val="0"/>
              </a:spcBef>
              <a:buFontTx/>
              <a:buNone/>
              <a:defRPr/>
            </a:pPr>
            <a:endParaRPr lang="en-US" dirty="0"/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September 2019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</a:t>
            </a:r>
            <a:r>
              <a:rPr lang="en-US" altLang="en-US" dirty="0" smtClean="0"/>
              <a:t>11-19/0991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  <p:sp>
        <p:nvSpPr>
          <p:cNvPr id="15367" name="Rectangle 1"/>
          <p:cNvSpPr>
            <a:spLocks noChangeArrowheads="1"/>
          </p:cNvSpPr>
          <p:nvPr/>
        </p:nvSpPr>
        <p:spPr bwMode="auto">
          <a:xfrm>
            <a:off x="1524000" y="1174751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Tuesday </a:t>
            </a:r>
            <a:r>
              <a:rPr lang="en-US" altLang="en-US" dirty="0" smtClean="0"/>
              <a:t>16 July </a:t>
            </a:r>
            <a:r>
              <a:rPr lang="en-US" altLang="en-US" dirty="0"/>
              <a:t>AM1 (08:00-10:00)</a:t>
            </a: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15365" name="Title 1"/>
          <p:cNvSpPr>
            <a:spLocks noGrp="1"/>
          </p:cNvSpPr>
          <p:nvPr>
            <p:ph type="title" idx="4294967295"/>
          </p:nvPr>
        </p:nvSpPr>
        <p:spPr>
          <a:xfrm>
            <a:off x="1371600" y="687388"/>
            <a:ext cx="93726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dirty="0" smtClean="0"/>
              <a:t>IEEE 802 JTC1 SC will meet in Vienna in July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5146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(11-19-0955) addressed this </a:t>
            </a:r>
            <a:r>
              <a:rPr lang="en-AU" altLang="en-US" dirty="0" smtClean="0"/>
              <a:t>week</a:t>
            </a:r>
            <a:br>
              <a:rPr lang="en-AU" altLang="en-US" dirty="0" smtClean="0"/>
            </a:br>
            <a:r>
              <a:rPr lang="en-AU" altLang="en-US" dirty="0"/>
              <a:t/>
            </a:r>
            <a:br>
              <a:rPr lang="en-AU" altLang="en-US" dirty="0"/>
            </a:br>
            <a:r>
              <a:rPr lang="en-AU" altLang="en-US" dirty="0"/>
              <a:t>(Tue PM1) will include “the usual”: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60 day/FDIS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None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 dirty="0" smtClean="0"/>
              <a:t>IEEE 802 has 90 standards in or through the PSDO pipeline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  <p:cxnSp>
        <p:nvCxnSpPr>
          <p:cNvPr id="17413" name="Straight Arrow Connector 3"/>
          <p:cNvCxnSpPr>
            <a:cxnSpLocks noChangeShapeType="1"/>
          </p:cNvCxnSpPr>
          <p:nvPr/>
        </p:nvCxnSpPr>
        <p:spPr bwMode="auto">
          <a:xfrm>
            <a:off x="9372600" y="3717925"/>
            <a:ext cx="22860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Rectangle 12"/>
          <p:cNvSpPr/>
          <p:nvPr/>
        </p:nvSpPr>
        <p:spPr bwMode="auto">
          <a:xfrm>
            <a:off x="8077200" y="3108325"/>
            <a:ext cx="2514600" cy="2209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FDIS ballots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802.11ah waiting for publication</a:t>
            </a: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802.11ak/</a:t>
            </a:r>
            <a:r>
              <a:rPr lang="en-A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</a:t>
            </a: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waiting for FDIS ballot start</a:t>
            </a:r>
          </a:p>
          <a:p>
            <a:pPr>
              <a:spcBef>
                <a:spcPts val="300"/>
              </a:spcBef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60-day ballots</a:t>
            </a: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802.11aj needs a response</a:t>
            </a:r>
          </a:p>
        </p:txBody>
      </p:sp>
      <p:cxnSp>
        <p:nvCxnSpPr>
          <p:cNvPr id="14" name="Straight Arrow Connector 3"/>
          <p:cNvCxnSpPr>
            <a:cxnSpLocks noChangeShapeType="1"/>
          </p:cNvCxnSpPr>
          <p:nvPr/>
        </p:nvCxnSpPr>
        <p:spPr bwMode="auto">
          <a:xfrm>
            <a:off x="7848600" y="3717925"/>
            <a:ext cx="22860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2327165"/>
              </p:ext>
            </p:extLst>
          </p:nvPr>
        </p:nvGraphicFramePr>
        <p:xfrm>
          <a:off x="2057400" y="2209800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=""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=""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="" xmlns:a16="http://schemas.microsoft.com/office/drawing/2014/main" val="3686578755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In-process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221862381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254187023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261643755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394314654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218770993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802.16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193031579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3179030079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5636025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30242636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9216" y="457200"/>
            <a:ext cx="10348383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– July 2019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66850" y="1676400"/>
            <a:ext cx="912495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Overall Status: LB236 on P802.11REVmd D2.0 passed with 92% approval, 723 comments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D2.0 incorporates all approved amendments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About half of the comments resolved/pending resolution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Since May 2019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Teleconferences held to continue comment resolution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July 2019 meeting goals </a:t>
            </a:r>
            <a:r>
              <a:rPr lang="en-US" altLang="zh-CN" dirty="0" smtClean="0"/>
              <a:t>(6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Arial" panose="020B0604020202020204" pitchFamily="34" charset="0"/>
                <a:sym typeface="Wingdings" panose="05000000000000000000" pitchFamily="2" charset="2"/>
              </a:rPr>
              <a:t>Complete LB236 comment </a:t>
            </a: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resolution: approximately 225 comments remain</a:t>
            </a:r>
            <a:endParaRPr lang="en-US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WGLB recirculation on D3.0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Plans for July- September 2019: Recirculation LB and comment resolution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Agenda: 11-19-0960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723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1828800" y="606425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IEEE 802.11ax – </a:t>
            </a:r>
            <a:r>
              <a:rPr lang="en-US" dirty="0" smtClean="0"/>
              <a:t>July </a:t>
            </a:r>
            <a:r>
              <a:rPr lang="en-US" dirty="0"/>
              <a:t>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81200" y="1719458"/>
            <a:ext cx="853440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sz="2000" dirty="0"/>
              <a:t>The TG held an ad hoc meeting during the period July 10-12 in the Rennes, France.</a:t>
            </a:r>
          </a:p>
          <a:p>
            <a:pPr lvl="1"/>
            <a:r>
              <a:rPr lang="en-CA" sz="1600" dirty="0"/>
              <a:t>Almost 150 CIDs are ready for motion as a result of the ad-hoc last week</a:t>
            </a:r>
          </a:p>
          <a:p>
            <a:pPr lvl="1"/>
            <a:r>
              <a:rPr lang="en-CA" sz="1600" dirty="0"/>
              <a:t>The remaining number of editorial comments is about 420 CIDs</a:t>
            </a:r>
          </a:p>
          <a:p>
            <a:r>
              <a:rPr lang="en-CA" sz="2000" dirty="0"/>
              <a:t>Approve the new revision of the TG Coexistence Assurance document.</a:t>
            </a:r>
          </a:p>
          <a:p>
            <a:pPr lvl="1"/>
            <a:r>
              <a:rPr lang="en-CA" sz="1800" dirty="0">
                <a:hlinkClick r:id="rId3"/>
              </a:rPr>
              <a:t>https://mentor.ieee.org/802.11/dcn/16/11-16-1348-06-00ax-coexistence-assurance.docx</a:t>
            </a:r>
            <a:r>
              <a:rPr lang="en-CA" sz="1800" dirty="0"/>
              <a:t> </a:t>
            </a:r>
          </a:p>
          <a:p>
            <a:r>
              <a:rPr lang="en-CA" sz="2000" dirty="0"/>
              <a:t>Complete the resolution of all comments submitted on LB 238 (draft D4.0) and start a new 15-day WG LB</a:t>
            </a:r>
          </a:p>
          <a:p>
            <a:r>
              <a:rPr lang="en-US" sz="2000" dirty="0"/>
              <a:t>Agenda for this meeting is available  in document 11-19/0983r0.</a:t>
            </a:r>
          </a:p>
          <a:p>
            <a:pPr lvl="1"/>
            <a:r>
              <a:rPr lang="en-US" sz="1600" dirty="0">
                <a:hlinkClick r:id="rId4"/>
              </a:rPr>
              <a:t>https://mentor.ieee.org/802.11/dcn/19/11-19-0983-00-00ax-tgax-july-2019-meeting-agenda.pptx</a:t>
            </a:r>
            <a:r>
              <a:rPr lang="en-US" sz="1600" dirty="0"/>
              <a:t> </a:t>
            </a:r>
          </a:p>
          <a:p>
            <a:r>
              <a:rPr lang="en-US" sz="2000" dirty="0"/>
              <a:t>Agenda for the ad hoc meeting is available in document 11-19/1063r0</a:t>
            </a:r>
          </a:p>
          <a:p>
            <a:pPr lvl="1"/>
            <a:r>
              <a:rPr lang="en-US" sz="1600" dirty="0">
                <a:hlinkClick r:id="rId5"/>
              </a:rPr>
              <a:t>https://mentor.ieee.org/802.11/dcn/19/11-19-1063-00-00ax-tgax-july-2019-ad-hoc-meeting-agenda.pptx</a:t>
            </a:r>
            <a:r>
              <a:rPr lang="en-US" sz="16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1907118" y="692126"/>
            <a:ext cx="7772400" cy="9144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Task Group AY – July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828800" y="1447800"/>
            <a:ext cx="7772400" cy="5027614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CA" sz="2000" dirty="0"/>
              <a:t>Since the May interim</a:t>
            </a:r>
          </a:p>
          <a:p>
            <a:pPr lvl="1" algn="just"/>
            <a:r>
              <a:rPr lang="en-CA" altLang="en-US" sz="1600" dirty="0"/>
              <a:t>Draft 4.0 is published</a:t>
            </a:r>
          </a:p>
          <a:p>
            <a:pPr lvl="1" algn="just"/>
            <a:r>
              <a:rPr lang="en-CA" altLang="en-US" sz="1600" dirty="0"/>
              <a:t>IEEE SA ballot pool is formed with 137 members being enrolled.</a:t>
            </a:r>
          </a:p>
          <a:p>
            <a:pPr lvl="1" algn="just"/>
            <a:r>
              <a:rPr lang="en-CA" altLang="en-US" sz="1600" dirty="0"/>
              <a:t>Second recirculation working group letter ballot on D4.0 (LB242) is passed with an approval rate of 96.97%, 21 technical comments and 42 editorial comments.</a:t>
            </a:r>
          </a:p>
          <a:p>
            <a:pPr lvl="1" algn="just"/>
            <a:r>
              <a:rPr lang="en-CA" altLang="en-US" sz="1600" dirty="0"/>
              <a:t>A teleconference call on comment assignment is held on July 10</a:t>
            </a:r>
          </a:p>
          <a:p>
            <a:r>
              <a:rPr lang="en-US" sz="2000" dirty="0"/>
              <a:t>Goals this week</a:t>
            </a:r>
          </a:p>
          <a:p>
            <a:pPr lvl="1"/>
            <a:r>
              <a:rPr lang="en-CA" sz="1600" dirty="0"/>
              <a:t>Consider draft readiness for the third recirculation working group letter ballot on Tuesday AM2</a:t>
            </a:r>
          </a:p>
          <a:p>
            <a:pPr lvl="2"/>
            <a:r>
              <a:rPr lang="en-CA" sz="1400" dirty="0"/>
              <a:t>Review all comments, especially the 21 technical comments</a:t>
            </a:r>
          </a:p>
          <a:p>
            <a:pPr lvl="2"/>
            <a:r>
              <a:rPr lang="en-CA" sz="1400" dirty="0"/>
              <a:t>Agree on a way forward option for the start date of the first SA technical letter ballot (e.g., reject all No-vote comments with sufficient justification and issue a recirculation letter ballot with unchanged draft;  or resolve all comments and prepare D5.0 for the third recirculation working group letter ballot)</a:t>
            </a:r>
          </a:p>
          <a:p>
            <a:pPr lvl="1"/>
            <a:r>
              <a:rPr lang="en-US" sz="1600" dirty="0"/>
              <a:t>Comment resolution</a:t>
            </a:r>
          </a:p>
          <a:p>
            <a:pPr lvl="1"/>
            <a:r>
              <a:rPr lang="en-US" sz="1600" dirty="0"/>
              <a:t>Resolve comments related to the PAR extension (if any)</a:t>
            </a:r>
          </a:p>
          <a:p>
            <a:r>
              <a:rPr lang="en-US" sz="2000" dirty="0"/>
              <a:t>Agenda for this meeting is available in document 11-19/0974</a:t>
            </a:r>
          </a:p>
        </p:txBody>
      </p:sp>
    </p:spTree>
    <p:extLst>
      <p:ext uri="{BB962C8B-B14F-4D97-AF65-F5344CB8AC3E}">
        <p14:creationId xmlns:p14="http://schemas.microsoft.com/office/powerpoint/2010/main" val="289681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Task Group AZ </a:t>
            </a:r>
            <a:r>
              <a:rPr lang="en-US" dirty="0"/>
              <a:t>– </a:t>
            </a:r>
            <a:r>
              <a:rPr lang="en-US" dirty="0" smtClean="0"/>
              <a:t>July 2019</a:t>
            </a:r>
            <a:r>
              <a:rPr lang="en-US" dirty="0"/>
              <a:t/>
            </a:r>
            <a:br>
              <a:rPr lang="en-US" dirty="0"/>
            </a:br>
            <a:r>
              <a:rPr lang="en-GB" dirty="0" smtClean="0"/>
              <a:t>Next </a:t>
            </a:r>
            <a:r>
              <a:rPr lang="en-GB" dirty="0"/>
              <a:t>Generation </a:t>
            </a:r>
            <a:r>
              <a:rPr lang="en-GB" dirty="0" smtClean="0"/>
              <a:t>Positioning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Current status: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comment resolution coming from successful Initial WG Ballot.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TG had a 3 day ad-hoc hosted by Qualcomm and had 4 </a:t>
            </a:r>
            <a:r>
              <a:rPr lang="en-US" dirty="0" err="1"/>
              <a:t>telecons</a:t>
            </a:r>
            <a:r>
              <a:rPr lang="en-US" dirty="0"/>
              <a:t> since the March meeting.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Roughly 60 technical comment resolutions were generated and reviewed – expected to be considered for adoption this week.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Published two new drafts: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D1.1 incorporating CR adopted during the March meeting and editorial comment resolution.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D1.2 incorporating comment resolutions approved during the May meeting.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Upcoming milestones/approved plan: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Continue with comment resolution.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Projected to go to a recirculation ballot coming from Sep. meeting.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AZ </a:t>
            </a:r>
            <a:r>
              <a:rPr lang="en-US" dirty="0"/>
              <a:t>– </a:t>
            </a:r>
            <a:r>
              <a:rPr lang="en-US" dirty="0" smtClean="0"/>
              <a:t>July 2019</a:t>
            </a:r>
            <a:r>
              <a:rPr lang="en-US" dirty="0"/>
              <a:t/>
            </a:r>
            <a:br>
              <a:rPr lang="en-US" dirty="0"/>
            </a:br>
            <a:r>
              <a:rPr lang="en-GB" dirty="0" smtClean="0"/>
              <a:t>Next </a:t>
            </a:r>
            <a:r>
              <a:rPr lang="en-GB" dirty="0"/>
              <a:t>Generation 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Agenda: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refer to submission 11-19/946.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2895600"/>
            <a:ext cx="5938019" cy="2871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67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dirty="0"/>
              <a:t> </a:t>
            </a:r>
            <a:r>
              <a:rPr lang="en-US" dirty="0" smtClean="0"/>
              <a:t>(Wake-up Radio</a:t>
            </a:r>
            <a:r>
              <a:rPr lang="en-US" dirty="0"/>
              <a:t>) – July 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05000" y="1828800"/>
            <a:ext cx="9753600" cy="4646615"/>
          </a:xfrm>
        </p:spPr>
        <p:txBody>
          <a:bodyPr/>
          <a:lstStyle/>
          <a:p>
            <a:pPr marL="0" indent="0"/>
            <a:r>
              <a:rPr lang="en-US" altLang="en-US" sz="2000"/>
              <a:t>From the last F2F meeting</a:t>
            </a:r>
          </a:p>
          <a:p>
            <a:pPr marL="0" indent="0"/>
            <a:r>
              <a:rPr lang="en-US" altLang="en-US" sz="1800" b="0" dirty="0"/>
              <a:t>	</a:t>
            </a:r>
            <a:r>
              <a:rPr lang="en-US" altLang="en-US" sz="1800" b="0" dirty="0" err="1">
                <a:ea typeface="MS PGothic" charset="-128"/>
              </a:rPr>
              <a:t>TGba</a:t>
            </a:r>
            <a:r>
              <a:rPr lang="en-US" altLang="en-US" sz="1800" b="0" dirty="0">
                <a:ea typeface="MS PGothic" charset="-128"/>
              </a:rPr>
              <a:t> completed the comment resolution on D2.0 in the May meeting</a:t>
            </a:r>
          </a:p>
          <a:p>
            <a:pPr marL="0" indent="0"/>
            <a:r>
              <a:rPr lang="en-US" altLang="en-US" sz="1800" b="0" dirty="0">
                <a:ea typeface="MS PGothic" charset="-128"/>
              </a:rPr>
              <a:t>	Started 15-day recirculation WGLB (LB241) in June</a:t>
            </a:r>
          </a:p>
          <a:p>
            <a:pPr marL="0" indent="0"/>
            <a:r>
              <a:rPr lang="en-US" altLang="en-US" sz="1800" b="0" dirty="0">
                <a:ea typeface="MS PGothic" charset="-128"/>
              </a:rPr>
              <a:t>	- Passed: 84% approve	</a:t>
            </a:r>
          </a:p>
          <a:p>
            <a:pPr marL="0" indent="0"/>
            <a:r>
              <a:rPr lang="en-US" altLang="en-US" sz="1800" b="0" dirty="0">
                <a:ea typeface="MS PGothic" charset="-128"/>
              </a:rPr>
              <a:t>	- Total 418 comments received (265 technical)</a:t>
            </a:r>
          </a:p>
          <a:p>
            <a:pPr marL="0" indent="0"/>
            <a:r>
              <a:rPr lang="en-US" altLang="en-US" sz="1800" b="0" dirty="0">
                <a:ea typeface="MS PGothic" charset="-128"/>
              </a:rPr>
              <a:t>	Held three teleconference calls</a:t>
            </a:r>
          </a:p>
          <a:p>
            <a:pPr marL="400050" lvl="1" indent="0"/>
            <a:r>
              <a:rPr lang="en-US" altLang="en-US" sz="1800" dirty="0">
                <a:ea typeface="MS PGothic" charset="-128"/>
              </a:rPr>
              <a:t>	- Comment assignments</a:t>
            </a:r>
          </a:p>
          <a:p>
            <a:pPr marL="400050" lvl="1" indent="0"/>
            <a:r>
              <a:rPr lang="en-US" altLang="en-US" sz="1800" dirty="0">
                <a:ea typeface="MS PGothic" charset="-128"/>
              </a:rPr>
              <a:t> - Reviewed comment resolutions for 51 technical CIDs (~20% complete)</a:t>
            </a:r>
            <a:r>
              <a:rPr lang="en-US" altLang="en-US" sz="1400" dirty="0">
                <a:ea typeface="MS PGothic" charset="-128"/>
              </a:rPr>
              <a:t>			</a:t>
            </a:r>
          </a:p>
          <a:p>
            <a:pPr marL="0" indent="0"/>
            <a:r>
              <a:rPr lang="en-US" altLang="en-US" sz="2000" dirty="0"/>
              <a:t>Plan for this meeting</a:t>
            </a:r>
          </a:p>
          <a:p>
            <a:pPr marL="457200" lvl="1" indent="0"/>
            <a:r>
              <a:rPr lang="en-US" altLang="en-US" sz="1800" dirty="0"/>
              <a:t>Continue comment resolution on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D3.0 (LB241)</a:t>
            </a:r>
          </a:p>
          <a:p>
            <a:pPr marL="457200" lvl="1" indent="0"/>
            <a:r>
              <a:rPr lang="en-US" altLang="en-US" sz="1800" dirty="0"/>
              <a:t>Review TG timeline</a:t>
            </a:r>
          </a:p>
          <a:p>
            <a:pPr marL="0" indent="0"/>
            <a:r>
              <a:rPr lang="en-US" altLang="en-US" sz="2000" dirty="0"/>
              <a:t>Agenda can be found in doc: IEEE 802.11-19/988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802.11 </a:t>
            </a:r>
            <a:r>
              <a:rPr lang="en-US" altLang="en-US" sz="3200" dirty="0" err="1" smtClean="0">
                <a:solidFill>
                  <a:schemeClr val="tx2"/>
                </a:solidFill>
              </a:rPr>
              <a:t>TGbb</a:t>
            </a:r>
            <a:r>
              <a:rPr lang="en-US" sz="3200" dirty="0"/>
              <a:t> – July 2019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1371600" y="1524000"/>
            <a:ext cx="9448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GB" altLang="en-US" dirty="0" err="1"/>
              <a:t>TGbb</a:t>
            </a:r>
            <a:r>
              <a:rPr lang="en-GB" altLang="en-US" dirty="0"/>
              <a:t> will discuss :</a:t>
            </a:r>
          </a:p>
          <a:p>
            <a:pPr lvl="1" algn="just"/>
            <a:r>
              <a:rPr lang="en-GB" altLang="en-US" dirty="0"/>
              <a:t>Approve minutes from the teleconferences</a:t>
            </a:r>
          </a:p>
          <a:p>
            <a:pPr lvl="1" algn="just"/>
            <a:r>
              <a:rPr lang="en-GB" altLang="en-US" dirty="0"/>
              <a:t>Evaluation Framework document</a:t>
            </a:r>
          </a:p>
          <a:p>
            <a:pPr lvl="1" algn="just"/>
            <a:r>
              <a:rPr lang="en-GB" altLang="en-US" dirty="0"/>
              <a:t>PHY proposals</a:t>
            </a:r>
          </a:p>
          <a:p>
            <a:pPr lvl="1" algn="just"/>
            <a:r>
              <a:rPr lang="en-GB" altLang="en-US" dirty="0"/>
              <a:t>MAC discussion</a:t>
            </a:r>
          </a:p>
          <a:p>
            <a:pPr lvl="1" algn="just"/>
            <a:r>
              <a:rPr lang="en-GB" altLang="en-US" dirty="0"/>
              <a:t>Conference call schedule</a:t>
            </a:r>
          </a:p>
          <a:p>
            <a:pPr algn="just"/>
            <a:endParaRPr lang="en-GB" altLang="en-US" dirty="0"/>
          </a:p>
          <a:p>
            <a:pPr algn="just"/>
            <a:r>
              <a:rPr lang="en-GB" altLang="en-US" dirty="0"/>
              <a:t>Five (5) meeting slots for the July 2019 session</a:t>
            </a:r>
          </a:p>
          <a:p>
            <a:pPr lvl="1" algn="just"/>
            <a:r>
              <a:rPr lang="en-GB" altLang="en-US" b="1" dirty="0"/>
              <a:t>Mon – </a:t>
            </a:r>
            <a:r>
              <a:rPr lang="en-GB" altLang="en-US" dirty="0"/>
              <a:t>AM1, PM2; </a:t>
            </a:r>
            <a:r>
              <a:rPr lang="en-GB" altLang="en-US" b="1" dirty="0"/>
              <a:t>Tue – </a:t>
            </a:r>
            <a:r>
              <a:rPr lang="en-GB" altLang="en-US" dirty="0"/>
              <a:t>PM2; </a:t>
            </a:r>
            <a:r>
              <a:rPr lang="en-GB" altLang="en-US" b="1" dirty="0"/>
              <a:t>Wed – </a:t>
            </a:r>
            <a:r>
              <a:rPr lang="en-GB" altLang="en-US" dirty="0"/>
              <a:t>AM1; </a:t>
            </a:r>
            <a:r>
              <a:rPr lang="en-GB" altLang="en-US" b="1" dirty="0" err="1"/>
              <a:t>Thur</a:t>
            </a:r>
            <a:r>
              <a:rPr lang="en-GB" altLang="en-US" b="1" dirty="0"/>
              <a:t> –</a:t>
            </a:r>
            <a:r>
              <a:rPr lang="en-GB" altLang="en-US" dirty="0"/>
              <a:t> PM1;</a:t>
            </a:r>
            <a:br>
              <a:rPr lang="en-GB" altLang="en-US" dirty="0"/>
            </a:br>
            <a:endParaRPr lang="en-GB" altLang="en-US" dirty="0"/>
          </a:p>
          <a:p>
            <a:pPr algn="just"/>
            <a:r>
              <a:rPr lang="en-GB" altLang="en-US" dirty="0"/>
              <a:t>Proposed Agenda in doc. 11-19/0989r1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ARC SC (Architecture)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Coex</a:t>
            </a:r>
            <a:r>
              <a:rPr lang="en-US" altLang="en-US" dirty="0" smtClean="0"/>
              <a:t> </a:t>
            </a:r>
            <a:r>
              <a:rPr lang="en-US" altLang="en-US" dirty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PAR Review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WNG SC (Wireless Next Generation)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TGmd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TGax </a:t>
            </a:r>
            <a:r>
              <a:rPr lang="en-US" altLang="en-US" dirty="0"/>
              <a:t>(High Efficiency WLAN</a:t>
            </a:r>
            <a:r>
              <a:rPr lang="en-US" altLang="en-US" sz="20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TGay</a:t>
            </a:r>
            <a:r>
              <a:rPr lang="en-US" altLang="en-US" dirty="0"/>
              <a:t> (Next Generation </a:t>
            </a:r>
            <a:r>
              <a:rPr lang="en-US" altLang="en-US" dirty="0" smtClean="0"/>
              <a:t>60 GHz</a:t>
            </a:r>
            <a:r>
              <a:rPr lang="en-US" alt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TGaz</a:t>
            </a:r>
            <a:r>
              <a:rPr lang="en-US" altLang="en-US" dirty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TGba</a:t>
            </a:r>
            <a:r>
              <a:rPr lang="en-US" altLang="en-US" dirty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TGbb</a:t>
            </a:r>
            <a:r>
              <a:rPr lang="en-US" altLang="en-US" dirty="0" smtClean="0"/>
              <a:t> </a:t>
            </a:r>
            <a:r>
              <a:rPr lang="en-US" altLang="en-US" dirty="0"/>
              <a:t>(Light Communications)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TGbc</a:t>
            </a:r>
            <a:r>
              <a:rPr lang="en-US" altLang="en-US" dirty="0" smtClean="0"/>
              <a:t> (Broadcast </a:t>
            </a:r>
            <a:r>
              <a:rPr lang="en-US" altLang="en-US" dirty="0"/>
              <a:t>Services)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TGbd</a:t>
            </a:r>
            <a:r>
              <a:rPr lang="en-US" altLang="en-US" dirty="0" smtClean="0"/>
              <a:t> </a:t>
            </a:r>
            <a:r>
              <a:rPr lang="en-US" altLang="en-US" dirty="0"/>
              <a:t>(Next Gen V2X)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 smtClean="0"/>
              <a:t>TGbe</a:t>
            </a:r>
            <a:r>
              <a:rPr lang="en-GB" dirty="0" smtClean="0"/>
              <a:t> (</a:t>
            </a:r>
            <a:r>
              <a:rPr lang="en-GB" dirty="0"/>
              <a:t>Extremely High Throughput)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RCM TIG (Random and Changing MAC addresses)</a:t>
            </a:r>
            <a:endParaRPr lang="en-US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 smtClean="0"/>
              <a:t>	This presentation contains the IEEE 802.11 WG snapshot slides for the July 2019 session:</a:t>
            </a:r>
          </a:p>
          <a:p>
            <a:pPr>
              <a:buFontTx/>
              <a:buNone/>
            </a:pPr>
            <a:endParaRPr lang="en-US" altLang="en-US" kern="0" dirty="0" smtClean="0"/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915988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r>
              <a:rPr lang="en-US" dirty="0"/>
              <a:t> – July 2019</a:t>
            </a:r>
            <a:br>
              <a:rPr lang="en-US" dirty="0"/>
            </a:br>
            <a:r>
              <a:rPr lang="en-US" b="0" dirty="0"/>
              <a:t>Broadcast Services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65200" y="2363786"/>
            <a:ext cx="10361084" cy="4341814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Progress since May 2019:</a:t>
            </a:r>
          </a:p>
          <a:p>
            <a:pPr lvl="1">
              <a:buFont typeface="Arial"/>
              <a:buChar char="•"/>
            </a:pPr>
            <a:r>
              <a:rPr lang="en-US" dirty="0"/>
              <a:t>1 telephone conference</a:t>
            </a:r>
          </a:p>
          <a:p>
            <a:pPr lvl="1">
              <a:buFont typeface="Arial"/>
              <a:buChar char="•"/>
            </a:pPr>
            <a:r>
              <a:rPr lang="en-US" dirty="0"/>
              <a:t>Functional Requirements Document Proposed Update</a:t>
            </a:r>
            <a:endParaRPr lang="en-GB" dirty="0"/>
          </a:p>
          <a:p>
            <a:pPr lvl="1">
              <a:buFont typeface="Arial"/>
              <a:buChar char="•"/>
            </a:pPr>
            <a:r>
              <a:rPr lang="en-GB" dirty="0"/>
              <a:t>Performance evaluation of signing schemes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July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Approve additional technical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Consolidate the system architecture / control plane discussions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Discuss early drafts of amendment text	</a:t>
            </a:r>
          </a:p>
          <a:p>
            <a:pPr>
              <a:buFont typeface="Arial"/>
              <a:buChar char="•"/>
            </a:pPr>
            <a:r>
              <a:rPr lang="en-US" dirty="0"/>
              <a:t>3 Meeting slots:  Tue PM1, Wed AM1; Thu AM2</a:t>
            </a:r>
          </a:p>
          <a:p>
            <a:pPr>
              <a:buFont typeface="Arial"/>
              <a:buChar char="•"/>
            </a:pPr>
            <a:r>
              <a:rPr lang="en-US" dirty="0"/>
              <a:t>Agenda: </a:t>
            </a:r>
            <a:r>
              <a:rPr lang="en-US" dirty="0" smtClean="0"/>
              <a:t>11-19/0943; Meeting </a:t>
            </a:r>
            <a:r>
              <a:rPr lang="en-US" dirty="0"/>
              <a:t>/ Chairs slides: 11-19/0944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1752600" y="6858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Snapshot of IEEE 802.11 </a:t>
            </a:r>
            <a:r>
              <a:rPr lang="en-US" dirty="0" err="1" smtClean="0"/>
              <a:t>TGbd</a:t>
            </a:r>
            <a:r>
              <a:rPr lang="en-US" dirty="0" smtClean="0"/>
              <a:t> – July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878542" y="2133600"/>
            <a:ext cx="8534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algn="just"/>
            <a:r>
              <a:rPr lang="en-GB" altLang="en-US" dirty="0"/>
              <a:t>Since the May 2019 meeting</a:t>
            </a:r>
          </a:p>
          <a:p>
            <a:pPr lvl="1" algn="just"/>
            <a:r>
              <a:rPr lang="en-GB" altLang="en-US" dirty="0"/>
              <a:t>1 teleconferences were held</a:t>
            </a:r>
          </a:p>
          <a:p>
            <a:pPr lvl="2" algn="just"/>
            <a:r>
              <a:rPr lang="en-GB" altLang="en-US" sz="1900" dirty="0"/>
              <a:t>2 hour joint discussion with IEEE 1609 experts on the interface between NGV and upper layer protocol</a:t>
            </a:r>
            <a:endParaRPr lang="en-GB" altLang="en-US" sz="1900" dirty="0">
              <a:hlinkClick r:id="rId3"/>
            </a:endParaRPr>
          </a:p>
          <a:p>
            <a:pPr lvl="2" algn="just"/>
            <a:r>
              <a:rPr lang="en-GB" altLang="en-US" sz="1900" dirty="0">
                <a:hlinkClick r:id="rId3"/>
              </a:rPr>
              <a:t>teleconference minutes</a:t>
            </a:r>
            <a:endParaRPr lang="en-GB" altLang="en-US" sz="1900" dirty="0"/>
          </a:p>
          <a:p>
            <a:pPr lvl="2" algn="just"/>
            <a:endParaRPr lang="en-GB" altLang="en-US" sz="1700" dirty="0"/>
          </a:p>
          <a:p>
            <a:pPr algn="just"/>
            <a:r>
              <a:rPr lang="en-GB" altLang="en-US" dirty="0"/>
              <a:t>Goal of 2019 </a:t>
            </a:r>
            <a:r>
              <a:rPr lang="en-GB" altLang="en-US" dirty="0" smtClean="0"/>
              <a:t>July </a:t>
            </a:r>
            <a:r>
              <a:rPr lang="en-GB" altLang="en-US" dirty="0"/>
              <a:t>meeting</a:t>
            </a:r>
          </a:p>
          <a:p>
            <a:pPr lvl="1" algn="just"/>
            <a:r>
              <a:rPr lang="en-US" altLang="en-US" dirty="0"/>
              <a:t>5 sessions scheduled for </a:t>
            </a:r>
            <a:r>
              <a:rPr lang="en-US" altLang="en-US" dirty="0" err="1"/>
              <a:t>TGbd</a:t>
            </a:r>
            <a:r>
              <a:rPr lang="en-US" altLang="en-US" dirty="0"/>
              <a:t> during Jul meeting including one </a:t>
            </a:r>
            <a:r>
              <a:rPr lang="en-US" altLang="en-US" dirty="0" err="1"/>
              <a:t>adhoc</a:t>
            </a:r>
            <a:r>
              <a:rPr lang="en-US" altLang="en-US" dirty="0"/>
              <a:t> session</a:t>
            </a:r>
          </a:p>
          <a:p>
            <a:pPr lvl="1" algn="just"/>
            <a:r>
              <a:rPr lang="en-US" altLang="en-US" dirty="0"/>
              <a:t>Appoint </a:t>
            </a:r>
            <a:r>
              <a:rPr lang="en-US" altLang="en-US" dirty="0" err="1"/>
              <a:t>adhoc</a:t>
            </a:r>
            <a:r>
              <a:rPr lang="en-US" altLang="en-US" dirty="0"/>
              <a:t> co-chairs</a:t>
            </a:r>
          </a:p>
          <a:p>
            <a:pPr lvl="1" algn="just"/>
            <a:r>
              <a:rPr lang="en-US" altLang="en-US" dirty="0"/>
              <a:t>Approve updated FRD and SFD</a:t>
            </a:r>
          </a:p>
          <a:p>
            <a:pPr lvl="1" algn="just"/>
            <a:r>
              <a:rPr lang="en-US" altLang="en-US" dirty="0"/>
              <a:t>Complete presentations in the list </a:t>
            </a:r>
          </a:p>
          <a:p>
            <a:pPr lvl="1" algn="just"/>
            <a:r>
              <a:rPr lang="en-US" altLang="en-US" dirty="0"/>
              <a:t>Run motions for updating FRD and SFD.</a:t>
            </a:r>
          </a:p>
          <a:p>
            <a:pPr lvl="1" algn="just"/>
            <a:r>
              <a:rPr lang="en-US" altLang="en-US" dirty="0"/>
              <a:t>Agenda for </a:t>
            </a:r>
            <a:r>
              <a:rPr lang="en-US" altLang="en-US" dirty="0" err="1"/>
              <a:t>TGbd</a:t>
            </a:r>
            <a:r>
              <a:rPr lang="en-US" altLang="en-US" dirty="0"/>
              <a:t> May meeting is available as in the latest revision of 11-19/0985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1494370" y="644032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IEEE 802.11be – </a:t>
            </a:r>
            <a:r>
              <a:rPr lang="en-US" dirty="0" smtClean="0"/>
              <a:t>July </a:t>
            </a:r>
            <a:r>
              <a:rPr lang="en-US" dirty="0"/>
              <a:t>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478617" y="1713707"/>
            <a:ext cx="733425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sz="2000" dirty="0"/>
              <a:t>From </a:t>
            </a:r>
            <a:r>
              <a:rPr lang="en-US" sz="2000" dirty="0" smtClean="0"/>
              <a:t>the May </a:t>
            </a:r>
            <a:r>
              <a:rPr lang="en-US" sz="2000" dirty="0"/>
              <a:t>F2F meeting</a:t>
            </a:r>
          </a:p>
          <a:p>
            <a:pPr marL="457200" lvl="1" indent="0"/>
            <a:r>
              <a:rPr lang="en-US" sz="1600" dirty="0"/>
              <a:t>Approved </a:t>
            </a:r>
            <a:r>
              <a:rPr lang="en-US" sz="1600" dirty="0" err="1"/>
              <a:t>TGbe</a:t>
            </a:r>
            <a:r>
              <a:rPr lang="en-US" sz="1600" dirty="0"/>
              <a:t> Selection Procedure and TG Timeline</a:t>
            </a:r>
          </a:p>
          <a:p>
            <a:pPr marL="457200" lvl="1" indent="0"/>
            <a:r>
              <a:rPr lang="en-US" sz="1600" dirty="0"/>
              <a:t>Elected/Appointed TG </a:t>
            </a:r>
            <a:r>
              <a:rPr lang="en-US" sz="1600" dirty="0" smtClean="0"/>
              <a:t>officer</a:t>
            </a:r>
          </a:p>
          <a:p>
            <a:pPr marL="457200" lvl="1" indent="0"/>
            <a:r>
              <a:rPr lang="en-US" sz="1600" dirty="0" smtClean="0"/>
              <a:t>Discussed </a:t>
            </a:r>
            <a:r>
              <a:rPr lang="en-US" sz="1600" dirty="0"/>
              <a:t>16 technical submissions</a:t>
            </a:r>
          </a:p>
          <a:p>
            <a:pPr lvl="1"/>
            <a:endParaRPr lang="en-US" sz="1600" dirty="0"/>
          </a:p>
          <a:p>
            <a:r>
              <a:rPr lang="en-US" sz="2000" dirty="0"/>
              <a:t>Goals for </a:t>
            </a:r>
            <a:r>
              <a:rPr lang="en-US" sz="2000" dirty="0" smtClean="0"/>
              <a:t>the July </a:t>
            </a:r>
            <a:r>
              <a:rPr lang="en-US" sz="2000" dirty="0"/>
              <a:t>F2F meeting</a:t>
            </a:r>
          </a:p>
          <a:p>
            <a:pPr lvl="1"/>
            <a:r>
              <a:rPr lang="en-US" sz="1600" dirty="0"/>
              <a:t>Discuss remaining TG documents</a:t>
            </a:r>
          </a:p>
          <a:p>
            <a:pPr lvl="1"/>
            <a:r>
              <a:rPr lang="en-US" sz="1600" dirty="0"/>
              <a:t>Joint session with IEEE802.1 TSN</a:t>
            </a:r>
          </a:p>
          <a:p>
            <a:pPr lvl="1"/>
            <a:r>
              <a:rPr lang="en-US" sz="1600" dirty="0"/>
              <a:t>Presentation of technical submissions</a:t>
            </a:r>
          </a:p>
          <a:p>
            <a:pPr lvl="1"/>
            <a:endParaRPr lang="en-US" dirty="0"/>
          </a:p>
          <a:p>
            <a:r>
              <a:rPr lang="en-US" sz="2000" dirty="0"/>
              <a:t>Agenda is available in 11-19/0986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4"/>
          <p:cNvSpPr txBox="1"/>
          <p:nvPr/>
        </p:nvSpPr>
        <p:spPr>
          <a:xfrm>
            <a:off x="2209800" y="457200"/>
            <a:ext cx="7772040" cy="106632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MS PGothic"/>
              </a:rPr>
              <a:t>IEEE 802.11 RCM TIG – </a:t>
            </a:r>
            <a:r>
              <a:rPr lang="en-US" sz="3200" b="1" spc="-1" dirty="0" smtClean="0">
                <a:solidFill>
                  <a:srgbClr val="000000"/>
                </a:solidFill>
                <a:latin typeface="Times New Roman"/>
                <a:ea typeface="MS PGothic"/>
              </a:rPr>
              <a:t>July 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MS PGothic"/>
              </a:rPr>
              <a:t>2019</a:t>
            </a:r>
            <a:endParaRPr lang="en-US" sz="3200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TextShape 5"/>
          <p:cNvSpPr txBox="1"/>
          <p:nvPr/>
        </p:nvSpPr>
        <p:spPr>
          <a:xfrm>
            <a:off x="1904880" y="1523880"/>
            <a:ext cx="8534160" cy="457164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000">
              <a:spcBef>
                <a:spcPts val="400"/>
              </a:spcBef>
              <a:buFont typeface="Symbol"/>
              <a:buChar char=""/>
            </a:pPr>
            <a:r>
              <a:rPr lang="sv-SE" sz="2000" b="1" spc="-1" dirty="0">
                <a:solidFill>
                  <a:srgbClr val="000000"/>
                </a:solidFill>
                <a:latin typeface="Times New Roman"/>
                <a:ea typeface="MS PGothic"/>
              </a:rPr>
              <a:t>Continue exploration of topics:</a:t>
            </a:r>
          </a:p>
          <a:p>
            <a:pPr marL="432000" lvl="1" indent="-215640">
              <a:spcBef>
                <a:spcPts val="439"/>
              </a:spcBef>
              <a:buSzPct val="45000"/>
              <a:buFont typeface="Wingdings" charset="2"/>
              <a:buChar char=""/>
            </a:pPr>
            <a:r>
              <a:rPr lang="sv-SE" sz="1600" b="1" spc="-1" dirty="0">
                <a:solidFill>
                  <a:srgbClr val="000000"/>
                </a:solidFill>
                <a:latin typeface="Times New Roman"/>
                <a:ea typeface="MS PGothic"/>
              </a:rPr>
              <a:t>Do Not Fear Random MAC Addresses! (presentation)</a:t>
            </a:r>
            <a:endParaRPr lang="sv-SE" sz="1600" spc="-1" dirty="0">
              <a:latin typeface="DejaVu Sans"/>
            </a:endParaRPr>
          </a:p>
          <a:p>
            <a:pPr marL="432000" lvl="1" indent="-215640">
              <a:spcBef>
                <a:spcPts val="439"/>
              </a:spcBef>
              <a:buSzPct val="45000"/>
              <a:buFont typeface="Wingdings" charset="2"/>
              <a:buChar char=""/>
            </a:pPr>
            <a:r>
              <a:rPr lang="sv-SE" sz="1600" b="1" spc="-1" dirty="0">
                <a:solidFill>
                  <a:srgbClr val="000000"/>
                </a:solidFill>
                <a:latin typeface="Times New Roman"/>
                <a:ea typeface="MS PGothic"/>
              </a:rPr>
              <a:t>Prof. Mathieu Cunche from INRIA (Paris) will present privacy-preserving network analytics.</a:t>
            </a:r>
            <a:endParaRPr lang="sv-SE" sz="1600" spc="-1" dirty="0">
              <a:latin typeface="DejaVu Sans"/>
            </a:endParaRPr>
          </a:p>
          <a:p>
            <a:pPr marL="432000" lvl="1" indent="-215640">
              <a:spcBef>
                <a:spcPts val="439"/>
              </a:spcBef>
              <a:buSzPct val="45000"/>
              <a:buFont typeface="Wingdings" charset="2"/>
              <a:buChar char=""/>
            </a:pPr>
            <a:r>
              <a:rPr lang="sv-SE" sz="1600" b="1" spc="-1" dirty="0">
                <a:solidFill>
                  <a:srgbClr val="000000"/>
                </a:solidFill>
                <a:latin typeface="Times New Roman"/>
                <a:ea typeface="MS PGothic"/>
              </a:rPr>
              <a:t>Chair to (personally) present TIG work at Privacy Enhancing Technologies Symposium (PETS) 2019. See </a:t>
            </a:r>
            <a:r>
              <a:rPr lang="sv-SE" sz="1600" b="1" u="sng" spc="-1" dirty="0">
                <a:solidFill>
                  <a:srgbClr val="0066FF"/>
                </a:solidFill>
                <a:latin typeface="Times New Roman"/>
                <a:ea typeface="MS PGothic"/>
                <a:hlinkClick r:id="rId3"/>
              </a:rPr>
              <a:t>https://petsymposium.org/2019/program.php#hotpets_program</a:t>
            </a:r>
            <a:r>
              <a:rPr lang="sv-SE" sz="1600" b="1" spc="-1" dirty="0">
                <a:solidFill>
                  <a:srgbClr val="000000"/>
                </a:solidFill>
                <a:latin typeface="Times New Roman"/>
                <a:ea typeface="MS PGothic"/>
              </a:rPr>
              <a:t> </a:t>
            </a:r>
            <a:endParaRPr lang="sv-SE" sz="1600" spc="-1" dirty="0">
              <a:latin typeface="DejaVu Sans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endParaRPr lang="sv-SE" sz="1600" spc="-1" dirty="0">
              <a:latin typeface="DejaVu Sans"/>
            </a:endParaRPr>
          </a:p>
          <a:p>
            <a:pPr marL="343080" indent="-342000">
              <a:spcBef>
                <a:spcPts val="400"/>
              </a:spcBef>
              <a:buFont typeface="Symbol"/>
              <a:buChar char=""/>
            </a:pPr>
            <a:r>
              <a:rPr lang="sv-SE" sz="2000" b="1" spc="-1" dirty="0">
                <a:solidFill>
                  <a:srgbClr val="000000"/>
                </a:solidFill>
                <a:latin typeface="Times New Roman"/>
                <a:ea typeface="MS PGothic"/>
              </a:rPr>
              <a:t>Agenda/chair deck for this meeting is available in doc. 11-19/0982r1.</a:t>
            </a:r>
            <a:endParaRPr lang="sv-SE" sz="2000" spc="-1" dirty="0">
              <a:latin typeface="DejaVu Sans"/>
            </a:endParaRPr>
          </a:p>
          <a:p>
            <a:pPr marL="360">
              <a:spcBef>
                <a:spcPts val="400"/>
              </a:spcBef>
            </a:pPr>
            <a:endParaRPr lang="en-US" sz="2000" b="1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</a:t>
            </a:r>
            <a:r>
              <a:rPr lang="en-US" dirty="0" smtClean="0"/>
              <a:t>2019-07-16 editors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09/1034r12</a:t>
            </a:r>
          </a:p>
          <a:p>
            <a:r>
              <a:rPr lang="en-US" dirty="0" err="1"/>
              <a:t>REVmd</a:t>
            </a:r>
            <a:r>
              <a:rPr lang="en-US" dirty="0"/>
              <a:t> MDR report 19/260</a:t>
            </a:r>
          </a:p>
          <a:p>
            <a:r>
              <a:rPr lang="en-US" dirty="0" err="1"/>
              <a:t>TGay</a:t>
            </a:r>
            <a:r>
              <a:rPr lang="en-US" dirty="0"/>
              <a:t> MDR report 19/681</a:t>
            </a:r>
          </a:p>
          <a:p>
            <a:r>
              <a:rPr lang="en-US" dirty="0" err="1"/>
              <a:t>TGax</a:t>
            </a:r>
            <a:r>
              <a:rPr lang="en-US" dirty="0"/>
              <a:t> MDR report 19/1015</a:t>
            </a:r>
          </a:p>
          <a:p>
            <a:r>
              <a:rPr lang="en-US" dirty="0"/>
              <a:t>Review WG Style 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62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ANA Status</a:t>
            </a:r>
            <a:r>
              <a:rPr lang="en-US" dirty="0"/>
              <a:t> – July 2019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r>
              <a:rPr lang="en-US" altLang="en-US" dirty="0"/>
              <a:t>The latest database is 11-11/0270r48 (July 2019)</a:t>
            </a:r>
          </a:p>
          <a:p>
            <a:r>
              <a:rPr lang="en-US" altLang="en-US" dirty="0"/>
              <a:t>Changes since last meeting:</a:t>
            </a:r>
          </a:p>
          <a:p>
            <a:pPr lvl="1"/>
            <a:r>
              <a:rPr lang="en-US" altLang="en-US" dirty="0"/>
              <a:t>Allocations for </a:t>
            </a:r>
            <a:r>
              <a:rPr lang="en-US" altLang="en-US" dirty="0" err="1"/>
              <a:t>TGba</a:t>
            </a:r>
            <a:r>
              <a:rPr lang="en-US" altLang="en-US" dirty="0"/>
              <a:t>, </a:t>
            </a:r>
            <a:r>
              <a:rPr lang="en-US" altLang="en-US" dirty="0" err="1"/>
              <a:t>TGax</a:t>
            </a:r>
            <a:r>
              <a:rPr lang="en-US" altLang="en-US" dirty="0"/>
              <a:t>, </a:t>
            </a:r>
            <a:r>
              <a:rPr lang="en-US" altLang="en-US" dirty="0" err="1"/>
              <a:t>TGmd</a:t>
            </a:r>
            <a:endParaRPr lang="en-US" altLang="en-US" dirty="0"/>
          </a:p>
          <a:p>
            <a:r>
              <a:rPr lang="en-US" altLang="en-US" dirty="0"/>
              <a:t>Pending changes:</a:t>
            </a:r>
          </a:p>
          <a:p>
            <a:pPr lvl="1"/>
            <a:r>
              <a:rPr lang="en-US" altLang="en-US" dirty="0"/>
              <a:t>Allocation for </a:t>
            </a:r>
            <a:r>
              <a:rPr lang="en-US" altLang="en-US" dirty="0" err="1"/>
              <a:t>TGmd</a:t>
            </a:r>
            <a:r>
              <a:rPr lang="en-US" altLang="en-US" dirty="0"/>
              <a:t> (Mirrored SCS)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838200" y="304800"/>
            <a:ext cx="1554162" cy="27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2019</a:t>
            </a:r>
            <a:endParaRPr lang="en-US" altLang="en-US" sz="1800" dirty="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9601201" y="6475413"/>
            <a:ext cx="1828799" cy="153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 dirty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16985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3444" y="1018520"/>
            <a:ext cx="7770813" cy="428626"/>
          </a:xfrm>
        </p:spPr>
        <p:txBody>
          <a:bodyPr/>
          <a:lstStyle/>
          <a:p>
            <a:r>
              <a:rPr lang="en-US" dirty="0"/>
              <a:t>802.11 AANI SC – </a:t>
            </a:r>
            <a:r>
              <a:rPr lang="en-US" dirty="0" smtClean="0"/>
              <a:t>July </a:t>
            </a:r>
            <a:r>
              <a:rPr lang="en-US" dirty="0"/>
              <a:t>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752600"/>
            <a:ext cx="9029702" cy="3900486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Review: the AANI SC Background and Status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Update: ITU-R WP5D IMT-2020 Status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Update: 802.11ax performance relative to ITU IMT-2020 requirements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Define: a press release on 802.11ax IMT-2020 performance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Update: 3GPP WLAN integration into 5G system (rel. 15, 16, 17)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Proposal on Interworking of  802.11 and 3GPP 5G Core for low latency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Draft an LS: to 3GPP SA on WLAN integration into the 5G system rel. 17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3"/>
              </a:rPr>
              <a:t>11-19/1022r1</a:t>
            </a:r>
            <a:r>
              <a:rPr lang="en-US" altLang="en-US" sz="2000" b="0" dirty="0"/>
              <a:t>  for additional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AANI SC is scheduled to meet for 2 sessions: </a:t>
            </a:r>
            <a:r>
              <a:rPr lang="en-US" altLang="en-US" b="1" dirty="0"/>
              <a:t>Mon</a:t>
            </a:r>
            <a:r>
              <a:rPr lang="en-US" altLang="en-US" dirty="0"/>
              <a:t>: PM2, </a:t>
            </a:r>
            <a:r>
              <a:rPr lang="en-US" altLang="en-US" b="1" dirty="0"/>
              <a:t>Thu:</a:t>
            </a:r>
            <a:r>
              <a:rPr lang="en-US" altLang="en-US" dirty="0"/>
              <a:t> AM1</a:t>
            </a:r>
          </a:p>
          <a:p>
            <a:pPr marL="114300" indent="0" algn="ctr"/>
            <a:endParaRPr lang="en-US" altLang="en-US" sz="100" i="1" dirty="0"/>
          </a:p>
          <a:p>
            <a:pPr marL="114300" indent="0" algn="ctr"/>
            <a:r>
              <a:rPr lang="en-US" altLang="en-US" sz="1800" i="1" dirty="0"/>
              <a:t>Note: </a:t>
            </a:r>
            <a:r>
              <a:rPr lang="en-US" altLang="en-US" sz="1800" i="1" dirty="0" err="1"/>
              <a:t>Nendica</a:t>
            </a:r>
            <a:r>
              <a:rPr lang="en-US" altLang="en-US" sz="1800" i="1" dirty="0"/>
              <a:t>: </a:t>
            </a:r>
            <a:r>
              <a:rPr lang="en-US" sz="1800" i="1" dirty="0"/>
              <a:t>“IEEE 802 network enhancements for the next decade” Industry Connections Activity</a:t>
            </a:r>
            <a:r>
              <a:rPr lang="en-US" altLang="en-US" sz="1800" i="1" dirty="0"/>
              <a:t> is scheduled for Tuesday Eve (19:30-21:30).</a:t>
            </a:r>
            <a:endParaRPr lang="en-US" altLang="en-US" sz="1800" i="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ARC – </a:t>
            </a:r>
            <a:r>
              <a:rPr lang="en-US" altLang="en-US" dirty="0" smtClean="0"/>
              <a:t>July </a:t>
            </a:r>
            <a:r>
              <a:rPr lang="en-US" altLang="en-US" dirty="0"/>
              <a:t>2019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5400"/>
            <a:ext cx="10361084" cy="5180013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Meeting slots: Tuesday PM2, Wednesday AM1, Wednesday PM2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items: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/>
              <a:t>Update on external coordination/monitoring:</a:t>
            </a:r>
          </a:p>
          <a:p>
            <a:pPr marL="11430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/>
              <a:t>IEEE 1588, 802.1AS (802.1ASrev) and use of 802.11 FTM</a:t>
            </a:r>
          </a:p>
          <a:p>
            <a:pPr marL="1143000" lvl="4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/>
              <a:t>IETF/802 coordination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/>
              <a:t>Consider IETF </a:t>
            </a:r>
            <a:r>
              <a:rPr lang="en-US" sz="1800" b="1" dirty="0" err="1"/>
              <a:t>DetNet</a:t>
            </a:r>
            <a:r>
              <a:rPr lang="en-US" sz="1800" b="1" dirty="0"/>
              <a:t>/time-sensitive networking input (potential relationship to RTA TIG?)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</a:rPr>
              <a:t>IETF SAVI draft</a:t>
            </a:r>
            <a:r>
              <a:rPr lang="en-US" altLang="en-US" sz="1800" b="1" dirty="0"/>
              <a:t>: </a:t>
            </a:r>
            <a:r>
              <a:rPr lang="en-GB" sz="1800" u="sng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lc="http://schemas.openxmlformats.org/drawingml/2006/lockedCanvas" xmlns:ahyp="http://schemas.microsoft.com/office/drawing/2018/hyperlinkcolor" xmlns="" val="tx"/>
                    </a:ext>
                  </a:extLst>
                </a:hlinkClick>
              </a:rPr>
              <a:t>https://datatracker.ietf.org/doc/draft-bi-savi-wlan</a:t>
            </a:r>
            <a:r>
              <a:rPr lang="en-GB" sz="1800" u="sng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altLang="en-US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an ESS?”: </a:t>
            </a:r>
            <a:r>
              <a:rPr lang="en-US" dirty="0">
                <a:hlinkClick r:id="rId4"/>
              </a:rPr>
              <a:t>11-18/1051r5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 STA?” (per </a:t>
            </a:r>
            <a:r>
              <a:rPr lang="en-US" b="1" dirty="0" err="1"/>
              <a:t>REVmd</a:t>
            </a:r>
            <a:r>
              <a:rPr lang="en-US" b="1" dirty="0"/>
              <a:t> discussion:</a:t>
            </a:r>
            <a:r>
              <a:rPr lang="en-US" dirty="0"/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5">
                  <a:extLst>
                    <a:ext uri="{A12FA001-AC4F-418D-AE19-62706E023703}">
                      <ahyp:hlinkClr xmlns:lc="http://schemas.openxmlformats.org/drawingml/2006/lockedCanvas" xmlns:ahyp="http://schemas.microsoft.com/office/drawing/2018/hyperlinkcolor" xmlns="" val="tx"/>
                    </a:ext>
                  </a:extLst>
                </a:hlinkClick>
              </a:rPr>
              <a:t>11-19/0106r0</a:t>
            </a:r>
            <a:r>
              <a:rPr lang="en-US" b="1" dirty="0"/>
              <a:t>)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 and MLME-START (and MLME-SCAN?)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AP/DS/Portal architecture and 802 concepts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b="1" dirty="0"/>
              <a:t>New topics (not started yet):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 err="1"/>
              <a:t>TGbe</a:t>
            </a:r>
            <a:r>
              <a:rPr lang="en-US" sz="1800" b="1" dirty="0"/>
              <a:t> (EHT) multi-band operation architecture </a:t>
            </a:r>
            <a:r>
              <a:rPr lang="en-US" b="1" dirty="0"/>
              <a:t>(</a:t>
            </a:r>
            <a:r>
              <a:rPr lang="en-US" dirty="0">
                <a:hlinkClick r:id="rId6"/>
              </a:rPr>
              <a:t>11-08/0949r4</a:t>
            </a:r>
            <a:r>
              <a:rPr lang="en-US" b="1" dirty="0"/>
              <a:t>)</a:t>
            </a:r>
          </a:p>
          <a:p>
            <a:pPr marL="1143000" lvl="4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err="1"/>
              <a:t>TGbc</a:t>
            </a:r>
            <a:r>
              <a:rPr lang="en-US" sz="1800" b="1" dirty="0"/>
              <a:t> (Broadcast) unassociated broadcast, broadcast </a:t>
            </a:r>
            <a:r>
              <a:rPr lang="en-US" sz="1800" b="1" dirty="0" smtClean="0"/>
              <a:t>reception</a:t>
            </a:r>
            <a:endParaRPr lang="en-US" sz="18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15365" name="Title 1"/>
          <p:cNvSpPr>
            <a:spLocks noGrp="1"/>
          </p:cNvSpPr>
          <p:nvPr>
            <p:ph type="title" idx="4294967295"/>
          </p:nvPr>
        </p:nvSpPr>
        <p:spPr>
          <a:xfrm>
            <a:off x="1382711" y="609600"/>
            <a:ext cx="9435311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The IEEE 802.11 Coexistence SC will formally </a:t>
            </a:r>
            <a:br>
              <a:rPr lang="en-US" altLang="en-US" dirty="0" smtClean="0"/>
            </a:br>
            <a:r>
              <a:rPr lang="en-US" altLang="en-US" dirty="0" smtClean="0"/>
              <a:t>meet only once in Vienna in July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371600" y="2133600"/>
            <a:ext cx="9448800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is working based on agreed goals</a:t>
            </a:r>
          </a:p>
          <a:p>
            <a:pPr>
              <a:defRPr/>
            </a:pPr>
            <a:r>
              <a:rPr lang="en-AU" i="1" dirty="0" smtClean="0"/>
              <a:t>	Discuss </a:t>
            </a:r>
            <a:r>
              <a:rPr lang="en-AU" i="1" dirty="0"/>
              <a:t>the use of PD, ED or other 802.11 coexistence mechanisms with the goal of promoting “fair” use of unlicensed spectrum</a:t>
            </a:r>
          </a:p>
          <a:p>
            <a:pPr>
              <a:defRPr/>
            </a:pPr>
            <a:r>
              <a:rPr lang="en-AU" i="1" dirty="0" smtClean="0"/>
              <a:t>	Promote </a:t>
            </a:r>
            <a:r>
              <a:rPr lang="en-AU" i="1" dirty="0"/>
              <a:t>an environment that allow IEEE 802.11ax “fair access” to global unlicensed spectrum </a:t>
            </a:r>
          </a:p>
          <a:p>
            <a:pPr marL="0" indent="0">
              <a:buFontTx/>
              <a:buNone/>
              <a:defRPr/>
            </a:pPr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is formally m</a:t>
            </a:r>
            <a:r>
              <a:rPr lang="en-AU" dirty="0"/>
              <a:t>eeting only once this week</a:t>
            </a:r>
          </a:p>
          <a:p>
            <a:pPr>
              <a:defRPr/>
            </a:pPr>
            <a:r>
              <a:rPr lang="en-AU" dirty="0" smtClean="0"/>
              <a:t>	</a:t>
            </a:r>
            <a:r>
              <a:rPr lang="en-AU" dirty="0" err="1" smtClean="0"/>
              <a:t>Coex</a:t>
            </a:r>
            <a:r>
              <a:rPr lang="en-AU" dirty="0" smtClean="0"/>
              <a:t> </a:t>
            </a:r>
            <a:r>
              <a:rPr lang="en-AU" dirty="0"/>
              <a:t>Workshop on Wed PM1/PM2/EVE</a:t>
            </a:r>
          </a:p>
          <a:p>
            <a:pPr>
              <a:defRPr/>
            </a:pPr>
            <a:r>
              <a:rPr lang="en-AU" altLang="en-US" dirty="0" smtClean="0"/>
              <a:t>	</a:t>
            </a:r>
            <a:r>
              <a:rPr lang="en-AU" altLang="en-US" dirty="0" err="1" smtClean="0"/>
              <a:t>Coex</a:t>
            </a:r>
            <a:r>
              <a:rPr lang="en-AU" altLang="en-US" dirty="0" smtClean="0"/>
              <a:t> </a:t>
            </a:r>
            <a:r>
              <a:rPr lang="en-AU" altLang="en-US" dirty="0"/>
              <a:t>SC meeting on </a:t>
            </a:r>
            <a:r>
              <a:rPr lang="en-AU" dirty="0"/>
              <a:t>Thu PM1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17413" name="Title 1"/>
          <p:cNvSpPr>
            <a:spLocks noGrp="1"/>
          </p:cNvSpPr>
          <p:nvPr>
            <p:ph type="title" idx="4294967295"/>
          </p:nvPr>
        </p:nvSpPr>
        <p:spPr>
          <a:xfrm>
            <a:off x="1230747" y="627991"/>
            <a:ext cx="9739676" cy="91281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IEEE 802.11 Coexistence SC will focus on workshop, relationship &amp; technical issues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216823" y="1828800"/>
            <a:ext cx="9753600" cy="4495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(11-19-1145) to be addressed include:</a:t>
            </a:r>
          </a:p>
          <a:p>
            <a:pPr>
              <a:defRPr/>
            </a:pPr>
            <a:r>
              <a:rPr lang="en-AU" dirty="0"/>
              <a:t>Post mortem of </a:t>
            </a:r>
            <a:r>
              <a:rPr lang="en-AU" dirty="0">
                <a:hlinkClick r:id="rId3"/>
              </a:rPr>
              <a:t>Coexistence Workshop</a:t>
            </a:r>
            <a:endParaRPr lang="en-AU" dirty="0"/>
          </a:p>
          <a:p>
            <a:pPr>
              <a:defRPr/>
            </a:pPr>
            <a:r>
              <a:rPr lang="en-AU" dirty="0"/>
              <a:t>Relationships</a:t>
            </a:r>
          </a:p>
          <a:p>
            <a:pPr lvl="1">
              <a:defRPr/>
            </a:pPr>
            <a:r>
              <a:rPr lang="en-AU" dirty="0"/>
              <a:t>Review recent ETSI BRAN activities</a:t>
            </a:r>
          </a:p>
          <a:p>
            <a:pPr lvl="1">
              <a:defRPr/>
            </a:pPr>
            <a:r>
              <a:rPr lang="en-AU" dirty="0"/>
              <a:t>Review recent 3GPP RAN/RAN1 activities</a:t>
            </a:r>
          </a:p>
          <a:p>
            <a:pPr lvl="1">
              <a:defRPr/>
            </a:pPr>
            <a:r>
              <a:rPr lang="en-AU" dirty="0"/>
              <a:t>…</a:t>
            </a:r>
          </a:p>
          <a:p>
            <a:pPr>
              <a:defRPr/>
            </a:pPr>
            <a:r>
              <a:rPr lang="en-AU" dirty="0"/>
              <a:t>Technical issues</a:t>
            </a:r>
          </a:p>
          <a:p>
            <a:pPr lvl="1">
              <a:defRPr/>
            </a:pPr>
            <a:r>
              <a:rPr lang="en-AU" dirty="0"/>
              <a:t>CW adjustment related issues</a:t>
            </a:r>
          </a:p>
          <a:p>
            <a:pPr lvl="1">
              <a:defRPr/>
            </a:pPr>
            <a:r>
              <a:rPr lang="en-AU" dirty="0"/>
              <a:t>…</a:t>
            </a:r>
          </a:p>
          <a:p>
            <a:pPr>
              <a:defRPr/>
            </a:pPr>
            <a:r>
              <a:rPr lang="en-AU" dirty="0"/>
              <a:t>Motions (Thu PM1 only, if required)</a:t>
            </a:r>
          </a:p>
          <a:p>
            <a:pPr lvl="1">
              <a:defRPr/>
            </a:pPr>
            <a:r>
              <a:rPr lang="en-AU" dirty="0"/>
              <a:t>Possible LS &amp; Workshop motions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2220914" y="334190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 dirty="0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685801" y="685799"/>
            <a:ext cx="11277600" cy="1443038"/>
          </a:xfrm>
        </p:spPr>
        <p:txBody>
          <a:bodyPr/>
          <a:lstStyle/>
          <a:p>
            <a:r>
              <a:rPr lang="en-US" dirty="0" smtClean="0"/>
              <a:t>PAR Standing Committee</a:t>
            </a:r>
            <a:r>
              <a:rPr lang="en-US" dirty="0"/>
              <a:t> – July 2019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altLang="en-US" dirty="0" smtClean="0"/>
              <a:t>Chair</a:t>
            </a:r>
            <a:r>
              <a:rPr lang="en-US" altLang="en-US" dirty="0"/>
              <a:t>: Jon Rosdahl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FCC6E19-2015-45BF-A8A5-59D0D5FE5F0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8153400" y="6476207"/>
            <a:ext cx="3184525" cy="1809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EAAFB270-57E8-4713-BF72-93261EF1D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9949" y="1981200"/>
            <a:ext cx="9890051" cy="4343400"/>
          </a:xfrm>
        </p:spPr>
        <p:txBody>
          <a:bodyPr/>
          <a:lstStyle/>
          <a:p>
            <a:pPr marL="0" indent="0"/>
            <a:r>
              <a:rPr lang="en-US" sz="2000" dirty="0"/>
              <a:t>PARs and </a:t>
            </a:r>
            <a:r>
              <a:rPr lang="en-US" sz="2000" dirty="0" smtClean="0"/>
              <a:t>ICAIDs</a:t>
            </a:r>
            <a:endParaRPr lang="en-US" sz="1800" b="0" dirty="0" smtClean="0"/>
          </a:p>
          <a:p>
            <a:pPr>
              <a:buFont typeface="+mj-lt"/>
              <a:buAutoNum type="arabicPeriod"/>
            </a:pPr>
            <a:r>
              <a:rPr lang="en-US" sz="1800" b="0" dirty="0" smtClean="0"/>
              <a:t>802.1ABdh -Amendment - Support for </a:t>
            </a:r>
            <a:r>
              <a:rPr lang="en-US" sz="1800" b="0" dirty="0" err="1" smtClean="0"/>
              <a:t>Multiframe</a:t>
            </a:r>
            <a:r>
              <a:rPr lang="en-US" sz="1800" b="0" dirty="0" smtClean="0"/>
              <a:t> Protocol Data Units, </a:t>
            </a:r>
            <a:r>
              <a:rPr lang="en-US" sz="1800" b="0" dirty="0" smtClean="0">
                <a:hlinkClick r:id="rId3"/>
              </a:rPr>
              <a:t> PAR</a:t>
            </a:r>
            <a:r>
              <a:rPr lang="en-US" sz="1800" b="0" dirty="0" smtClean="0"/>
              <a:t> and </a:t>
            </a:r>
            <a:r>
              <a:rPr lang="en-US" sz="1800" b="0" dirty="0" smtClean="0">
                <a:hlinkClick r:id="rId4"/>
              </a:rPr>
              <a:t>CSD</a:t>
            </a:r>
            <a:endParaRPr lang="en-US" sz="1800" b="0" dirty="0" smtClean="0"/>
          </a:p>
          <a:p>
            <a:pPr>
              <a:buFont typeface="+mj-lt"/>
              <a:buAutoNum type="arabicPeriod"/>
            </a:pPr>
            <a:r>
              <a:rPr lang="en-US" sz="1800" b="0" dirty="0" smtClean="0"/>
              <a:t>802.1Qdj </a:t>
            </a:r>
            <a:r>
              <a:rPr lang="en-US" sz="1800" b="0" dirty="0"/>
              <a:t>- Amendment - Configuration Enhancements, </a:t>
            </a:r>
            <a:r>
              <a:rPr lang="en-US" sz="1800" b="0" dirty="0">
                <a:hlinkClick r:id="rId5"/>
              </a:rPr>
              <a:t>PAR</a:t>
            </a:r>
            <a:r>
              <a:rPr lang="en-US" sz="1800" b="0" dirty="0"/>
              <a:t> and </a:t>
            </a:r>
            <a:r>
              <a:rPr lang="en-US" sz="1800" b="0" dirty="0">
                <a:hlinkClick r:id="rId6"/>
              </a:rPr>
              <a:t>CSD </a:t>
            </a:r>
            <a:endParaRPr lang="en-US" sz="1800" b="0" dirty="0"/>
          </a:p>
          <a:p>
            <a:pPr>
              <a:buFont typeface="+mj-lt"/>
              <a:buAutoNum type="arabicPeriod"/>
            </a:pPr>
            <a:r>
              <a:rPr lang="en-US" sz="1800" b="0" dirty="0"/>
              <a:t>802.3cv - Amendment - Maintenance #15: Power over Ethernet, </a:t>
            </a:r>
            <a:r>
              <a:rPr lang="en-US" sz="1800" b="0" dirty="0">
                <a:hlinkClick r:id="rId7"/>
              </a:rPr>
              <a:t>PAR </a:t>
            </a:r>
            <a:endParaRPr lang="en-US" sz="1800" b="0" dirty="0"/>
          </a:p>
          <a:p>
            <a:pPr>
              <a:buFont typeface="+mj-lt"/>
              <a:buAutoNum type="arabicPeriod"/>
            </a:pPr>
            <a:r>
              <a:rPr lang="en-US" sz="1800" b="0" dirty="0"/>
              <a:t>802.15.9ma- Standard, Transport of Key Management Protocol (KMP) Datagram,  </a:t>
            </a:r>
            <a:r>
              <a:rPr lang="en-US" sz="1800" b="0" dirty="0">
                <a:hlinkClick r:id="rId8"/>
              </a:rPr>
              <a:t>PAR</a:t>
            </a:r>
            <a:r>
              <a:rPr lang="en-US" sz="1800" b="0" dirty="0"/>
              <a:t> and </a:t>
            </a:r>
            <a:r>
              <a:rPr lang="en-US" sz="1800" b="0" dirty="0">
                <a:hlinkClick r:id="rId9"/>
              </a:rPr>
              <a:t>CSD</a:t>
            </a:r>
            <a:endParaRPr lang="en-US" sz="1800" b="0" dirty="0"/>
          </a:p>
          <a:p>
            <a:pPr>
              <a:buFont typeface="+mj-lt"/>
              <a:buAutoNum type="arabicPeriod"/>
            </a:pPr>
            <a:endParaRPr lang="en-US" sz="1800" b="0" dirty="0"/>
          </a:p>
          <a:p>
            <a:pPr marL="0" indent="0"/>
            <a:r>
              <a:rPr lang="en-US" sz="2000" dirty="0"/>
              <a:t>PAR </a:t>
            </a:r>
            <a:r>
              <a:rPr lang="en-US" sz="2000" dirty="0" smtClean="0"/>
              <a:t>Extensions</a:t>
            </a:r>
            <a:endParaRPr lang="en-US" sz="2000" dirty="0"/>
          </a:p>
          <a:p>
            <a:pPr>
              <a:buFont typeface="+mj-lt"/>
              <a:buAutoNum type="arabicPeriod"/>
            </a:pPr>
            <a:r>
              <a:rPr lang="en-US" sz="1800" b="0" dirty="0"/>
              <a:t>802.1Qcj - Amendment - Automatic Attachment to Provider Backbone Bridging (PBB) services, </a:t>
            </a:r>
            <a:r>
              <a:rPr lang="en-US" sz="1800" b="0" dirty="0">
                <a:hlinkClick r:id="rId10"/>
              </a:rPr>
              <a:t>PAR extension</a:t>
            </a:r>
            <a:endParaRPr lang="en-US" sz="1800" b="0" dirty="0"/>
          </a:p>
          <a:p>
            <a:pPr>
              <a:buFont typeface="+mj-lt"/>
              <a:buAutoNum type="arabicPeriod"/>
            </a:pPr>
            <a:r>
              <a:rPr lang="en-US" sz="1800" b="0" dirty="0"/>
              <a:t>802.11ay - Amendment -  Enhanced Throughput for Operation in License-Exempt Bands Above 45 GHz, </a:t>
            </a:r>
            <a:r>
              <a:rPr lang="en-US" sz="1800" b="0" dirty="0">
                <a:hlinkClick r:id="rId11"/>
              </a:rPr>
              <a:t>PAR Extension</a:t>
            </a:r>
            <a:endParaRPr lang="en-US" sz="1800" b="0" dirty="0"/>
          </a:p>
          <a:p>
            <a:pPr>
              <a:buFont typeface="+mj-lt"/>
              <a:buAutoNum type="arabicPeriod"/>
            </a:pPr>
            <a:r>
              <a:rPr lang="en-US" sz="1800" b="0" dirty="0"/>
              <a:t>802.11az - Amendment - Next Generation Positioning (NGP), </a:t>
            </a:r>
            <a:r>
              <a:rPr lang="en-US" sz="1800" b="0" dirty="0">
                <a:hlinkClick r:id="rId12"/>
              </a:rPr>
              <a:t>PAR Extension</a:t>
            </a:r>
            <a:endParaRPr lang="en-US" sz="1800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1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8273</TotalTime>
  <Words>1940</Words>
  <Application>Microsoft Office PowerPoint</Application>
  <PresentationFormat>Widescreen</PresentationFormat>
  <Paragraphs>424</Paragraphs>
  <Slides>23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Arial Unicode MS</vt:lpstr>
      <vt:lpstr>MS Gothic</vt:lpstr>
      <vt:lpstr>MS PGothic</vt:lpstr>
      <vt:lpstr>Arial</vt:lpstr>
      <vt:lpstr>DejaVu Sans</vt:lpstr>
      <vt:lpstr>DejaVu Serif</vt:lpstr>
      <vt:lpstr>Symbol</vt:lpstr>
      <vt:lpstr>Times New Roman</vt:lpstr>
      <vt:lpstr>Wingdings</vt:lpstr>
      <vt:lpstr>Office Theme</vt:lpstr>
      <vt:lpstr>Document</vt:lpstr>
      <vt:lpstr>WG11 Opening Report Snapshot slides 2019-07</vt:lpstr>
      <vt:lpstr>Abstract</vt:lpstr>
      <vt:lpstr>Agenda for 2019-07-16 editors meeting</vt:lpstr>
      <vt:lpstr>ANA Status – July 2019</vt:lpstr>
      <vt:lpstr>802.11 AANI SC – July 2019</vt:lpstr>
      <vt:lpstr>802.11 ARC – July 2019</vt:lpstr>
      <vt:lpstr>The IEEE 802.11 Coexistence SC will formally  meet only once in Vienna in July 2019</vt:lpstr>
      <vt:lpstr>IEEE 802.11 Coexistence SC will focus on workshop, relationship &amp; technical issues</vt:lpstr>
      <vt:lpstr>PAR Standing Committee – July 2019 Chair: Jon Rosdahl</vt:lpstr>
      <vt:lpstr>802.11 WNG – July 2019</vt:lpstr>
      <vt:lpstr>IEEE 802 JTC1 SC will meet in Vienna in July 2019</vt:lpstr>
      <vt:lpstr>IEEE 802 has 90 standards in or through the PSDO pipeline</vt:lpstr>
      <vt:lpstr>TGmd – July 2019</vt:lpstr>
      <vt:lpstr>IEEE 802.11ax – July 2019</vt:lpstr>
      <vt:lpstr>Task Group AY – July 2019</vt:lpstr>
      <vt:lpstr>Task Group AZ – July 2019 Next Generation Positioning</vt:lpstr>
      <vt:lpstr>Task Group AZ – July 2019 Next Generation Positioning</vt:lpstr>
      <vt:lpstr>TGba (Wake-up Radio) – July 2019 </vt:lpstr>
      <vt:lpstr>PowerPoint Presentation</vt:lpstr>
      <vt:lpstr>IEEE 802.11 TGbc – July 2019 Broadcast Services Chair: Marc Emmelmann</vt:lpstr>
      <vt:lpstr>Snapshot of IEEE 802.11 TGbd – July 2019</vt:lpstr>
      <vt:lpstr>IEEE 802.11be – July 2019</vt:lpstr>
      <vt:lpstr>PowerPoint Presentation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July Plenary Snapshot slides</dc:title>
  <dc:creator>dorothy.stanley@hpe.com</dc:creator>
  <cp:keywords/>
  <cp:lastModifiedBy>Stanley, Dorothy</cp:lastModifiedBy>
  <cp:revision>226</cp:revision>
  <cp:lastPrinted>1601-01-01T00:00:00Z</cp:lastPrinted>
  <dcterms:created xsi:type="dcterms:W3CDTF">2018-05-02T19:26:26Z</dcterms:created>
  <dcterms:modified xsi:type="dcterms:W3CDTF">2019-07-14T17:35:24Z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2019-03-10 05:43:54Z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