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2" r:id="rId3"/>
    <p:sldId id="265" r:id="rId4"/>
    <p:sldId id="270" r:id="rId5"/>
    <p:sldId id="278" r:id="rId6"/>
    <p:sldId id="273" r:id="rId7"/>
    <p:sldId id="282" r:id="rId8"/>
    <p:sldId id="287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08" autoAdjust="0"/>
    <p:restoredTop sz="94660"/>
  </p:normalViewPr>
  <p:slideViewPr>
    <p:cSldViewPr>
      <p:cViewPr varScale="1">
        <p:scale>
          <a:sx n="84" d="100"/>
          <a:sy n="84" d="100"/>
        </p:scale>
        <p:origin x="466" y="41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375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802.11-19/0990r2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volker.jungnickel@hhi.fraunhofer.de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po-kai.huang@intel.com" TargetMode="External"/><Relationship Id="rId12" Type="http://schemas.openxmlformats.org/officeDocument/2006/relationships/hyperlink" Target="mailto:emily.h.qi@inte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RoyWant@google.com" TargetMode="External"/><Relationship Id="rId11" Type="http://schemas.openxmlformats.org/officeDocument/2006/relationships/hyperlink" Target="mailto:edward.ks.au@huawei.com" TargetMode="External"/><Relationship Id="rId5" Type="http://schemas.openxmlformats.org/officeDocument/2006/relationships/hyperlink" Target="mailto:chaochun.wang@mediatek.com" TargetMode="External"/><Relationship Id="rId10" Type="http://schemas.openxmlformats.org/officeDocument/2006/relationships/hyperlink" Target="mailto:bahareh.sagedhi@intel.com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carol.Ansley@arris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9/11-09-1034-14-0000-802-11-editorial-style-guide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draft/styleman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(July 2019)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2019-07-18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5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2400" b="1" dirty="0" err="1"/>
              <a:t>TGax</a:t>
            </a:r>
            <a:r>
              <a:rPr lang="en-US" sz="2400" b="1" dirty="0"/>
              <a:t> – Robert Stacey </a:t>
            </a:r>
            <a:r>
              <a:rPr lang="en-US" sz="2400" dirty="0"/>
              <a:t>– </a:t>
            </a:r>
            <a:r>
              <a:rPr lang="en-US" sz="2400" dirty="0">
                <a:hlinkClick r:id="rId3"/>
              </a:rPr>
              <a:t>robert.stacey@intel.com</a:t>
            </a:r>
            <a:r>
              <a:rPr lang="en-US" sz="2400" dirty="0"/>
              <a:t> </a:t>
            </a:r>
            <a:r>
              <a:rPr lang="en-US" sz="24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2400" b="1" dirty="0" err="1"/>
              <a:t>TGay</a:t>
            </a:r>
            <a:r>
              <a:rPr lang="en-US" sz="2400" b="1" dirty="0"/>
              <a:t> – Carlos </a:t>
            </a:r>
            <a:r>
              <a:rPr lang="en-US" sz="2400" b="1" dirty="0" err="1"/>
              <a:t>Cordeiro</a:t>
            </a:r>
            <a:r>
              <a:rPr lang="en-US" sz="2400" b="1" dirty="0"/>
              <a:t> </a:t>
            </a:r>
            <a:r>
              <a:rPr lang="en-US" sz="2400" dirty="0"/>
              <a:t>– </a:t>
            </a:r>
            <a:r>
              <a:rPr lang="en-US" sz="2400" dirty="0">
                <a:hlinkClick r:id="rId4"/>
              </a:rPr>
              <a:t>carlos.cordeiro@intel.com</a:t>
            </a:r>
            <a:r>
              <a:rPr lang="en-US" sz="24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2400" b="1" dirty="0" err="1"/>
              <a:t>TGaz</a:t>
            </a:r>
            <a:r>
              <a:rPr lang="en-US" sz="2400" b="1" dirty="0"/>
              <a:t> – Chao Chun Wang </a:t>
            </a:r>
            <a:r>
              <a:rPr lang="en-US" sz="2400" dirty="0"/>
              <a:t>– </a:t>
            </a:r>
            <a:r>
              <a:rPr lang="en-US" sz="2400" dirty="0">
                <a:hlinkClick r:id="rId5"/>
              </a:rPr>
              <a:t>chaochun.wang@mediatek.com</a:t>
            </a:r>
            <a:r>
              <a:rPr lang="en-US" sz="2400" dirty="0"/>
              <a:t> , </a:t>
            </a:r>
            <a:r>
              <a:rPr lang="en-US" sz="2400" b="1" dirty="0"/>
              <a:t>Roy Want </a:t>
            </a:r>
            <a:r>
              <a:rPr lang="en-US" sz="2400" dirty="0">
                <a:hlinkClick r:id="rId6"/>
              </a:rPr>
              <a:t>RoyWant@google.com</a:t>
            </a:r>
            <a:r>
              <a:rPr lang="en-US" sz="24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2400" b="1" dirty="0" err="1"/>
              <a:t>TGba</a:t>
            </a:r>
            <a:r>
              <a:rPr lang="en-US" sz="2400" b="1" dirty="0"/>
              <a:t> – Po-kai Huang </a:t>
            </a:r>
            <a:r>
              <a:rPr lang="en-US" sz="2400" dirty="0"/>
              <a:t>– </a:t>
            </a:r>
            <a:r>
              <a:rPr lang="en-US" sz="2400" dirty="0">
                <a:hlinkClick r:id="rId7"/>
              </a:rPr>
              <a:t>po-kai.huang@intel.com</a:t>
            </a:r>
            <a:r>
              <a:rPr lang="en-US" sz="24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2400" b="1" dirty="0" err="1"/>
              <a:t>TGbb</a:t>
            </a:r>
            <a:r>
              <a:rPr lang="en-US" sz="2400" b="1" dirty="0"/>
              <a:t> – Volker </a:t>
            </a:r>
            <a:r>
              <a:rPr lang="en-US" sz="2400" b="1" dirty="0" err="1"/>
              <a:t>Jungnickel</a:t>
            </a:r>
            <a:r>
              <a:rPr lang="en-US" sz="2400" b="1" dirty="0"/>
              <a:t> </a:t>
            </a:r>
            <a:r>
              <a:rPr lang="en-US" sz="2400" dirty="0"/>
              <a:t>– </a:t>
            </a:r>
            <a:r>
              <a:rPr lang="en-US" sz="2400" dirty="0">
                <a:hlinkClick r:id="rId8"/>
              </a:rPr>
              <a:t>volker.jungnickel@hhi.fraunhofer.de</a:t>
            </a:r>
            <a:r>
              <a:rPr lang="en-US" sz="24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2400" b="1" dirty="0" err="1"/>
              <a:t>TGbc</a:t>
            </a:r>
            <a:r>
              <a:rPr lang="en-US" sz="2400" b="1" dirty="0"/>
              <a:t> – Carol Ansley </a:t>
            </a:r>
            <a:r>
              <a:rPr lang="en-US" sz="2400" dirty="0"/>
              <a:t>– </a:t>
            </a:r>
            <a:r>
              <a:rPr lang="en-US" sz="2400" dirty="0">
                <a:hlinkClick r:id="rId9"/>
              </a:rPr>
              <a:t>carol.ansle</a:t>
            </a:r>
            <a:r>
              <a:rPr lang="en-US" sz="2400" dirty="0"/>
              <a:t>y</a:t>
            </a:r>
            <a:r>
              <a:rPr lang="en-US" sz="2400" dirty="0">
                <a:hlinkClick r:id="rId9"/>
              </a:rPr>
              <a:t>@commscope.com</a:t>
            </a:r>
            <a:r>
              <a:rPr lang="en-US" sz="24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2400" b="1" dirty="0" err="1"/>
              <a:t>TGbd</a:t>
            </a:r>
            <a:r>
              <a:rPr lang="en-US" sz="2400" b="1" dirty="0"/>
              <a:t> – </a:t>
            </a:r>
            <a:r>
              <a:rPr lang="en-US" sz="2400" b="1" dirty="0" err="1"/>
              <a:t>Bahar</a:t>
            </a:r>
            <a:r>
              <a:rPr lang="en-US" sz="2400" b="1" dirty="0"/>
              <a:t> Sadeghi </a:t>
            </a:r>
            <a:r>
              <a:rPr lang="en-US" sz="2400" dirty="0"/>
              <a:t>–</a:t>
            </a:r>
            <a:r>
              <a:rPr lang="en-US" sz="2400" b="1" dirty="0"/>
              <a:t> </a:t>
            </a:r>
            <a:r>
              <a:rPr lang="en-US" sz="2400" dirty="0">
                <a:hlinkClick r:id="rId10"/>
              </a:rPr>
              <a:t>bahareh.sagedhi@intel.com</a:t>
            </a:r>
            <a:r>
              <a:rPr lang="en-US" sz="24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2400" b="1" dirty="0" err="1"/>
              <a:t>TGbe</a:t>
            </a:r>
            <a:r>
              <a:rPr lang="en-US" sz="2400" b="1" dirty="0"/>
              <a:t> – Edward Au </a:t>
            </a:r>
            <a:r>
              <a:rPr lang="en-US" sz="2400" dirty="0"/>
              <a:t>– </a:t>
            </a:r>
            <a:r>
              <a:rPr lang="en-US" sz="2400" u="sng" dirty="0">
                <a:hlinkClick r:id="rId11"/>
              </a:rPr>
              <a:t>edward.ks.au@huawei.com</a:t>
            </a:r>
            <a:r>
              <a:rPr lang="en-US" sz="24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2400" b="1" dirty="0" err="1"/>
              <a:t>REVmd</a:t>
            </a:r>
            <a:r>
              <a:rPr lang="en-US" sz="2400" b="1" dirty="0"/>
              <a:t> – Emily Qi </a:t>
            </a:r>
            <a:r>
              <a:rPr lang="en-US" sz="2400" dirty="0"/>
              <a:t>– </a:t>
            </a:r>
            <a:r>
              <a:rPr lang="en-US" sz="2400" b="0" dirty="0">
                <a:hlinkClick r:id="rId12"/>
              </a:rPr>
              <a:t>emily.h.qi@intel.com</a:t>
            </a:r>
            <a:r>
              <a:rPr lang="en-US" sz="2400" dirty="0"/>
              <a:t>, </a:t>
            </a:r>
            <a:r>
              <a:rPr lang="en-US" sz="2400" b="1" dirty="0"/>
              <a:t>Edward Au </a:t>
            </a:r>
            <a:r>
              <a:rPr lang="en-US" sz="2400" dirty="0"/>
              <a:t>– </a:t>
            </a:r>
            <a:r>
              <a:rPr lang="en-US" sz="2400" b="0" u="sng" dirty="0">
                <a:hlinkClick r:id="rId11"/>
              </a:rPr>
              <a:t>edward.ks.au@huawei.com</a:t>
            </a:r>
            <a:r>
              <a:rPr lang="en-US" sz="2400" dirty="0"/>
              <a:t>,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685800"/>
            <a:ext cx="10361084" cy="1065213"/>
          </a:xfrm>
        </p:spPr>
        <p:txBody>
          <a:bodyPr/>
          <a:lstStyle/>
          <a:p>
            <a:r>
              <a:rPr lang="en-GB" dirty="0"/>
              <a:t>July 16</a:t>
            </a:r>
            <a:r>
              <a:rPr lang="en-GB" baseline="30000" dirty="0"/>
              <a:t>th</a:t>
            </a:r>
            <a:r>
              <a:rPr lang="en-GB" dirty="0"/>
              <a:t> roundtable status report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2000" dirty="0" err="1"/>
              <a:t>REVmd</a:t>
            </a:r>
            <a:r>
              <a:rPr lang="en-GB" sz="2000" dirty="0"/>
              <a:t> – ~200 comments remain, hope to recirc </a:t>
            </a:r>
            <a:r>
              <a:rPr lang="en-GB" sz="2000" dirty="0">
                <a:solidFill>
                  <a:srgbClr val="FF0000"/>
                </a:solidFill>
              </a:rPr>
              <a:t>out of Sept</a:t>
            </a:r>
            <a:r>
              <a:rPr lang="en-GB" sz="2000" dirty="0"/>
              <a:t>, first SA ballot in Dec   </a:t>
            </a:r>
          </a:p>
          <a:p>
            <a:r>
              <a:rPr lang="en-GB" sz="2000" dirty="0"/>
              <a:t>11ax </a:t>
            </a:r>
            <a:r>
              <a:rPr lang="en-US" sz="2000" dirty="0"/>
              <a:t>– ~460 comments remain to be resolved, hope to recirc </a:t>
            </a:r>
            <a:r>
              <a:rPr lang="en-US" sz="2000" dirty="0">
                <a:solidFill>
                  <a:srgbClr val="FF0000"/>
                </a:solidFill>
              </a:rPr>
              <a:t>out of July  </a:t>
            </a:r>
          </a:p>
          <a:p>
            <a:r>
              <a:rPr lang="en-US" sz="2000" dirty="0"/>
              <a:t>11ay – 64 comments remain, taking time to resolve comments and update baseline   </a:t>
            </a:r>
            <a:endParaRPr lang="en-GB" sz="2000" dirty="0"/>
          </a:p>
          <a:p>
            <a:r>
              <a:rPr lang="en-GB" sz="2000" dirty="0"/>
              <a:t>11az – </a:t>
            </a:r>
            <a:r>
              <a:rPr lang="en-US" sz="2000" dirty="0"/>
              <a:t>~800 editorial, ~700 technical comments, 205 not assigned, hope to recirc </a:t>
            </a:r>
            <a:r>
              <a:rPr lang="en-US" sz="2000" dirty="0">
                <a:solidFill>
                  <a:srgbClr val="FF0000"/>
                </a:solidFill>
              </a:rPr>
              <a:t>out of Sept</a:t>
            </a:r>
            <a:r>
              <a:rPr lang="en-US" sz="2000" dirty="0"/>
              <a:t>, D1.2 posted  </a:t>
            </a:r>
            <a:endParaRPr lang="en-GB" sz="2000" dirty="0"/>
          </a:p>
          <a:p>
            <a:r>
              <a:rPr lang="en-GB" sz="2000" dirty="0"/>
              <a:t>11ba – 418 comments, 126 editorial, hope to resolve half in July, hope to recirc </a:t>
            </a:r>
            <a:r>
              <a:rPr lang="en-GB" sz="2000" dirty="0">
                <a:solidFill>
                  <a:srgbClr val="FF0000"/>
                </a:solidFill>
              </a:rPr>
              <a:t>out of Sept  </a:t>
            </a:r>
          </a:p>
          <a:p>
            <a:r>
              <a:rPr lang="en-GB" sz="2000" dirty="0"/>
              <a:t>11bb – not present  </a:t>
            </a:r>
          </a:p>
          <a:p>
            <a:r>
              <a:rPr lang="en-GB" sz="2000" dirty="0"/>
              <a:t>11bc – hearing technical presentations </a:t>
            </a:r>
          </a:p>
          <a:p>
            <a:r>
              <a:rPr lang="en-GB" sz="2000" dirty="0"/>
              <a:t>11bd – working on SFD, hearing technical presentations</a:t>
            </a:r>
          </a:p>
          <a:p>
            <a:r>
              <a:rPr lang="en-GB" sz="2000" dirty="0"/>
              <a:t>11be – starting on SFD, hearing technical presentations</a:t>
            </a:r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Style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94213"/>
          </a:xfrm>
          <a:ln/>
        </p:spPr>
        <p:txBody>
          <a:bodyPr/>
          <a:lstStyle/>
          <a:p>
            <a:r>
              <a:rPr lang="en-GB" dirty="0"/>
              <a:t>See </a:t>
            </a:r>
            <a:r>
              <a:rPr lang="en-GB" dirty="0">
                <a:hlinkClick r:id="rId3"/>
              </a:rPr>
              <a:t>https://mentor.ieee.org/802.11/dcn/09/11-09-1034-1</a:t>
            </a:r>
            <a:r>
              <a:rPr lang="en-GB" dirty="0">
                <a:solidFill>
                  <a:srgbClr val="FF0000"/>
                </a:solidFill>
                <a:hlinkClick r:id="rId3"/>
              </a:rPr>
              <a:t>4</a:t>
            </a:r>
            <a:r>
              <a:rPr lang="en-GB" dirty="0">
                <a:hlinkClick r:id="rId3"/>
              </a:rPr>
              <a:t>-0000-802-11-editorial-style-guide.docx</a:t>
            </a:r>
            <a:r>
              <a:rPr lang="en-GB" dirty="0"/>
              <a:t> </a:t>
            </a:r>
          </a:p>
          <a:p>
            <a:r>
              <a:rPr lang="en-US" dirty="0"/>
              <a:t>We update 802.11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4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802.11 Style Guide evolves with our practice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MIB Style</a:t>
            </a:r>
            <a:r>
              <a:rPr lang="en-GB" dirty="0"/>
              <a:t>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/>
              <a:t>11-15/355r13 MIB </a:t>
            </a:r>
            <a:r>
              <a:rPr lang="en-GB" sz="2000" dirty="0" err="1"/>
              <a:t>TruthValue</a:t>
            </a:r>
            <a:r>
              <a:rPr lang="en-GB" sz="2000" dirty="0"/>
              <a:t> usage patterns</a:t>
            </a:r>
          </a:p>
          <a:p>
            <a:r>
              <a:rPr lang="en-GB" sz="2000" dirty="0"/>
              <a:t>MIB Style: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chemeClr val="tx1"/>
                </a:solidFill>
              </a:rPr>
              <a:t>Two ways to format a figure &amp; its caption in frame:</a:t>
            </a:r>
            <a:endParaRPr lang="en-US" sz="2000" dirty="0">
              <a:solidFill>
                <a:schemeClr val="tx1"/>
              </a:solidFill>
            </a:endParaRPr>
          </a:p>
          <a:p>
            <a:pPr lvl="1"/>
            <a:r>
              <a:rPr lang="en-GB" sz="1600" dirty="0">
                <a:solidFill>
                  <a:schemeClr val="tx1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chemeClr val="tx1"/>
              </a:solidFill>
            </a:endParaRPr>
          </a:p>
          <a:p>
            <a:pPr lvl="1"/>
            <a:r>
              <a:rPr lang="en-GB" sz="1600" dirty="0">
                <a:solidFill>
                  <a:schemeClr val="tx1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 (not in Word)</a:t>
            </a:r>
            <a:endParaRPr lang="en-US" sz="2000" dirty="0"/>
          </a:p>
          <a:p>
            <a:pPr lvl="1"/>
            <a:r>
              <a:rPr lang="en-GB" sz="1800" dirty="0"/>
              <a:t>Near the end of sponsor ballot, </a:t>
            </a:r>
            <a:r>
              <a:rPr lang="en-GB" sz="1800" dirty="0">
                <a:solidFill>
                  <a:schemeClr val="tx1"/>
                </a:solidFill>
              </a:rPr>
              <a:t>turn these all into .</a:t>
            </a:r>
            <a:r>
              <a:rPr lang="en-GB" sz="1800" dirty="0" err="1">
                <a:solidFill>
                  <a:schemeClr val="tx1"/>
                </a:solidFill>
              </a:rPr>
              <a:t>emf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/>
              <a:t>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</a:t>
            </a:r>
            <a:r>
              <a:rPr lang="en-GB" sz="1800" dirty="0">
                <a:solidFill>
                  <a:srgbClr val="FF0000"/>
                </a:solidFill>
              </a:rPr>
              <a:t>Keep </a:t>
            </a:r>
            <a:r>
              <a:rPr lang="en-GB" sz="1800" dirty="0"/>
              <a:t>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high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format figures are tables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July 2019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In July 2019, Editors discussed </a:t>
            </a:r>
            <a:r>
              <a:rPr lang="en-US" sz="1800" dirty="0" err="1"/>
              <a:t>REVmd</a:t>
            </a:r>
            <a:r>
              <a:rPr lang="en-US" sz="1800" dirty="0"/>
              <a:t> schedule and possible completion in 2020. 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November</a:t>
            </a:r>
            <a:r>
              <a:rPr lang="en-US" sz="1800" dirty="0"/>
              <a:t>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344602"/>
              </p:ext>
            </p:extLst>
          </p:nvPr>
        </p:nvGraphicFramePr>
        <p:xfrm>
          <a:off x="1295400" y="2285999"/>
          <a:ext cx="9296400" cy="499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800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6272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4630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766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Sep 2020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56490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791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023622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199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809256"/>
                  </a:ext>
                </a:extLst>
              </a:tr>
              <a:tr h="6272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182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 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 2020*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57707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might be Sep, 2020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53" y="580101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0811896"/>
              </p:ext>
            </p:extLst>
          </p:nvPr>
        </p:nvGraphicFramePr>
        <p:xfrm>
          <a:off x="836684" y="1526885"/>
          <a:ext cx="10518632" cy="447040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47601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22231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4511998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608084">
                  <a:extLst>
                    <a:ext uri="{9D8B030D-6E8A-4147-A177-3AD203B41FA5}">
                      <a16:colId xmlns:a16="http://schemas.microsoft.com/office/drawing/2014/main" val="1543342895"/>
                    </a:ext>
                  </a:extLst>
                </a:gridCol>
                <a:gridCol w="382516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17323349"/>
                    </a:ext>
                  </a:extLst>
                </a:gridCol>
                <a:gridCol w="1938583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85617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21844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Style Guide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bc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bd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466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8-July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217997"/>
                  </a:ext>
                </a:extLst>
              </a:tr>
              <a:tr h="466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16-Jul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8-July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 Roy Want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16-Jul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046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Po-Kai Huang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16-Jul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0000CC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bd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5116" y="831930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7316" y="580101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Arial" charset="0"/>
              </a:rPr>
              <a:t>July 2019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7316" y="810076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4988"/>
            <a:ext cx="10361084" cy="1065213"/>
          </a:xfrm>
        </p:spPr>
        <p:txBody>
          <a:bodyPr/>
          <a:lstStyle/>
          <a:p>
            <a:r>
              <a:rPr lang="en-GB" dirty="0"/>
              <a:t>MDR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524000"/>
            <a:ext cx="10361084" cy="4799012"/>
          </a:xfrm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600" dirty="0" err="1"/>
              <a:t>REVmc</a:t>
            </a:r>
            <a:r>
              <a:rPr lang="en-US" sz="1600" dirty="0"/>
              <a:t> D3.0 went through MDR process – 802.11-14/781r11 dated Sept 19, 2014</a:t>
            </a:r>
          </a:p>
          <a:p>
            <a:r>
              <a:rPr lang="en-US" sz="1600" dirty="0"/>
              <a:t>P802.11ah D4.0 went through MDR process – 802.11-15/247r3 dated Mar 12, 2015</a:t>
            </a:r>
          </a:p>
          <a:p>
            <a:r>
              <a:rPr lang="en-US" sz="1600" dirty="0"/>
              <a:t>P802.11ai D4.0 went through MDR process – 802.11-15/248r4 dated May 14, 2015</a:t>
            </a:r>
          </a:p>
          <a:p>
            <a:r>
              <a:rPr lang="en-US" sz="1600" dirty="0"/>
              <a:t>P802.11aq D4.0 went through MDR process – 802.11-16/801r0 dated June 22, 2016</a:t>
            </a:r>
          </a:p>
          <a:p>
            <a:r>
              <a:rPr lang="en-US" sz="1600" dirty="0"/>
              <a:t>P802.11aj D3.0 went through MDR process – 802.11-16/1333r5 dated Dec 9, 2016</a:t>
            </a:r>
          </a:p>
          <a:p>
            <a:r>
              <a:rPr lang="en-US" sz="1600" dirty="0"/>
              <a:t>P802.11ak D3.0 went through MDR process – 802.11-17/143r3 dated March 2, 2017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3815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1981</TotalTime>
  <Words>932</Words>
  <Application>Microsoft Office PowerPoint</Application>
  <PresentationFormat>Widescreen</PresentationFormat>
  <Paragraphs>202</Paragraphs>
  <Slides>8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MS Gothic</vt:lpstr>
      <vt:lpstr>Arial</vt:lpstr>
      <vt:lpstr>Arial Unicode MS</vt:lpstr>
      <vt:lpstr>Times New Roman</vt:lpstr>
      <vt:lpstr>Office Theme</vt:lpstr>
      <vt:lpstr>Document</vt:lpstr>
      <vt:lpstr>802.11 WG Editor’s Meeting (July 2019)</vt:lpstr>
      <vt:lpstr>Volunteer Editor Contacts</vt:lpstr>
      <vt:lpstr>July 16th roundtable status report</vt:lpstr>
      <vt:lpstr>802.11 Style Guide</vt:lpstr>
      <vt:lpstr>MIB Style, Visio and Frame Practices</vt:lpstr>
      <vt:lpstr>Editor Amendment Ordering</vt:lpstr>
      <vt:lpstr>Draft Development Snapshot</vt:lpstr>
      <vt:lpstr>MDR Status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Peter Ecclesine (pecclesi)</cp:lastModifiedBy>
  <cp:revision>218</cp:revision>
  <cp:lastPrinted>1601-01-01T00:00:00Z</cp:lastPrinted>
  <dcterms:created xsi:type="dcterms:W3CDTF">2018-01-07T18:30:13Z</dcterms:created>
  <dcterms:modified xsi:type="dcterms:W3CDTF">2019-07-18T04:37:45Z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2018-05-08 06:12:08Z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