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83" r:id="rId4"/>
    <p:sldId id="281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78" r:id="rId13"/>
    <p:sldId id="271" r:id="rId14"/>
    <p:sldId id="272" r:id="rId15"/>
    <p:sldId id="273" r:id="rId16"/>
    <p:sldId id="274" r:id="rId17"/>
    <p:sldId id="282" r:id="rId18"/>
    <p:sldId id="277" r:id="rId19"/>
    <p:sldId id="275" r:id="rId20"/>
    <p:sldId id="276" r:id="rId21"/>
    <p:sldId id="279" r:id="rId22"/>
    <p:sldId id="263" r:id="rId23"/>
    <p:sldId id="286" r:id="rId24"/>
    <p:sldId id="287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08" autoAdjust="0"/>
    <p:restoredTop sz="94660"/>
  </p:normalViewPr>
  <p:slideViewPr>
    <p:cSldViewPr>
      <p:cViewPr varScale="1">
        <p:scale>
          <a:sx n="92" d="100"/>
          <a:sy n="92" d="100"/>
        </p:scale>
        <p:origin x="216" y="6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635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093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98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1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078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16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75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0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8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06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802.11-19/0990r1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4-0000-802-11-editorial-style-guid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875-04-0000-editor-s-guide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imeetcentral.co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file/data-elements-draft-specification-package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mailto:edward.ks.au@huawei.com" TargetMode="External"/><Relationship Id="rId13" Type="http://schemas.openxmlformats.org/officeDocument/2006/relationships/hyperlink" Target="mailto:Ping.FANG@huawei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adrian.p.stephens@ieee.org" TargetMode="External"/><Relationship Id="rId12" Type="http://schemas.openxmlformats.org/officeDocument/2006/relationships/hyperlink" Target="mailto:LRA@tiac.net" TargetMode="External"/><Relationship Id="rId17" Type="http://schemas.openxmlformats.org/officeDocument/2006/relationships/hyperlink" Target="mailto:ddrgal@gmail.com" TargetMode="External"/><Relationship Id="rId2" Type="http://schemas.openxmlformats.org/officeDocument/2006/relationships/hyperlink" Target="mailto:alex.ashley@hotmail.co.uk" TargetMode="External"/><Relationship Id="rId16" Type="http://schemas.openxmlformats.org/officeDocument/2006/relationships/hyperlink" Target="mailto:d3e3e3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tere@ieee.org" TargetMode="External"/><Relationship Id="rId11" Type="http://schemas.openxmlformats.org/officeDocument/2006/relationships/hyperlink" Target="mailto:aasterja@qti.qualcomm.com" TargetMode="External"/><Relationship Id="rId5" Type="http://schemas.openxmlformats.org/officeDocument/2006/relationships/hyperlink" Target="mailto:henry@LOGOUT.COM" TargetMode="External"/><Relationship Id="rId15" Type="http://schemas.openxmlformats.org/officeDocument/2006/relationships/hyperlink" Target="mailto:shiwenhe@seu.edu.cn" TargetMode="External"/><Relationship Id="rId10" Type="http://schemas.openxmlformats.org/officeDocument/2006/relationships/hyperlink" Target="mailto:yongho.seok@gmai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mily.h.qi@intel.com" TargetMode="External"/><Relationship Id="rId14" Type="http://schemas.openxmlformats.org/officeDocument/2006/relationships/hyperlink" Target="mailto:jiamin.chen@mail01.huawei.com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emily.h.qi@intel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oyWant@google.com" TargetMode="External"/><Relationship Id="rId11" Type="http://schemas.openxmlformats.org/officeDocument/2006/relationships/hyperlink" Target="mailto:edward.ks.au@huawei.com" TargetMode="External"/><Relationship Id="rId5" Type="http://schemas.openxmlformats.org/officeDocument/2006/relationships/hyperlink" Target="mailto:chaochun.wang@mediatek.com" TargetMode="External"/><Relationship Id="rId10" Type="http://schemas.openxmlformats.org/officeDocument/2006/relationships/hyperlink" Target="mailto:bahareh.sagedhi@intel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carol.Ansley@arris.co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Stacey@intel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149-52-0000-draft-number-alignment-tool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(July 2019)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2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800" dirty="0" err="1"/>
              <a:t>REVmd</a:t>
            </a:r>
            <a:r>
              <a:rPr lang="en-US" sz="1800" dirty="0"/>
              <a:t> on Draft 2.1 was started out of February (Robert Stacey, Joseph Levy, Carol Ansley, Menzo Wentink, </a:t>
            </a:r>
            <a:r>
              <a:rPr lang="en-US" sz="1800" dirty="0" err="1"/>
              <a:t>Bahar</a:t>
            </a:r>
            <a:r>
              <a:rPr lang="en-US" sz="1800" dirty="0"/>
              <a:t> Sadeghi, Mark Hamilton, Yongho Seok, Emily Qi, Edward Au, Peter Ecclesine) 19/260r15 – IEEE SA staff comment on mixing normative and informative, expect to have a submission in Sept.</a:t>
            </a:r>
          </a:p>
          <a:p>
            <a:r>
              <a:rPr lang="en-US" sz="1800" dirty="0"/>
              <a:t>P802.11ay was started on D3.1 out of March meeting (Robert Stacey, Solomon </a:t>
            </a:r>
            <a:r>
              <a:rPr lang="en-US" sz="1800" dirty="0" err="1"/>
              <a:t>Trainin</a:t>
            </a:r>
            <a:r>
              <a:rPr lang="en-US" sz="1800" dirty="0"/>
              <a:t>, Edward Au, Emily Qi, Yongho Seok, Peter Ecclesine) 19/681r6 MDR complete</a:t>
            </a:r>
          </a:p>
          <a:p>
            <a:r>
              <a:rPr lang="en-US" sz="1800" dirty="0"/>
              <a:t>P802.11ax was started on D4.1 out of May meeting (Robert Stacey, Edward Au (mid June), Yongho Seok, Naveen Kakani, Perry </a:t>
            </a:r>
            <a:r>
              <a:rPr lang="en-US" sz="1800" dirty="0" err="1"/>
              <a:t>Correll</a:t>
            </a:r>
            <a:r>
              <a:rPr lang="en-US" sz="1800" dirty="0"/>
              <a:t>, Peter Ecclesine, Po-Kai Huang) 19/1015r1 Underway</a:t>
            </a:r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https://mentor.ieee.org/802.11/dcn/09/11-09-1034-14-0000-802-11-editorial-style-guide.docx</a:t>
            </a:r>
            <a:r>
              <a:rPr lang="en-GB" dirty="0"/>
              <a:t> </a:t>
            </a:r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11-15/355r13 MIB </a:t>
            </a:r>
            <a:r>
              <a:rPr lang="en-GB" sz="2000" dirty="0" err="1"/>
              <a:t>TruthValue</a:t>
            </a:r>
            <a:r>
              <a:rPr lang="en-GB" sz="2000" dirty="0"/>
              <a:t> usage patterns</a:t>
            </a:r>
          </a:p>
          <a:p>
            <a:r>
              <a:rPr lang="en-GB" sz="2000" dirty="0"/>
              <a:t>MIB Style: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format figures are tables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Editor’s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>
                <a:hlinkClick r:id="rId3"/>
              </a:rPr>
              <a:t>https://mentor.ieee.org/802.11/dcn/11/11-11-0875-04-0000-editor-s-guide.docx</a:t>
            </a:r>
            <a:endParaRPr lang="en-GB" sz="2000" dirty="0"/>
          </a:p>
          <a:p>
            <a:r>
              <a:rPr lang="en-GB" dirty="0"/>
              <a:t>This document contains material relevant to the job of being an 802.11 editor.</a:t>
            </a:r>
            <a:endParaRPr lang="en-US" dirty="0"/>
          </a:p>
          <a:p>
            <a:r>
              <a:rPr lang="en-GB" dirty="0"/>
              <a:t>It is recommended that editors read this material before they start, as it may avoid them needlessly re-inventing the wheel. Frame 2017 is used at IEEE-SA.</a:t>
            </a:r>
            <a:endParaRPr lang="en-US" dirty="0"/>
          </a:p>
          <a:p>
            <a:r>
              <a:rPr lang="en-US" dirty="0"/>
              <a:t>Creating a Redline, Graphics, Numbering and ANA, Source Control. Subversion server for source control.</a:t>
            </a:r>
          </a:p>
          <a:p>
            <a:r>
              <a:rPr lang="en-US" dirty="0"/>
              <a:t>Comment Resolution and Publication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8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Amendment &amp; other ordering notes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Editors define publication order independent of working group public timelines:</a:t>
            </a:r>
          </a:p>
          <a:p>
            <a:pPr lvl="1"/>
            <a:r>
              <a:rPr lang="en-US" dirty="0"/>
              <a:t>Since official timeline is volatile and moves around</a:t>
            </a:r>
          </a:p>
          <a:p>
            <a:pPr lvl="1"/>
            <a:r>
              <a:rPr lang="en-US" dirty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dirty="0"/>
              <a:t>Editors are committed to maintain a rational publication order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56863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July 2019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July 2019,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2020. 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November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344602"/>
              </p:ext>
            </p:extLst>
          </p:nvPr>
        </p:nvGraphicFramePr>
        <p:xfrm>
          <a:off x="1295400" y="2285999"/>
          <a:ext cx="92964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627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4630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766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Sep 2020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791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199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627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182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5770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might be Sep, 2020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326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Email your draft status updates!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editor, please send update for next page via the editor’s reflector </a:t>
            </a:r>
            <a:r>
              <a:rPr lang="en-US" dirty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dirty="0"/>
              <a:t>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9882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6760702"/>
              </p:ext>
            </p:extLst>
          </p:nvPr>
        </p:nvGraphicFramePr>
        <p:xfrm>
          <a:off x="836684" y="1526885"/>
          <a:ext cx="10518632" cy="44704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8-July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8-July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 Roy Want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5116" y="831930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July 2019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810076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 Backup Practices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The IEEE Servers provide durable places to retain the 802.11 source files, drawing files, and other components of drafts.</a:t>
            </a:r>
          </a:p>
          <a:p>
            <a:r>
              <a:rPr lang="en-US" dirty="0"/>
              <a:t>Our best practice is that after a draft is posted in the Member’s Area, a zip file containing all the clean source files, drawing files and other components should be created and sent to the </a:t>
            </a:r>
            <a:r>
              <a:rPr lang="en-US" dirty="0" err="1"/>
              <a:t>iMeetCentral</a:t>
            </a:r>
            <a:r>
              <a:rPr lang="en-US" dirty="0"/>
              <a:t> source code archive for safekeeping. </a:t>
            </a:r>
          </a:p>
          <a:p>
            <a:r>
              <a:rPr lang="en-US" dirty="0"/>
              <a:t>***Add Jonathan Segev to </a:t>
            </a:r>
            <a:r>
              <a:rPr lang="en-US" dirty="0" err="1"/>
              <a:t>iMeetCentral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717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IEEE </a:t>
            </a:r>
            <a:r>
              <a:rPr lang="en-GB" dirty="0" err="1"/>
              <a:t>iMeet</a:t>
            </a:r>
            <a:r>
              <a:rPr lang="en-GB" dirty="0"/>
              <a:t> central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dirty="0"/>
              <a:t>IEEE-SA </a:t>
            </a:r>
            <a:r>
              <a:rPr lang="en-GB" dirty="0" err="1"/>
              <a:t>iMeet</a:t>
            </a:r>
            <a:r>
              <a:rPr lang="en-GB" dirty="0"/>
              <a:t> central site</a:t>
            </a:r>
          </a:p>
          <a:p>
            <a:r>
              <a:rPr lang="en-US" dirty="0">
                <a:hlinkClick r:id="rId3"/>
              </a:rPr>
              <a:t>https://imeetcentral.com/</a:t>
            </a:r>
            <a:endParaRPr lang="en-US" dirty="0"/>
          </a:p>
          <a:p>
            <a:r>
              <a:rPr lang="en-US" dirty="0"/>
              <a:t>Also used to share emails and large files</a:t>
            </a:r>
          </a:p>
          <a:p>
            <a:r>
              <a:rPr lang="en-US" dirty="0"/>
              <a:t>Upload zip files to central 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8996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buFontTx/>
              <a:buNone/>
            </a:pPr>
            <a:r>
              <a:rPr lang="en-US" b="0" dirty="0"/>
              <a:t>This document contains agenda/minutes/actions/status as prepared/recorded at the IEEE 802.11 Editors’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Publication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sz="2000" dirty="0"/>
              <a:t>Publication editor creates a marked up PDF with editorial changes highlighted</a:t>
            </a:r>
          </a:p>
          <a:p>
            <a:r>
              <a:rPr lang="en-US" sz="2000" dirty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/>
              <a:t>Each member of the committee should review each change proposed by the publication editor</a:t>
            </a:r>
          </a:p>
          <a:p>
            <a:r>
              <a:rPr lang="en-US" sz="2000" dirty="0"/>
              <a:t>Pay particular attention to</a:t>
            </a:r>
          </a:p>
          <a:p>
            <a:pPr lvl="1"/>
            <a:r>
              <a:rPr lang="en-US" sz="1800" dirty="0"/>
              <a:t>Reconstructed sentences</a:t>
            </a:r>
          </a:p>
          <a:p>
            <a:pPr lvl="1"/>
            <a:r>
              <a:rPr lang="en-US" sz="1800" dirty="0"/>
              <a:t>Tables with number changes</a:t>
            </a:r>
          </a:p>
          <a:p>
            <a:pPr lvl="1"/>
            <a:r>
              <a:rPr lang="en-US" sz="1800" dirty="0"/>
              <a:t>ANA assignments</a:t>
            </a:r>
          </a:p>
          <a:p>
            <a:r>
              <a:rPr lang="en-US" sz="2000" dirty="0"/>
              <a:t>The review process is complete when all publication changes have been reviewed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306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Two Technical Editors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Peter Ecclesine will run the face to face meetings</a:t>
            </a:r>
          </a:p>
          <a:p>
            <a:r>
              <a:rPr lang="en-US" dirty="0"/>
              <a:t>Robert Stacey will run the publication process</a:t>
            </a:r>
          </a:p>
          <a:p>
            <a:r>
              <a:rPr lang="en-US" dirty="0"/>
              <a:t>Robert Stacey is the ANA administrator</a:t>
            </a:r>
          </a:p>
          <a:p>
            <a:r>
              <a:rPr lang="en-US" dirty="0"/>
              <a:t>All are on the Editor’s email list.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982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 list of Editor’s meeting discussion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YANG models to supplement MIB</a:t>
            </a:r>
          </a:p>
          <a:p>
            <a:r>
              <a:rPr lang="en-GB" dirty="0"/>
              <a:t>	Should we have a separate document for YANG models?</a:t>
            </a:r>
          </a:p>
          <a:p>
            <a:r>
              <a:rPr lang="en-GB" dirty="0"/>
              <a:t>	Note there is a YANG model from Wi-Fi Alliance publicly available, with ongoing work</a:t>
            </a:r>
          </a:p>
          <a:p>
            <a:r>
              <a:rPr lang="en-GB" dirty="0"/>
              <a:t>		</a:t>
            </a:r>
            <a:r>
              <a:rPr lang="en-US" u="sng" dirty="0">
                <a:hlinkClick r:id="rId3"/>
              </a:rPr>
              <a:t>https://www.wi-fi.org/file/data-elements-draft-specification-package</a:t>
            </a:r>
            <a:endParaRPr lang="en-US" dirty="0"/>
          </a:p>
          <a:p>
            <a:endParaRPr lang="en-GB" dirty="0"/>
          </a:p>
          <a:p>
            <a:r>
              <a:rPr lang="en-GB" dirty="0"/>
              <a:t>MIB normative text that should be in the main body? The default values are used outside the standard</a:t>
            </a:r>
          </a:p>
          <a:p>
            <a:r>
              <a:rPr lang="en-GB" dirty="0"/>
              <a:t>MIB deprecation topic – should be a project, how to proceed?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BA557-60AB-4DAC-9CCA-0C1A5AC38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Emeritus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E45FD-9FA1-4E6D-818A-38E342C94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>
                <a:hlinkClick r:id="rId2"/>
              </a:rPr>
              <a:t>alex.ashley@hotmail.co.uk</a:t>
            </a:r>
            <a:r>
              <a:rPr lang="en-US" sz="1400" dirty="0"/>
              <a:t>	</a:t>
            </a:r>
          </a:p>
          <a:p>
            <a:pPr lvl="1"/>
            <a:r>
              <a:rPr lang="en-US" sz="1400" dirty="0" err="1"/>
              <a:t>TGac</a:t>
            </a:r>
            <a:r>
              <a:rPr lang="en-US" sz="1400" dirty="0"/>
              <a:t> – Robert Stacey – </a:t>
            </a:r>
            <a:r>
              <a:rPr lang="en-US" sz="1400" dirty="0">
                <a:hlinkClick r:id="rId3"/>
              </a:rPr>
              <a:t>robert.stacey@intel.com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</a:t>
            </a:r>
            <a:r>
              <a:rPr lang="en-US" sz="1400" dirty="0" err="1"/>
              <a:t>Cordeiro</a:t>
            </a:r>
            <a:r>
              <a:rPr lang="en-US" sz="1400" dirty="0"/>
              <a:t> – </a:t>
            </a:r>
            <a:r>
              <a:rPr lang="en-US" sz="1400" dirty="0">
                <a:hlinkClick r:id="rId4"/>
              </a:rPr>
              <a:t>carlos.cordeiro@intel.com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TGae</a:t>
            </a:r>
            <a:r>
              <a:rPr lang="en-US" sz="1400" dirty="0"/>
              <a:t> – Henry </a:t>
            </a:r>
            <a:r>
              <a:rPr lang="en-US" sz="1400" dirty="0" err="1"/>
              <a:t>Ptasinski</a:t>
            </a:r>
            <a:r>
              <a:rPr lang="en-US" sz="1400" dirty="0"/>
              <a:t> – </a:t>
            </a:r>
            <a:r>
              <a:rPr lang="en-US" sz="1400" dirty="0">
                <a:hlinkClick r:id="rId5"/>
              </a:rPr>
              <a:t>henry@LOGOUT.COM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TGaf</a:t>
            </a:r>
            <a:r>
              <a:rPr lang="en-US" sz="1400" dirty="0"/>
              <a:t> – Peter Ecclesine – </a:t>
            </a:r>
            <a:r>
              <a:rPr lang="en-US" sz="1400" dirty="0">
                <a:hlinkClick r:id="rId6"/>
              </a:rPr>
              <a:t>petere@ieee.org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REVmc</a:t>
            </a:r>
            <a:r>
              <a:rPr lang="en-US" sz="1400" dirty="0"/>
              <a:t> – Adrian Stephens – </a:t>
            </a:r>
            <a:r>
              <a:rPr lang="en-US" sz="1400" dirty="0">
                <a:hlinkClick r:id="rId7"/>
              </a:rPr>
              <a:t>adrian.p.stephens@ieee.org</a:t>
            </a:r>
            <a:r>
              <a:rPr lang="en-US" sz="1400" dirty="0"/>
              <a:t> , Edward Au – </a:t>
            </a:r>
            <a:r>
              <a:rPr lang="en-US" sz="1400" u="sng" dirty="0">
                <a:hlinkClick r:id="rId8"/>
              </a:rPr>
              <a:t>edward.ks.au@huawei.com</a:t>
            </a:r>
            <a:r>
              <a:rPr lang="en-US" sz="1400" dirty="0"/>
              <a:t>, Emily Qi – </a:t>
            </a:r>
            <a:r>
              <a:rPr lang="en-US" sz="1400" dirty="0">
                <a:hlinkClick r:id="rId9"/>
              </a:rPr>
              <a:t>emily.h.qi@intel.com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TGah</a:t>
            </a:r>
            <a:r>
              <a:rPr lang="en-US" sz="1400" dirty="0"/>
              <a:t> – </a:t>
            </a:r>
            <a:r>
              <a:rPr lang="en-US" sz="1400" dirty="0" err="1"/>
              <a:t>Yongho</a:t>
            </a:r>
            <a:r>
              <a:rPr lang="en-US" sz="1400" dirty="0"/>
              <a:t> Seok </a:t>
            </a:r>
            <a:r>
              <a:rPr lang="en-US" sz="1400" dirty="0">
                <a:hlinkClick r:id="rId10"/>
              </a:rPr>
              <a:t>yongho.seok@gmail.com</a:t>
            </a:r>
            <a:r>
              <a:rPr lang="en-US" sz="1400" dirty="0"/>
              <a:t>,  Alfred </a:t>
            </a:r>
            <a:r>
              <a:rPr lang="en-US" sz="1400" dirty="0" err="1"/>
              <a:t>Asterjadhi</a:t>
            </a:r>
            <a:r>
              <a:rPr lang="en-US" sz="1400" dirty="0"/>
              <a:t> – </a:t>
            </a:r>
            <a:r>
              <a:rPr lang="en-US" sz="1400" dirty="0">
                <a:hlinkClick r:id="rId11"/>
              </a:rPr>
              <a:t>aasterja@qti.qualcomm.com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TGai</a:t>
            </a:r>
            <a:r>
              <a:rPr lang="en-US" sz="1400" dirty="0"/>
              <a:t> - </a:t>
            </a:r>
            <a:r>
              <a:rPr lang="en-US" sz="1400" dirty="0">
                <a:hlinkClick r:id="rId12"/>
              </a:rPr>
              <a:t>LRA@tiac.net</a:t>
            </a:r>
            <a:r>
              <a:rPr lang="en-US" sz="1400" dirty="0"/>
              <a:t>, Ping FANG </a:t>
            </a:r>
            <a:r>
              <a:rPr lang="en-US" sz="1400" dirty="0">
                <a:hlinkClick r:id="rId13"/>
              </a:rPr>
              <a:t>Ping.FANG@huawei.com </a:t>
            </a:r>
            <a:endParaRPr lang="en-US" sz="1400" dirty="0"/>
          </a:p>
          <a:p>
            <a:pPr lvl="1"/>
            <a:r>
              <a:rPr lang="en-US" sz="1200" dirty="0" err="1"/>
              <a:t>TGaj</a:t>
            </a:r>
            <a:r>
              <a:rPr lang="en-US" sz="1200" dirty="0"/>
              <a:t> – </a:t>
            </a:r>
            <a:r>
              <a:rPr lang="en-US" sz="1200" dirty="0" err="1"/>
              <a:t>Jiamin</a:t>
            </a:r>
            <a:r>
              <a:rPr lang="en-US" sz="1200" dirty="0"/>
              <a:t> CHEN – </a:t>
            </a:r>
            <a:r>
              <a:rPr lang="en-US" sz="1200" dirty="0">
                <a:hlinkClick r:id="rId14"/>
              </a:rPr>
              <a:t>jiamin.chen@mail01.huawei.com</a:t>
            </a:r>
            <a:r>
              <a:rPr lang="en-US" sz="1200" dirty="0"/>
              <a:t> , </a:t>
            </a:r>
            <a:r>
              <a:rPr lang="en-US" sz="1200" dirty="0" err="1"/>
              <a:t>Shiwen</a:t>
            </a:r>
            <a:r>
              <a:rPr lang="en-US" sz="1200" dirty="0"/>
              <a:t> He – </a:t>
            </a:r>
            <a:r>
              <a:rPr lang="en-US" sz="1200" u="sng" dirty="0">
                <a:hlinkClick r:id="rId15"/>
              </a:rPr>
              <a:t>shiwenhe@seu.edu.cn</a:t>
            </a:r>
            <a:endParaRPr lang="en-US" sz="1200" u="sng" dirty="0"/>
          </a:p>
          <a:p>
            <a:pPr lvl="1"/>
            <a:r>
              <a:rPr lang="en-US" sz="1200" dirty="0" err="1"/>
              <a:t>TGak</a:t>
            </a:r>
            <a:r>
              <a:rPr lang="en-US" sz="1200" dirty="0"/>
              <a:t> – Donald Eastlake – </a:t>
            </a:r>
            <a:r>
              <a:rPr lang="en-US" sz="1200" dirty="0">
                <a:hlinkClick r:id="rId16"/>
              </a:rPr>
              <a:t>d3e3e3@gmail.com</a:t>
            </a:r>
            <a:r>
              <a:rPr lang="en-US" sz="1200" dirty="0"/>
              <a:t> </a:t>
            </a:r>
          </a:p>
          <a:p>
            <a:pPr lvl="1"/>
            <a:r>
              <a:rPr lang="en-US" sz="1400" dirty="0" err="1"/>
              <a:t>TGaq</a:t>
            </a:r>
            <a:r>
              <a:rPr lang="en-US" sz="1400" dirty="0"/>
              <a:t> – Dan Gal –  </a:t>
            </a:r>
            <a:r>
              <a:rPr lang="en-US" sz="1400" dirty="0">
                <a:hlinkClick r:id="rId17"/>
              </a:rPr>
              <a:t>ddrgal@gmail.com</a:t>
            </a:r>
            <a:r>
              <a:rPr lang="en-US" sz="1400" dirty="0"/>
              <a:t> , Lee Armstrong – </a:t>
            </a:r>
            <a:r>
              <a:rPr lang="en-US" sz="1400" dirty="0">
                <a:solidFill>
                  <a:schemeClr val="accent2"/>
                </a:solidFill>
                <a:hlinkClick r:id="rId12"/>
              </a:rPr>
              <a:t>LRA@tiac.net</a:t>
            </a:r>
            <a:r>
              <a:rPr lang="en-US" sz="1400" dirty="0">
                <a:solidFill>
                  <a:schemeClr val="accent2"/>
                </a:solidFill>
              </a:rPr>
              <a:t> </a:t>
            </a:r>
            <a:endParaRPr lang="en-US" sz="1400" dirty="0"/>
          </a:p>
          <a:p>
            <a:pPr lvl="1"/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2CA700-5042-42BF-A0FD-3870030534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90AEC-3C24-4981-898F-D58B5201CB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C11C0F-FD95-4686-A48B-EA1D999C93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828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needs some change so the report is done after the editing is done. </a:t>
            </a:r>
          </a:p>
          <a:p>
            <a:r>
              <a:rPr lang="en-US" sz="1600" dirty="0" err="1"/>
              <a:t>REVmc</a:t>
            </a:r>
            <a:r>
              <a:rPr lang="en-US" sz="1600" dirty="0"/>
              <a:t> D3.0 went through MDR process – 802.11-14/781r11 dated Sept 19, 2014</a:t>
            </a:r>
          </a:p>
          <a:p>
            <a:r>
              <a:rPr lang="en-US" sz="1600" dirty="0"/>
              <a:t>P802.11ah D4.0 went through MDR process – 802.11-15/247r3 dated Mar 12, 2015</a:t>
            </a:r>
          </a:p>
          <a:p>
            <a:r>
              <a:rPr lang="en-US" sz="1600" dirty="0"/>
              <a:t>P802.11ai D4.0 went through MDR process – 802.11-15/248r4 dated May 14, 2015</a:t>
            </a:r>
          </a:p>
          <a:p>
            <a:r>
              <a:rPr lang="en-US" sz="1600" dirty="0"/>
              <a:t>P802.11aq D4.0 went through MDR process – 802.11-16/801r0 dated June 22, 2016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  <a:p>
            <a:r>
              <a:rPr lang="en-US" sz="1600" dirty="0"/>
              <a:t>P802.11ax will be started on D4.0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Naveen </a:t>
            </a:r>
            <a:r>
              <a:rPr lang="en-US" sz="1600" dirty="0" err="1"/>
              <a:t>Kakani</a:t>
            </a:r>
            <a:r>
              <a:rPr lang="en-US" sz="1600" dirty="0"/>
              <a:t>, Perry </a:t>
            </a:r>
            <a:r>
              <a:rPr lang="en-US" sz="1600" dirty="0" err="1"/>
              <a:t>Correll</a:t>
            </a:r>
            <a:r>
              <a:rPr lang="en-US" sz="1600" dirty="0"/>
              <a:t>, Peter Ecclesine)</a:t>
            </a:r>
          </a:p>
          <a:p>
            <a:r>
              <a:rPr lang="en-US" sz="1600" dirty="0"/>
              <a:t>P802.11ay will be started on D3.0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r>
              <a:rPr lang="en-US" sz="1600" dirty="0" err="1"/>
              <a:t>REVmd</a:t>
            </a:r>
            <a:r>
              <a:rPr lang="en-US" sz="1600" dirty="0"/>
              <a:t> on Draft 2.1 will be started out of January (Robert Stacey, +++,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381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2019-07-16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draft 09/1034r13</a:t>
            </a:r>
          </a:p>
          <a:p>
            <a:r>
              <a:rPr lang="en-US" dirty="0" err="1"/>
              <a:t>REVmd</a:t>
            </a:r>
            <a:r>
              <a:rPr lang="en-US" dirty="0"/>
              <a:t> MDR report 19/260</a:t>
            </a:r>
          </a:p>
          <a:p>
            <a:r>
              <a:rPr lang="en-US" dirty="0" err="1"/>
              <a:t>TGay</a:t>
            </a:r>
            <a:r>
              <a:rPr lang="en-US" dirty="0"/>
              <a:t> MDR report 19/681</a:t>
            </a:r>
          </a:p>
          <a:p>
            <a:r>
              <a:rPr lang="en-US" dirty="0" err="1"/>
              <a:t>TGax</a:t>
            </a:r>
            <a:r>
              <a:rPr lang="en-US" dirty="0"/>
              <a:t> MDR report 19/1015</a:t>
            </a:r>
          </a:p>
          <a:p>
            <a:r>
              <a:rPr lang="en-US" dirty="0"/>
              <a:t>Review WG Style Guide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 Call – 2019-07-16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47800"/>
            <a:ext cx="10361084" cy="4800600"/>
          </a:xfrm>
          <a:ln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600" dirty="0"/>
              <a:t>802.11 </a:t>
            </a:r>
            <a:r>
              <a:rPr lang="en-US" sz="1800" dirty="0"/>
              <a:t>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P802.11ax Amendment (HEW)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P802.11ay Amendment (NG60) – Carlos </a:t>
            </a:r>
            <a:r>
              <a:rPr lang="en-US" sz="1600" dirty="0" err="1"/>
              <a:t>Cordeiro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P802.11az Amendment (NGP) – Roy Want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P802.11ba Amendment (WUR) – Po-kai Huang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P802.11bc Amendment (</a:t>
            </a:r>
            <a:r>
              <a:rPr lang="en-US" sz="1600" dirty="0" err="1"/>
              <a:t>eBCS</a:t>
            </a:r>
            <a:r>
              <a:rPr lang="en-US" sz="1600" dirty="0"/>
              <a:t>) – Carol Ansley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P802.11bd Amendment (NGV) – </a:t>
            </a:r>
            <a:r>
              <a:rPr lang="en-US" sz="1600" dirty="0" err="1"/>
              <a:t>Bahar</a:t>
            </a:r>
            <a:r>
              <a:rPr lang="en-US" sz="1600" dirty="0"/>
              <a:t> Sadeghi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/>
              <a:t>P802.11be Amendment (EHT) – Edward Au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600" dirty="0" err="1"/>
              <a:t>REVmd</a:t>
            </a:r>
            <a:r>
              <a:rPr lang="en-US" sz="1600" dirty="0"/>
              <a:t> – Edward Au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6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802.11 Editor’s Not Present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P802.11ax Amendment (HEW) – Robert Stacey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P802.11az Amendment (NGP) – Chao-Chun Wang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P802.11bb Amendment (LC) – Volker </a:t>
            </a:r>
            <a:r>
              <a:rPr lang="en-US" sz="1400" dirty="0" err="1"/>
              <a:t>Jungnickel</a:t>
            </a:r>
            <a:endParaRPr lang="en-US" sz="1400" dirty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 err="1"/>
              <a:t>REVmd</a:t>
            </a:r>
            <a:r>
              <a:rPr lang="en-US" sz="1400" dirty="0"/>
              <a:t> – Emily Qi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Also present: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Al </a:t>
            </a:r>
            <a:r>
              <a:rPr lang="en-US" sz="1600" dirty="0" err="1"/>
              <a:t>Petrick</a:t>
            </a:r>
            <a:r>
              <a:rPr lang="en-US" sz="1600" dirty="0"/>
              <a:t>	</a:t>
            </a:r>
            <a:r>
              <a:rPr lang="en-US" sz="1600" dirty="0" err="1"/>
              <a:t>Jeorge</a:t>
            </a:r>
            <a:r>
              <a:rPr lang="en-US" sz="1600" dirty="0"/>
              <a:t> </a:t>
            </a:r>
            <a:r>
              <a:rPr lang="en-US" sz="1600" dirty="0" err="1"/>
              <a:t>Hurterte</a:t>
            </a:r>
            <a:r>
              <a:rPr lang="en-US" sz="1600" dirty="0"/>
              <a:t>	Jonathan Segev	Mark Hamilton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IEEE Staff present and always welcome! </a:t>
            </a: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	</a:t>
            </a:r>
            <a:r>
              <a:rPr lang="en-US" sz="1600" dirty="0"/>
              <a:t>Note: editors request that an IEEE staff member should be present at least during Plenary meetings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385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, </a:t>
            </a:r>
            <a:r>
              <a:rPr lang="en-US" sz="1600" b="1" dirty="0"/>
              <a:t>Roy Want </a:t>
            </a:r>
            <a:r>
              <a:rPr lang="en-US" sz="1600" dirty="0">
                <a:hlinkClick r:id="rId6"/>
              </a:rPr>
              <a:t>RoyWant@google.com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volker.jungnickel@hhi.fraunhofer.de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carol.ansle</a:t>
            </a:r>
            <a:r>
              <a:rPr lang="en-US" sz="1600" dirty="0"/>
              <a:t>y</a:t>
            </a:r>
            <a:r>
              <a:rPr lang="en-US" sz="1600" dirty="0">
                <a:hlinkClick r:id="rId9"/>
              </a:rPr>
              <a:t>@commscope.com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Bahar</a:t>
            </a:r>
            <a:r>
              <a:rPr lang="en-US" sz="1600" b="1" dirty="0"/>
              <a:t> Sadeghi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en-US" sz="1600" dirty="0">
                <a:hlinkClick r:id="rId10"/>
              </a:rPr>
              <a:t>bahareh.sagedhi@intel.com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1"/>
              </a:rPr>
              <a:t>edward.ks.au@huawei.com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2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1"/>
              </a:rPr>
              <a:t>edward.ks.au@huawei.com</a:t>
            </a:r>
            <a:r>
              <a:rPr lang="en-US" sz="1600" dirty="0"/>
              <a:t>,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July 16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2000" dirty="0" err="1"/>
              <a:t>REVmd</a:t>
            </a:r>
            <a:r>
              <a:rPr lang="en-GB" sz="2000" dirty="0"/>
              <a:t> – ~200 comments remain, hope to recirc </a:t>
            </a:r>
            <a:r>
              <a:rPr lang="en-GB" sz="2000" dirty="0">
                <a:solidFill>
                  <a:srgbClr val="FF0000"/>
                </a:solidFill>
              </a:rPr>
              <a:t>out of Sept</a:t>
            </a:r>
            <a:r>
              <a:rPr lang="en-GB" sz="2000" dirty="0"/>
              <a:t>, first SA ballot in Dec   </a:t>
            </a:r>
          </a:p>
          <a:p>
            <a:r>
              <a:rPr lang="en-GB" sz="2000" dirty="0"/>
              <a:t>11ax </a:t>
            </a:r>
            <a:r>
              <a:rPr lang="en-US" sz="2000" dirty="0"/>
              <a:t>– ~460 comments remain to be resolved, hope to recirc out of July  </a:t>
            </a:r>
          </a:p>
          <a:p>
            <a:r>
              <a:rPr lang="en-US" sz="2000" dirty="0"/>
              <a:t>11ay – 64 comments remain, taking time to resolve comments and update baseline   </a:t>
            </a:r>
            <a:endParaRPr lang="en-GB" sz="2000" dirty="0"/>
          </a:p>
          <a:p>
            <a:r>
              <a:rPr lang="en-GB" sz="2000" dirty="0"/>
              <a:t>11az – </a:t>
            </a:r>
            <a:r>
              <a:rPr lang="en-US" sz="2000" dirty="0"/>
              <a:t>~800 editorial, ~700 technical comments, 205 not assigned, hope to recirc </a:t>
            </a:r>
            <a:r>
              <a:rPr lang="en-US" sz="2000" dirty="0">
                <a:solidFill>
                  <a:srgbClr val="FF0000"/>
                </a:solidFill>
              </a:rPr>
              <a:t>out of Sept</a:t>
            </a:r>
            <a:r>
              <a:rPr lang="en-US" sz="2000" dirty="0"/>
              <a:t>, D1.2 posted  </a:t>
            </a:r>
            <a:endParaRPr lang="en-GB" sz="2000" dirty="0"/>
          </a:p>
          <a:p>
            <a:r>
              <a:rPr lang="en-GB" sz="2000" dirty="0"/>
              <a:t>11ba – 418 comments, 126 editorial, hope to resolve half in July, hope to recirc </a:t>
            </a:r>
            <a:r>
              <a:rPr lang="en-GB" sz="2000" dirty="0">
                <a:solidFill>
                  <a:srgbClr val="FF0000"/>
                </a:solidFill>
              </a:rPr>
              <a:t>out of Sept  </a:t>
            </a:r>
          </a:p>
          <a:p>
            <a:r>
              <a:rPr lang="en-GB" sz="2000" dirty="0"/>
              <a:t>11bb – not present  </a:t>
            </a:r>
          </a:p>
          <a:p>
            <a:r>
              <a:rPr lang="en-GB" sz="2000" dirty="0"/>
              <a:t>11bc – hearing technical presentations </a:t>
            </a:r>
          </a:p>
          <a:p>
            <a:r>
              <a:rPr lang="en-GB" sz="2000" dirty="0"/>
              <a:t>11bd – working on SFD, hearing technical presentations</a:t>
            </a:r>
          </a:p>
          <a:p>
            <a:r>
              <a:rPr lang="en-GB" sz="2000" dirty="0"/>
              <a:t>11be – starting on SFD, hearing technical presentations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Reflector Updates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Each editor is expected to be on the reflector and current.</a:t>
            </a:r>
          </a:p>
          <a:p>
            <a:r>
              <a:rPr lang="en-US" dirty="0"/>
              <a:t>If you didn’t receive the meeting notice from the reflector, please send email to </a:t>
            </a:r>
            <a:r>
              <a:rPr lang="en-US" dirty="0">
                <a:hlinkClick r:id="rId3"/>
              </a:rPr>
              <a:t>Robert.Stacey@intel.com</a:t>
            </a:r>
            <a:r>
              <a:rPr lang="en-US" dirty="0"/>
              <a:t> </a:t>
            </a:r>
          </a:p>
          <a:p>
            <a:r>
              <a:rPr lang="en-US" dirty="0"/>
              <a:t>To be updated: Carol Ansley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5770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IEEE </a:t>
            </a:r>
            <a:r>
              <a:rPr lang="en-GB" dirty="0"/>
              <a:t>Publication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sz="2000" dirty="0"/>
              <a:t>Publication of 802.11-2016 December 14, 2016</a:t>
            </a:r>
          </a:p>
          <a:p>
            <a:r>
              <a:rPr lang="en-US" sz="2000" dirty="0"/>
              <a:t>Publication of 11ai announced December 30, 2016</a:t>
            </a:r>
          </a:p>
          <a:p>
            <a:r>
              <a:rPr lang="en-US" sz="2000" dirty="0"/>
              <a:t>Second printing of 11ai in April 2017 </a:t>
            </a:r>
          </a:p>
          <a:p>
            <a:r>
              <a:rPr lang="en-US" sz="2000" dirty="0"/>
              <a:t>Publication of 11ah announced May 9, 2017</a:t>
            </a:r>
          </a:p>
          <a:p>
            <a:r>
              <a:rPr lang="en-US" sz="2000" dirty="0"/>
              <a:t>Publication of 11aj announced April 30, 2018</a:t>
            </a:r>
          </a:p>
          <a:p>
            <a:r>
              <a:rPr lang="en-US" sz="2000" dirty="0"/>
              <a:t>Publication of 11ak announced June 8, 2018</a:t>
            </a:r>
          </a:p>
          <a:p>
            <a:r>
              <a:rPr lang="en-US" sz="2000" dirty="0"/>
              <a:t>Publication of 11aq was August 31,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Update on numbering process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Refer to</a:t>
            </a:r>
          </a:p>
          <a:p>
            <a:r>
              <a:rPr lang="en-US" dirty="0">
                <a:hlinkClick r:id="rId3"/>
              </a:rPr>
              <a:t>https://mentor.ieee.org/802.11/dcn/11/11-11-1149-52-0000-draft-number-alignment-tool.xlsx</a:t>
            </a:r>
            <a:r>
              <a:rPr lang="en-US" dirty="0"/>
              <a:t>  Dec 2017 was last update</a:t>
            </a:r>
          </a:p>
          <a:p>
            <a:r>
              <a:rPr lang="en-US" dirty="0"/>
              <a:t>We lost IEEE Diane </a:t>
            </a:r>
            <a:r>
              <a:rPr lang="en-US" dirty="0" err="1"/>
              <a:t>Lacey’s</a:t>
            </a:r>
            <a:r>
              <a:rPr lang="en-US" dirty="0"/>
              <a:t> services, and have to pick up the task.</a:t>
            </a:r>
          </a:p>
          <a:p>
            <a:r>
              <a:rPr lang="en-US" dirty="0"/>
              <a:t>Updated numbering after 11ax shifted to </a:t>
            </a:r>
            <a:r>
              <a:rPr lang="en-US" dirty="0" err="1"/>
              <a:t>REVmd</a:t>
            </a:r>
            <a:r>
              <a:rPr lang="en-US" dirty="0"/>
              <a:t> baseline, will not update 11-11-11-1149, RIP.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81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1975</TotalTime>
  <Words>2282</Words>
  <Application>Microsoft Office PowerPoint</Application>
  <PresentationFormat>Widescreen</PresentationFormat>
  <Paragraphs>423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MS Gothic</vt:lpstr>
      <vt:lpstr>Arial</vt:lpstr>
      <vt:lpstr>Arial Unicode MS</vt:lpstr>
      <vt:lpstr>Times New Roman</vt:lpstr>
      <vt:lpstr>Office Theme</vt:lpstr>
      <vt:lpstr>Document</vt:lpstr>
      <vt:lpstr>802.11 WG Editor’s Meeting (July 2019)</vt:lpstr>
      <vt:lpstr>Abstract</vt:lpstr>
      <vt:lpstr>Agenda for 2019-07-16 meeting</vt:lpstr>
      <vt:lpstr>Roll Call – 2019-07-16</vt:lpstr>
      <vt:lpstr>Volunteer Editor Contacts</vt:lpstr>
      <vt:lpstr>July 16th roundtable status report</vt:lpstr>
      <vt:lpstr>Reflector Updates</vt:lpstr>
      <vt:lpstr>IEEE Publication Status</vt:lpstr>
      <vt:lpstr>Update on numbering process</vt:lpstr>
      <vt:lpstr>MDR Status</vt:lpstr>
      <vt:lpstr>802.11 Style Guide</vt:lpstr>
      <vt:lpstr>MIB Style, Visio and Frame Practices</vt:lpstr>
      <vt:lpstr>802.11 Editor’s Guide</vt:lpstr>
      <vt:lpstr>Amendment &amp; other ordering notes </vt:lpstr>
      <vt:lpstr>Editor Amendment Ordering</vt:lpstr>
      <vt:lpstr>Email your draft status updates!</vt:lpstr>
      <vt:lpstr>Draft Development Snapshot</vt:lpstr>
      <vt:lpstr>Editor Backup Practices</vt:lpstr>
      <vt:lpstr>IEEE iMeet central</vt:lpstr>
      <vt:lpstr>Publication process</vt:lpstr>
      <vt:lpstr>Two Technical Editors</vt:lpstr>
      <vt:lpstr>Build a list of Editor’s meeting discussion topics</vt:lpstr>
      <vt:lpstr>Editors Emeritus </vt:lpstr>
      <vt:lpstr>MDR Status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217</cp:revision>
  <cp:lastPrinted>1601-01-01T00:00:00Z</cp:lastPrinted>
  <dcterms:created xsi:type="dcterms:W3CDTF">2018-01-07T18:30:13Z</dcterms:created>
  <dcterms:modified xsi:type="dcterms:W3CDTF">2019-07-16T06:41:04Z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2018-05-08 06:12:08Z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