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63" r:id="rId27"/>
    <p:sldId id="864" r:id="rId28"/>
    <p:sldId id="865" r:id="rId29"/>
    <p:sldId id="866" r:id="rId30"/>
    <p:sldId id="867" r:id="rId31"/>
    <p:sldId id="868" r:id="rId32"/>
    <p:sldId id="869" r:id="rId33"/>
    <p:sldId id="870" r:id="rId34"/>
    <p:sldId id="871" r:id="rId35"/>
    <p:sldId id="872" r:id="rId36"/>
    <p:sldId id="873" r:id="rId37"/>
    <p:sldId id="874" r:id="rId38"/>
    <p:sldId id="875" r:id="rId39"/>
    <p:sldId id="876" r:id="rId40"/>
    <p:sldId id="877" r:id="rId41"/>
    <p:sldId id="878" r:id="rId42"/>
    <p:sldId id="879" r:id="rId43"/>
    <p:sldId id="880" r:id="rId44"/>
    <p:sldId id="881" r:id="rId45"/>
    <p:sldId id="882" r:id="rId46"/>
    <p:sldId id="883" r:id="rId47"/>
    <p:sldId id="884" r:id="rId48"/>
    <p:sldId id="885" r:id="rId49"/>
    <p:sldId id="886" r:id="rId50"/>
    <p:sldId id="887" r:id="rId51"/>
    <p:sldId id="888" r:id="rId52"/>
    <p:sldId id="889" r:id="rId53"/>
    <p:sldId id="800" r:id="rId54"/>
    <p:sldId id="694" r:id="rId55"/>
    <p:sldId id="695" r:id="rId56"/>
    <p:sldId id="740" r:id="rId57"/>
    <p:sldId id="741" r:id="rId58"/>
    <p:sldId id="825" r:id="rId5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802.11-19/0988r9</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64"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3614416247"/>
              </p:ext>
            </p:extLst>
          </p:nvPr>
        </p:nvGraphicFramePr>
        <p:xfrm>
          <a:off x="762000" y="2819400"/>
          <a:ext cx="10972800" cy="322834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200" b="1" dirty="0">
                        <a:solidFill>
                          <a:srgbClr val="FFFFFF"/>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Deferred to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teleconference</a:t>
                      </a:r>
                      <a:endParaRPr lang="en-US" sz="1200" dirty="0">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13</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10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5</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7</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11-19/1304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ULDR (ultra low date rate)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smtClean="0">
                          <a:solidFill>
                            <a:srgbClr val="000000"/>
                          </a:solidFill>
                          <a:effectLst/>
                          <a:latin typeface="Arial" panose="020B0604020202020204" pitchFamily="34" charset="0"/>
                        </a:rPr>
                        <a:t>Tolgay</a:t>
                      </a:r>
                      <a:r>
                        <a:rPr lang="en-US" sz="1400" b="0" i="0" u="none" strike="noStrike" dirty="0" smtClean="0">
                          <a:solidFill>
                            <a:srgbClr val="000000"/>
                          </a:solidFill>
                          <a:effectLst/>
                          <a:latin typeface="Arial" panose="020B0604020202020204" pitchFamily="34" charset="0"/>
                        </a:rPr>
                        <a:t> </a:t>
                      </a:r>
                      <a:r>
                        <a:rPr lang="en-US" sz="1400" b="0" i="0" u="none" strike="noStrike" dirty="0" err="1" smtClean="0">
                          <a:solidFill>
                            <a:srgbClr val="000000"/>
                          </a:solidFill>
                          <a:effectLst/>
                          <a:latin typeface="Arial" panose="020B0604020202020204" pitchFamily="34" charset="0"/>
                        </a:rPr>
                        <a:t>Ungan</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b="0" i="0" u="none" strike="noStrike" dirty="0" smtClean="0">
                          <a:solidFill>
                            <a:srgbClr val="000000"/>
                          </a:solidFill>
                          <a:effectLst/>
                          <a:latin typeface="Arial" panose="020B0604020202020204" pitchFamily="34" charset="0"/>
                          <a:cs typeface="Arial" panose="020B0604020202020204" pitchFamily="34" charset="0"/>
                        </a:rPr>
                        <a:t>Non-CR</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10" name="TextBox 9"/>
          <p:cNvSpPr txBox="1"/>
          <p:nvPr/>
        </p:nvSpPr>
        <p:spPr>
          <a:xfrm>
            <a:off x="9587231" y="6004306"/>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52</a:t>
            </a:r>
            <a:endParaRPr lang="en-US"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1424293259"/>
              </p:ext>
            </p:extLst>
          </p:nvPr>
        </p:nvGraphicFramePr>
        <p:xfrm>
          <a:off x="1056077" y="2584358"/>
          <a:ext cx="9677400" cy="2636520"/>
        </p:xfrm>
        <a:graphic>
          <a:graphicData uri="http://schemas.openxmlformats.org/drawingml/2006/table">
            <a:tbl>
              <a:tblPr/>
              <a:tblGrid>
                <a:gridCol w="1392565"/>
                <a:gridCol w="4970476"/>
                <a:gridCol w="2470357"/>
                <a:gridCol w="844002"/>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CRs </a:t>
                      </a:r>
                      <a:r>
                        <a:rPr lang="en-US" sz="1400" dirty="0">
                          <a:solidFill>
                            <a:srgbClr val="000000"/>
                          </a:solidFill>
                          <a:effectLst/>
                          <a:latin typeface="Arial" panose="020B0604020202020204" pitchFamily="34" charset="0"/>
                        </a:rPr>
                        <a:t>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smtClean="0">
                          <a:effectLst/>
                          <a:latin typeface="Arial" panose="020B0604020202020204" pitchFamily="34" charset="0"/>
                        </a:rPr>
                        <a:t>11-19/1087</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7</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a:t>
                      </a:r>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Assorted comment resolutions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CR for CID 3109 and 3145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Xiaofei Wang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9899400" y="5335878"/>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a:t>
            </a:r>
            <a:r>
              <a:rPr lang="en-US" sz="1400" dirty="0" smtClean="0">
                <a:latin typeface="Arial" panose="020B0604020202020204" pitchFamily="34" charset="0"/>
                <a:cs typeface="Arial" panose="020B0604020202020204" pitchFamily="34" charset="0"/>
              </a:rPr>
              <a:t>93</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802.11-19/1030r4]</a:t>
            </a:r>
          </a:p>
          <a:p>
            <a:endParaRPr lang="en-US" altLang="en-US" dirty="0" smtClean="0"/>
          </a:p>
          <a:p>
            <a:pPr lvl="1"/>
            <a:r>
              <a:rPr lang="en-US" altLang="en-US" dirty="0" smtClean="0"/>
              <a:t>Move: </a:t>
            </a:r>
            <a:r>
              <a:rPr lang="en-US" altLang="en-US" dirty="0" err="1" smtClean="0"/>
              <a:t>Eunsung</a:t>
            </a:r>
            <a:r>
              <a:rPr lang="en-US" altLang="en-US" dirty="0" smtClean="0"/>
              <a:t> Park</a:t>
            </a:r>
          </a:p>
          <a:p>
            <a:pPr lvl="1"/>
            <a:r>
              <a:rPr lang="en-US" altLang="en-US" dirty="0" smtClean="0"/>
              <a:t>Second: Steve Shellhammer</a:t>
            </a:r>
          </a:p>
          <a:p>
            <a:pPr lvl="1"/>
            <a:r>
              <a:rPr lang="en-US" altLang="en-US" dirty="0" smtClean="0"/>
              <a:t>Result: motion passes</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3001</a:t>
            </a:r>
            <a:endParaRPr lang="en-US" dirty="0"/>
          </a:p>
        </p:txBody>
      </p:sp>
      <p:sp>
        <p:nvSpPr>
          <p:cNvPr id="3" name="Content Placeholder 2"/>
          <p:cNvSpPr>
            <a:spLocks noGrp="1"/>
          </p:cNvSpPr>
          <p:nvPr>
            <p:ph idx="1"/>
          </p:nvPr>
        </p:nvSpPr>
        <p:spPr/>
        <p:txBody>
          <a:bodyPr/>
          <a:lstStyle/>
          <a:p>
            <a:r>
              <a:rPr lang="en-US" dirty="0"/>
              <a:t>Move to accept the comment resolutions in [11-19/1193r1] for the CIDs listed below:</a:t>
            </a:r>
            <a:br>
              <a:rPr lang="en-US" dirty="0"/>
            </a:br>
            <a:r>
              <a:rPr lang="en-US" dirty="0"/>
              <a:t>[3086, 3292, 3293, 3294]</a:t>
            </a:r>
            <a:endParaRPr lang="en-US" b="0" dirty="0"/>
          </a:p>
          <a:p>
            <a:endParaRPr lang="en-US" b="0" dirty="0" smtClean="0"/>
          </a:p>
          <a:p>
            <a:r>
              <a:rPr lang="en-US" b="0" dirty="0" smtClean="0"/>
              <a:t>Move: </a:t>
            </a:r>
            <a:r>
              <a:rPr lang="en-US" b="0" dirty="0" err="1" smtClean="0"/>
              <a:t>Eunsung</a:t>
            </a:r>
            <a:r>
              <a:rPr lang="en-US" b="0" dirty="0" smtClean="0"/>
              <a:t> Park</a:t>
            </a:r>
          </a:p>
          <a:p>
            <a:r>
              <a:rPr lang="en-US" b="0" dirty="0" smtClean="0"/>
              <a:t>Second:</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3002</a:t>
            </a:r>
            <a:endParaRPr lang="en-US" dirty="0"/>
          </a:p>
        </p:txBody>
      </p:sp>
      <p:sp>
        <p:nvSpPr>
          <p:cNvPr id="3" name="Content Placeholder 2"/>
          <p:cNvSpPr>
            <a:spLocks noGrp="1"/>
          </p:cNvSpPr>
          <p:nvPr>
            <p:ph idx="1"/>
          </p:nvPr>
        </p:nvSpPr>
        <p:spPr/>
        <p:txBody>
          <a:bodyPr/>
          <a:lstStyle/>
          <a:p>
            <a:r>
              <a:rPr lang="en-US" dirty="0" smtClean="0"/>
              <a:t>Move </a:t>
            </a:r>
            <a:r>
              <a:rPr lang="en-US" dirty="0"/>
              <a:t>to accept the comment resolutions in [11-19/1194r1] for the CIDs listed below:</a:t>
            </a:r>
            <a:br>
              <a:rPr lang="en-US" dirty="0"/>
            </a:br>
            <a:r>
              <a:rPr lang="en-US" dirty="0"/>
              <a:t>[3023, 3129, 3133, 3178, 3183, 3184, 3185, 3199, 3329, 3330]</a:t>
            </a:r>
            <a:endParaRPr lang="en-US" b="0" dirty="0"/>
          </a:p>
          <a:p>
            <a:endParaRPr lang="en-US" b="0" dirty="0" smtClean="0"/>
          </a:p>
          <a:p>
            <a:r>
              <a:rPr lang="en-US" b="0" dirty="0"/>
              <a:t>Move</a:t>
            </a:r>
            <a:r>
              <a:rPr lang="en-US" b="0" dirty="0" smtClean="0"/>
              <a:t>: </a:t>
            </a:r>
            <a:r>
              <a:rPr lang="en-US" b="0" dirty="0" err="1" smtClean="0"/>
              <a:t>Eunsung</a:t>
            </a:r>
            <a:r>
              <a:rPr lang="en-US" b="0" dirty="0" smtClean="0"/>
              <a:t> Park</a:t>
            </a:r>
            <a:endParaRPr lang="en-US" b="0" dirty="0"/>
          </a:p>
          <a:p>
            <a:r>
              <a:rPr lang="en-US" b="0" dirty="0"/>
              <a:t>Second:</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92635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3003</a:t>
            </a:r>
            <a:endParaRPr lang="en-US" dirty="0"/>
          </a:p>
        </p:txBody>
      </p:sp>
      <p:sp>
        <p:nvSpPr>
          <p:cNvPr id="3" name="Content Placeholder 2"/>
          <p:cNvSpPr>
            <a:spLocks noGrp="1"/>
          </p:cNvSpPr>
          <p:nvPr>
            <p:ph idx="1"/>
          </p:nvPr>
        </p:nvSpPr>
        <p:spPr/>
        <p:txBody>
          <a:bodyPr/>
          <a:lstStyle/>
          <a:p>
            <a:r>
              <a:rPr lang="en-US" dirty="0"/>
              <a:t>Move to accept the comment resolutions in [11-19/1269r1] for the CIDs listed below:</a:t>
            </a:r>
            <a:br>
              <a:rPr lang="en-US" dirty="0"/>
            </a:br>
            <a:r>
              <a:rPr lang="en-US" dirty="0"/>
              <a:t>[3109, 3145]</a:t>
            </a:r>
            <a:endParaRPr lang="en-US" b="0" dirty="0"/>
          </a:p>
          <a:p>
            <a:endParaRPr lang="en-US" b="0" dirty="0"/>
          </a:p>
          <a:p>
            <a:endParaRPr lang="en-US" b="0" dirty="0" smtClean="0"/>
          </a:p>
          <a:p>
            <a:r>
              <a:rPr lang="en-US" b="0" dirty="0"/>
              <a:t>Move</a:t>
            </a:r>
            <a:r>
              <a:rPr lang="en-US" b="0" dirty="0" smtClean="0"/>
              <a:t>: </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788745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3004</a:t>
            </a:r>
            <a:endParaRPr lang="en-US" dirty="0"/>
          </a:p>
        </p:txBody>
      </p:sp>
      <p:sp>
        <p:nvSpPr>
          <p:cNvPr id="3" name="Content Placeholder 2"/>
          <p:cNvSpPr>
            <a:spLocks noGrp="1"/>
          </p:cNvSpPr>
          <p:nvPr>
            <p:ph idx="1"/>
          </p:nvPr>
        </p:nvSpPr>
        <p:spPr/>
        <p:txBody>
          <a:bodyPr/>
          <a:lstStyle/>
          <a:p>
            <a:r>
              <a:rPr lang="en-US" dirty="0"/>
              <a:t>Move to accept the comment resolutions in [11-19/1067r1] for the CIDs listed below:</a:t>
            </a:r>
            <a:br>
              <a:rPr lang="en-US" dirty="0"/>
            </a:br>
            <a:r>
              <a:rPr lang="en-US" dirty="0"/>
              <a:t>[3044, 3062, 3073, 3190]</a:t>
            </a:r>
            <a:endParaRPr lang="en-US" b="0" dirty="0"/>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5462096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3005</a:t>
            </a:r>
            <a:endParaRPr lang="en-US" dirty="0"/>
          </a:p>
        </p:txBody>
      </p:sp>
      <p:sp>
        <p:nvSpPr>
          <p:cNvPr id="3" name="Content Placeholder 2"/>
          <p:cNvSpPr>
            <a:spLocks noGrp="1"/>
          </p:cNvSpPr>
          <p:nvPr>
            <p:ph idx="1"/>
          </p:nvPr>
        </p:nvSpPr>
        <p:spPr/>
        <p:txBody>
          <a:bodyPr/>
          <a:lstStyle/>
          <a:p>
            <a:r>
              <a:rPr lang="en-US" dirty="0"/>
              <a:t>Move to accept the comment resolutions in [11-19/1068r3] for the CIDs listed below:</a:t>
            </a:r>
            <a:br>
              <a:rPr lang="en-US" dirty="0"/>
            </a:br>
            <a:r>
              <a:rPr lang="en-US" dirty="0"/>
              <a:t>[3148, 3166, 3167, 3196, 3357</a:t>
            </a:r>
            <a:r>
              <a:rPr lang="en-US" dirty="0" smtClean="0"/>
              <a:t>]</a:t>
            </a:r>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862693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3006</a:t>
            </a:r>
            <a:endParaRPr lang="en-US" dirty="0"/>
          </a:p>
        </p:txBody>
      </p:sp>
      <p:sp>
        <p:nvSpPr>
          <p:cNvPr id="3" name="Content Placeholder 2"/>
          <p:cNvSpPr>
            <a:spLocks noGrp="1"/>
          </p:cNvSpPr>
          <p:nvPr>
            <p:ph idx="1"/>
          </p:nvPr>
        </p:nvSpPr>
        <p:spPr/>
        <p:txBody>
          <a:bodyPr/>
          <a:lstStyle/>
          <a:p>
            <a:r>
              <a:rPr lang="en-US" dirty="0"/>
              <a:t>Move to accept the comment resolutions in [11-19/1069r1] for the CIDs listed below:</a:t>
            </a:r>
          </a:p>
          <a:p>
            <a:r>
              <a:rPr lang="en-US" dirty="0"/>
              <a:t>[3206, 3258, 3265, 3266, 3267, 3268, 3269, 3270, 3271, 3272, 3279, 3280, 3281, 3282, 3283, 3284, 3389, 3275, 3276]</a:t>
            </a:r>
            <a:endParaRPr lang="en-US" b="0"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018749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3007</a:t>
            </a:r>
            <a:endParaRPr lang="en-US" dirty="0"/>
          </a:p>
        </p:txBody>
      </p:sp>
      <p:sp>
        <p:nvSpPr>
          <p:cNvPr id="3" name="Content Placeholder 2"/>
          <p:cNvSpPr>
            <a:spLocks noGrp="1"/>
          </p:cNvSpPr>
          <p:nvPr>
            <p:ph idx="1"/>
          </p:nvPr>
        </p:nvSpPr>
        <p:spPr/>
        <p:txBody>
          <a:bodyPr/>
          <a:lstStyle/>
          <a:p>
            <a:r>
              <a:rPr lang="en-US" dirty="0"/>
              <a:t>Move to accept the comment resolutions in [11-19/1029r1] for the CIDs listed below:</a:t>
            </a:r>
          </a:p>
          <a:p>
            <a:r>
              <a:rPr lang="en-US" dirty="0"/>
              <a:t>[3079, 3108, 3118, 3197, 3376</a:t>
            </a:r>
            <a:r>
              <a:rPr lang="en-US" dirty="0" smtClean="0"/>
              <a:t>]</a:t>
            </a:r>
          </a:p>
          <a:p>
            <a:endParaRPr lang="en-US" b="0" dirty="0" smtClean="0"/>
          </a:p>
          <a:p>
            <a:r>
              <a:rPr lang="en-US" b="0" dirty="0" smtClean="0"/>
              <a:t>Move: Lei Huang</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93800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3008</a:t>
            </a:r>
            <a:endParaRPr lang="en-US" dirty="0"/>
          </a:p>
        </p:txBody>
      </p:sp>
      <p:sp>
        <p:nvSpPr>
          <p:cNvPr id="3" name="Content Placeholder 2"/>
          <p:cNvSpPr>
            <a:spLocks noGrp="1"/>
          </p:cNvSpPr>
          <p:nvPr>
            <p:ph idx="1"/>
          </p:nvPr>
        </p:nvSpPr>
        <p:spPr/>
        <p:txBody>
          <a:bodyPr/>
          <a:lstStyle/>
          <a:p>
            <a:r>
              <a:rPr lang="en-US" dirty="0"/>
              <a:t>Move to accept the comment resolutions in [11-19/1176r0] for the CIDs listed below:</a:t>
            </a:r>
          </a:p>
          <a:p>
            <a:r>
              <a:rPr lang="en-US" dirty="0"/>
              <a:t>[3093, 3142</a:t>
            </a:r>
            <a:r>
              <a:rPr lang="en-US" dirty="0" smtClean="0"/>
              <a:t>]</a:t>
            </a:r>
          </a:p>
          <a:p>
            <a:endParaRPr lang="en-US" b="0" dirty="0" smtClean="0"/>
          </a:p>
          <a:p>
            <a:r>
              <a:rPr lang="en-US" b="0" dirty="0" smtClean="0"/>
              <a:t>Move: Lei Huang</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5068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3009</a:t>
            </a:r>
            <a:endParaRPr lang="en-US" dirty="0"/>
          </a:p>
        </p:txBody>
      </p:sp>
      <p:sp>
        <p:nvSpPr>
          <p:cNvPr id="3" name="Content Placeholder 2"/>
          <p:cNvSpPr>
            <a:spLocks noGrp="1"/>
          </p:cNvSpPr>
          <p:nvPr>
            <p:ph idx="1"/>
          </p:nvPr>
        </p:nvSpPr>
        <p:spPr/>
        <p:txBody>
          <a:bodyPr/>
          <a:lstStyle/>
          <a:p>
            <a:r>
              <a:rPr lang="en-US" dirty="0"/>
              <a:t>Move to accept the comment resolutions in [11-19-1202r1] for the CIDs listed below:</a:t>
            </a:r>
          </a:p>
          <a:p>
            <a:r>
              <a:rPr lang="en-US" dirty="0"/>
              <a:t>[3010, 3040, 3053, 3057, 3080, 3081, 3094, 3121, 3308, 3401</a:t>
            </a:r>
            <a:r>
              <a:rPr lang="en-US" dirty="0" smtClean="0"/>
              <a:t>]</a:t>
            </a:r>
          </a:p>
          <a:p>
            <a:endParaRPr lang="en-US" b="0" dirty="0" smtClean="0"/>
          </a:p>
          <a:p>
            <a:r>
              <a:rPr lang="en-US" b="0" dirty="0" smtClean="0"/>
              <a:t>Move: Suhwook Kim</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67472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3010</a:t>
            </a:r>
            <a:endParaRPr lang="en-US" dirty="0"/>
          </a:p>
        </p:txBody>
      </p:sp>
      <p:sp>
        <p:nvSpPr>
          <p:cNvPr id="3" name="Content Placeholder 2"/>
          <p:cNvSpPr>
            <a:spLocks noGrp="1"/>
          </p:cNvSpPr>
          <p:nvPr>
            <p:ph idx="1"/>
          </p:nvPr>
        </p:nvSpPr>
        <p:spPr/>
        <p:txBody>
          <a:bodyPr/>
          <a:lstStyle/>
          <a:p>
            <a:r>
              <a:rPr lang="en-US" dirty="0"/>
              <a:t>Move to accept the editorial comment resolution in </a:t>
            </a:r>
            <a:r>
              <a:rPr lang="en-US" dirty="0" smtClean="0"/>
              <a:t>11-19/1025r1</a:t>
            </a:r>
            <a:endParaRPr lang="en-US" dirty="0"/>
          </a:p>
          <a:p>
            <a:pPr lvl="1"/>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3057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3011</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11-19/1049r1 </a:t>
            </a:r>
            <a:r>
              <a:rPr lang="en-US" dirty="0"/>
              <a:t>for CIDs listed below:</a:t>
            </a:r>
          </a:p>
          <a:p>
            <a:pPr lvl="1"/>
            <a:r>
              <a:rPr lang="en-GB" dirty="0"/>
              <a:t>3042, 3076, 3146, 3246, 3363, 3364</a:t>
            </a:r>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462419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3012</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11-19/1050r0 </a:t>
            </a:r>
            <a:r>
              <a:rPr lang="en-US" dirty="0"/>
              <a:t>for CIDs listed below:</a:t>
            </a:r>
          </a:p>
          <a:p>
            <a:pPr lvl="1"/>
            <a:r>
              <a:rPr lang="en-GB" altLang="ko-KR" dirty="0">
                <a:latin typeface="Times New Roman" panose="02020603050405020304" pitchFamily="18" charset="0"/>
                <a:ea typeface="Malgun Gothic" panose="020B0503020000020004" pitchFamily="34" charset="-127"/>
                <a:cs typeface="Times New Roman" panose="02020603050405020304" pitchFamily="18" charset="0"/>
              </a:rPr>
              <a:t>3033, 3107, 3110</a:t>
            </a:r>
            <a:endParaRPr lang="en-GB" altLang="ko-KR" sz="4000" dirty="0">
              <a:latin typeface="Arial" panose="020B0604020202020204" pitchFamily="34" charset="0"/>
            </a:endParaRPr>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6859292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3013</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11-19/1052r3 </a:t>
            </a:r>
            <a:r>
              <a:rPr lang="en-US" dirty="0"/>
              <a:t>for CIDs listed below:</a:t>
            </a:r>
          </a:p>
          <a:p>
            <a:pPr lvl="1"/>
            <a:r>
              <a:rPr lang="en-GB" dirty="0"/>
              <a:t>3039, 3061, 3087, 3155, 3380, 3105, 3144, 3157, 3201, 3158, 3159, 3379</a:t>
            </a:r>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731088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3014</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11-19/1124r1 </a:t>
            </a:r>
            <a:r>
              <a:rPr lang="en-US" dirty="0"/>
              <a:t>for CIDs listed below:</a:t>
            </a:r>
          </a:p>
          <a:p>
            <a:pPr lvl="1"/>
            <a:r>
              <a:rPr lang="en-GB" dirty="0"/>
              <a:t>3029</a:t>
            </a:r>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504940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3015</a:t>
            </a:r>
            <a:endParaRPr lang="en-US" dirty="0"/>
          </a:p>
        </p:txBody>
      </p:sp>
      <p:sp>
        <p:nvSpPr>
          <p:cNvPr id="3" name="Content Placeholder 2"/>
          <p:cNvSpPr>
            <a:spLocks noGrp="1"/>
          </p:cNvSpPr>
          <p:nvPr>
            <p:ph idx="1"/>
          </p:nvPr>
        </p:nvSpPr>
        <p:spPr/>
        <p:txBody>
          <a:bodyPr/>
          <a:lstStyle/>
          <a:p>
            <a:r>
              <a:rPr lang="en-US" dirty="0"/>
              <a:t>Move to accept the comment resolutions in [11-19/1179r2] for the CIDs listed below:</a:t>
            </a:r>
          </a:p>
          <a:p>
            <a:r>
              <a:rPr lang="en-US" dirty="0"/>
              <a:t>[3130,3131,3232,3233,3234,3333,3334,3335,3336,3337,3338,3339]</a:t>
            </a:r>
          </a:p>
          <a:p>
            <a:endParaRPr lang="en-US" dirty="0"/>
          </a:p>
          <a:p>
            <a:endParaRPr lang="en-US" dirty="0"/>
          </a:p>
          <a:p>
            <a:r>
              <a:rPr lang="en-US" dirty="0"/>
              <a:t>Move: Leif Wilhelmsson</a:t>
            </a:r>
          </a:p>
          <a:p>
            <a:r>
              <a:rPr lang="en-US" dirty="0"/>
              <a:t>Second: Steve Shellhammer</a:t>
            </a:r>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2209726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11-19/1077r1] </a:t>
            </a:r>
            <a:r>
              <a:rPr lang="en-US" dirty="0"/>
              <a:t>for the CIDs listed below:</a:t>
            </a:r>
          </a:p>
          <a:p>
            <a:r>
              <a:rPr lang="en-US" dirty="0"/>
              <a:t>[3112, 3172, 3026, 3027</a:t>
            </a:r>
            <a:r>
              <a:rPr lang="en-US" dirty="0" smtClean="0"/>
              <a:t>, </a:t>
            </a:r>
            <a:r>
              <a:rPr lang="en-US" dirty="0"/>
              <a:t>3194, 3035, 3066, 3067, 3106, 3164, 3165, 3173, 3195, 3203, 3237, 3263, 3354, 3355, 3384]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3599643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11-19/1084r1] </a:t>
            </a:r>
            <a:r>
              <a:rPr lang="en-US" dirty="0"/>
              <a:t>for the CIDs listed below:</a:t>
            </a:r>
          </a:p>
          <a:p>
            <a:r>
              <a:rPr lang="en-US" dirty="0"/>
              <a:t>[3120, 3221, 3222, 3274]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7646050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11-19/1086r2] </a:t>
            </a:r>
            <a:r>
              <a:rPr lang="en-US" dirty="0"/>
              <a:t>for the CIDs listed below:</a:t>
            </a:r>
          </a:p>
          <a:p>
            <a:r>
              <a:rPr lang="en-US" dirty="0"/>
              <a:t>[3071, 3072, 3311, 3358]</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512055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11-19/1087r1] </a:t>
            </a:r>
            <a:r>
              <a:rPr lang="en-US" dirty="0"/>
              <a:t>for the CIDs listed below:</a:t>
            </a:r>
          </a:p>
          <a:p>
            <a:r>
              <a:rPr lang="en-US" dirty="0"/>
              <a:t>[3180, 3181, 3182, 3186, 3189, 3192, 3193]</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3519228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3020</a:t>
            </a:r>
            <a:endParaRPr lang="en-US" dirty="0"/>
          </a:p>
        </p:txBody>
      </p:sp>
      <p:sp>
        <p:nvSpPr>
          <p:cNvPr id="3" name="Content Placeholder 2"/>
          <p:cNvSpPr>
            <a:spLocks noGrp="1"/>
          </p:cNvSpPr>
          <p:nvPr>
            <p:ph idx="1"/>
          </p:nvPr>
        </p:nvSpPr>
        <p:spPr/>
        <p:txBody>
          <a:bodyPr/>
          <a:lstStyle/>
          <a:p>
            <a:r>
              <a:rPr lang="en-US" dirty="0"/>
              <a:t>Move to accept the comment resolutions in [11-19/1203r0] for the CIDs listed below:</a:t>
            </a:r>
            <a:br>
              <a:rPr lang="en-US" dirty="0"/>
            </a:br>
            <a:r>
              <a:rPr lang="en-US" dirty="0"/>
              <a:t>[3124, 3313, 3314, 3315, 3316]</a:t>
            </a:r>
            <a:endParaRPr lang="en-US" dirty="0"/>
          </a:p>
          <a:p>
            <a:endParaRPr lang="en-US" dirty="0"/>
          </a:p>
          <a:p>
            <a:r>
              <a:rPr lang="en-US" dirty="0"/>
              <a:t>Move</a:t>
            </a:r>
            <a:r>
              <a:rPr lang="en-US" dirty="0" smtClean="0"/>
              <a:t>: Jae </a:t>
            </a:r>
            <a:r>
              <a:rPr lang="en-US" dirty="0" err="1" smtClean="0"/>
              <a:t>Seung</a:t>
            </a:r>
            <a:r>
              <a:rPr lang="en-US" dirty="0" smtClean="0"/>
              <a:t> Lee</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1828185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3021</a:t>
            </a:r>
            <a:endParaRPr lang="en-US" dirty="0"/>
          </a:p>
        </p:txBody>
      </p:sp>
      <p:sp>
        <p:nvSpPr>
          <p:cNvPr id="3" name="Content Placeholder 2"/>
          <p:cNvSpPr>
            <a:spLocks noGrp="1"/>
          </p:cNvSpPr>
          <p:nvPr>
            <p:ph idx="1"/>
          </p:nvPr>
        </p:nvSpPr>
        <p:spPr/>
        <p:txBody>
          <a:bodyPr/>
          <a:lstStyle/>
          <a:p>
            <a:r>
              <a:rPr lang="en-US" dirty="0"/>
              <a:t>Move to accept the comment resolutions in 802.11-19/1168r0  for the CIDs listed below:</a:t>
            </a:r>
          </a:p>
          <a:p>
            <a:pPr lvl="1"/>
            <a:r>
              <a:rPr lang="en-US" dirty="0"/>
              <a:t>3296, 3297.</a:t>
            </a:r>
          </a:p>
          <a:p>
            <a:endParaRPr lang="en-US" dirty="0"/>
          </a:p>
          <a:p>
            <a:r>
              <a:rPr lang="en-US" dirty="0"/>
              <a:t>Move:                   Steve Shellhammer</a:t>
            </a:r>
          </a:p>
          <a:p>
            <a:r>
              <a:rPr lang="en-US" dirty="0"/>
              <a:t>Second:                 Leif Wilhelmsson</a:t>
            </a:r>
          </a:p>
          <a:p>
            <a:r>
              <a:rPr lang="en-US" dirty="0"/>
              <a:t>Result: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1687050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3022</a:t>
            </a:r>
            <a:endParaRPr lang="en-US" dirty="0"/>
          </a:p>
        </p:txBody>
      </p:sp>
      <p:sp>
        <p:nvSpPr>
          <p:cNvPr id="3" name="Content Placeholder 2"/>
          <p:cNvSpPr>
            <a:spLocks noGrp="1"/>
          </p:cNvSpPr>
          <p:nvPr>
            <p:ph idx="1"/>
          </p:nvPr>
        </p:nvSpPr>
        <p:spPr/>
        <p:txBody>
          <a:bodyPr/>
          <a:lstStyle/>
          <a:p>
            <a:r>
              <a:rPr lang="en-US" dirty="0"/>
              <a:t>Move to accept the comment resolutions in 802.11-19/1169r1  for the CIDs listed below:</a:t>
            </a:r>
          </a:p>
          <a:p>
            <a:pPr lvl="1"/>
            <a:r>
              <a:rPr lang="en-US" b="1" dirty="0"/>
              <a:t>3295,  3323.</a:t>
            </a:r>
          </a:p>
          <a:p>
            <a:endParaRPr lang="en-US" dirty="0"/>
          </a:p>
          <a:p>
            <a:r>
              <a:rPr lang="en-US" dirty="0"/>
              <a:t>Move:                   Steve Shellhammer</a:t>
            </a:r>
          </a:p>
          <a:p>
            <a:r>
              <a:rPr lang="en-US" dirty="0"/>
              <a:t>Second:                 Leif Wilhelmsson</a:t>
            </a:r>
          </a:p>
          <a:p>
            <a:r>
              <a:rPr lang="en-US" dirty="0"/>
              <a:t>Result: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5457541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3023</a:t>
            </a:r>
            <a:endParaRPr lang="en-US" dirty="0"/>
          </a:p>
        </p:txBody>
      </p:sp>
      <p:sp>
        <p:nvSpPr>
          <p:cNvPr id="3" name="Content Placeholder 2"/>
          <p:cNvSpPr>
            <a:spLocks noGrp="1"/>
          </p:cNvSpPr>
          <p:nvPr>
            <p:ph idx="1"/>
          </p:nvPr>
        </p:nvSpPr>
        <p:spPr/>
        <p:txBody>
          <a:bodyPr/>
          <a:lstStyle/>
          <a:p>
            <a:r>
              <a:rPr lang="en-US" dirty="0"/>
              <a:t>Move to accept the comment resolutions in 802.11-19/1170r1  for the CIDs listed below:</a:t>
            </a:r>
          </a:p>
          <a:p>
            <a:pPr lvl="1"/>
            <a:r>
              <a:rPr lang="en-US" dirty="0"/>
              <a:t>3089, 3127, 3128, 3235, 3289, 3290, 3306, 3328, </a:t>
            </a:r>
            <a:r>
              <a:rPr lang="en-US" dirty="0" smtClean="0"/>
              <a:t>3348, 3349</a:t>
            </a:r>
            <a:r>
              <a:rPr lang="en-US" dirty="0"/>
              <a:t>.</a:t>
            </a:r>
          </a:p>
          <a:p>
            <a:pPr marL="0" indent="0">
              <a:buNone/>
            </a:pPr>
            <a:r>
              <a:rPr lang="en-US" dirty="0"/>
              <a:t> </a:t>
            </a:r>
          </a:p>
          <a:p>
            <a:r>
              <a:rPr lang="en-US" dirty="0"/>
              <a:t>Move:                   Steve Shellhammer</a:t>
            </a:r>
          </a:p>
          <a:p>
            <a:r>
              <a:rPr lang="en-US" dirty="0"/>
              <a:t>Second:                 Leif Wilhelmsson</a:t>
            </a:r>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15427471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3024</a:t>
            </a:r>
            <a:endParaRPr lang="en-US" dirty="0"/>
          </a:p>
        </p:txBody>
      </p:sp>
      <p:sp>
        <p:nvSpPr>
          <p:cNvPr id="3" name="Content Placeholder 2"/>
          <p:cNvSpPr>
            <a:spLocks noGrp="1"/>
          </p:cNvSpPr>
          <p:nvPr>
            <p:ph idx="1"/>
          </p:nvPr>
        </p:nvSpPr>
        <p:spPr/>
        <p:txBody>
          <a:bodyPr/>
          <a:lstStyle/>
          <a:p>
            <a:r>
              <a:rPr lang="en-US" dirty="0"/>
              <a:t>Move to accept the comment resolutions in 802.11-19/1056r1  for the CIDs listed below:</a:t>
            </a:r>
          </a:p>
          <a:p>
            <a:pPr lvl="1"/>
            <a:r>
              <a:rPr lang="en-US" dirty="0" smtClean="0"/>
              <a:t>3113</a:t>
            </a:r>
            <a:r>
              <a:rPr lang="en-US" dirty="0"/>
              <a:t>, 3136, 3139, 3143, 3147, 3161, 3162, 3163, 3350, 3351, 3352, 3353</a:t>
            </a:r>
            <a:r>
              <a:rPr lang="en-US" dirty="0"/>
              <a:t> </a:t>
            </a:r>
            <a:endParaRPr lang="en-US" dirty="0" smtClean="0"/>
          </a:p>
          <a:p>
            <a:pPr lvl="1"/>
            <a:endParaRPr lang="en-US" dirty="0"/>
          </a:p>
          <a:p>
            <a:r>
              <a:rPr lang="en-US" dirty="0"/>
              <a:t>Move: </a:t>
            </a:r>
            <a:r>
              <a:rPr lang="en-US" dirty="0" smtClean="0"/>
              <a:t>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26331853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3025</a:t>
            </a:r>
            <a:endParaRPr lang="en-US" dirty="0"/>
          </a:p>
        </p:txBody>
      </p:sp>
      <p:sp>
        <p:nvSpPr>
          <p:cNvPr id="3" name="Content Placeholder 2"/>
          <p:cNvSpPr>
            <a:spLocks noGrp="1"/>
          </p:cNvSpPr>
          <p:nvPr>
            <p:ph idx="1"/>
          </p:nvPr>
        </p:nvSpPr>
        <p:spPr/>
        <p:txBody>
          <a:bodyPr/>
          <a:lstStyle/>
          <a:p>
            <a:r>
              <a:rPr lang="en-US" dirty="0"/>
              <a:t>Move to accept the comment resolutions in 802.11-19/1057r1  for the CIDs listed below:</a:t>
            </a:r>
          </a:p>
          <a:p>
            <a:pPr lvl="1"/>
            <a:r>
              <a:rPr lang="en-US" dirty="0" smtClean="0"/>
              <a:t>3036</a:t>
            </a:r>
            <a:r>
              <a:rPr lang="en-US" dirty="0"/>
              <a:t>, 3092, 3137, 3140</a:t>
            </a:r>
            <a:r>
              <a:rPr lang="en-US" dirty="0"/>
              <a:t> </a:t>
            </a:r>
            <a:endParaRPr lang="en-US" dirty="0" smtClean="0"/>
          </a:p>
          <a:p>
            <a:pPr lvl="1"/>
            <a:endParaRPr lang="en-US" dirty="0"/>
          </a:p>
          <a:p>
            <a:r>
              <a:rPr lang="en-US" dirty="0"/>
              <a:t>Move: </a:t>
            </a:r>
            <a:r>
              <a:rPr lang="en-US" dirty="0"/>
              <a:t> 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2985754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3026</a:t>
            </a:r>
            <a:endParaRPr lang="en-US" dirty="0"/>
          </a:p>
        </p:txBody>
      </p:sp>
      <p:sp>
        <p:nvSpPr>
          <p:cNvPr id="3" name="Content Placeholder 2"/>
          <p:cNvSpPr>
            <a:spLocks noGrp="1"/>
          </p:cNvSpPr>
          <p:nvPr>
            <p:ph idx="1"/>
          </p:nvPr>
        </p:nvSpPr>
        <p:spPr/>
        <p:txBody>
          <a:bodyPr/>
          <a:lstStyle/>
          <a:p>
            <a:r>
              <a:rPr lang="en-US" dirty="0"/>
              <a:t>Move to accept the comment resolutions in 802.11-19/1058r1  for the CIDs listed below:</a:t>
            </a:r>
          </a:p>
          <a:p>
            <a:pPr lvl="1"/>
            <a:r>
              <a:rPr lang="en-US" dirty="0" smtClean="0"/>
              <a:t>3051</a:t>
            </a:r>
            <a:r>
              <a:rPr lang="en-US" dirty="0"/>
              <a:t>, 3078, 3099, 3102, 3060</a:t>
            </a:r>
            <a:endParaRPr lang="en-US" dirty="0"/>
          </a:p>
          <a:p>
            <a:endParaRPr lang="en-US" dirty="0" smtClean="0"/>
          </a:p>
          <a:p>
            <a:r>
              <a:rPr lang="en-US" dirty="0" smtClean="0"/>
              <a:t>Move</a:t>
            </a:r>
            <a:r>
              <a:rPr lang="en-US" dirty="0"/>
              <a:t>: </a:t>
            </a:r>
            <a:r>
              <a:rPr lang="en-US" dirty="0"/>
              <a:t> 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35592380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3027</a:t>
            </a:r>
            <a:endParaRPr lang="en-US" dirty="0"/>
          </a:p>
        </p:txBody>
      </p:sp>
      <p:sp>
        <p:nvSpPr>
          <p:cNvPr id="3" name="Content Placeholder 2"/>
          <p:cNvSpPr>
            <a:spLocks noGrp="1"/>
          </p:cNvSpPr>
          <p:nvPr>
            <p:ph idx="1"/>
          </p:nvPr>
        </p:nvSpPr>
        <p:spPr/>
        <p:txBody>
          <a:bodyPr/>
          <a:lstStyle/>
          <a:p>
            <a:r>
              <a:rPr lang="en-US" dirty="0"/>
              <a:t>Move to accept the comment resolutions in 802.11-19/1059r0  for the CIDs listed below:</a:t>
            </a:r>
          </a:p>
          <a:p>
            <a:pPr lvl="1"/>
            <a:r>
              <a:rPr lang="en-US" dirty="0" smtClean="0"/>
              <a:t>3400</a:t>
            </a:r>
          </a:p>
          <a:p>
            <a:endParaRPr lang="en-US" dirty="0" smtClean="0"/>
          </a:p>
          <a:p>
            <a:r>
              <a:rPr lang="en-US" dirty="0" smtClean="0"/>
              <a:t>Move</a:t>
            </a:r>
            <a:r>
              <a:rPr lang="en-US" dirty="0"/>
              <a:t>: </a:t>
            </a:r>
            <a:r>
              <a:rPr lang="en-US" dirty="0"/>
              <a:t> 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51</a:t>
            </a:fld>
            <a:endParaRPr lang="en-US" altLang="en-US"/>
          </a:p>
        </p:txBody>
      </p:sp>
    </p:spTree>
    <p:extLst>
      <p:ext uri="{BB962C8B-B14F-4D97-AF65-F5344CB8AC3E}">
        <p14:creationId xmlns:p14="http://schemas.microsoft.com/office/powerpoint/2010/main" val="14999585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[11-19/1135r4] for </a:t>
            </a:r>
            <a:r>
              <a:rPr lang="en-US" dirty="0"/>
              <a:t>the CIDs listed below:</a:t>
            </a:r>
          </a:p>
          <a:p>
            <a:pPr lvl="1"/>
            <a:r>
              <a:rPr lang="en-US" dirty="0" smtClean="0"/>
              <a:t>3045, 3063, 3104, 3168, 3170, 3273, 3286, 3287, 3288, 3390, 3009, 3075, 3096, 3098,  3114, 3116, 3177, 3208, 3375, 3396, </a:t>
            </a:r>
            <a:r>
              <a:rPr lang="en-US" b="1" dirty="0" smtClean="0"/>
              <a:t>3097</a:t>
            </a:r>
            <a:endParaRPr lang="en-US" b="1" dirty="0"/>
          </a:p>
          <a:p>
            <a:pPr lvl="1"/>
            <a:endParaRPr lang="en-US" dirty="0" smtClean="0"/>
          </a:p>
          <a:p>
            <a:endParaRPr lang="en-US" dirty="0" smtClean="0"/>
          </a:p>
          <a:p>
            <a:r>
              <a:rPr lang="en-US" dirty="0" smtClean="0"/>
              <a:t>Move: Menzo Wentink</a:t>
            </a:r>
            <a:endParaRPr lang="en-US" dirty="0"/>
          </a:p>
          <a:p>
            <a:r>
              <a:rPr lang="en-US" dirty="0"/>
              <a:t>Second</a:t>
            </a:r>
            <a:r>
              <a:rPr lang="en-US" dirty="0" smtClean="0"/>
              <a:t>:</a:t>
            </a:r>
          </a:p>
          <a:p>
            <a:r>
              <a:rPr lang="en-US" dirty="0" smtClean="0"/>
              <a:t>Result</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52</a:t>
            </a:fld>
            <a:endParaRPr lang="en-US" altLang="en-US"/>
          </a:p>
        </p:txBody>
      </p:sp>
    </p:spTree>
    <p:extLst>
      <p:ext uri="{BB962C8B-B14F-4D97-AF65-F5344CB8AC3E}">
        <p14:creationId xmlns:p14="http://schemas.microsoft.com/office/powerpoint/2010/main" val="14273494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53</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54</a:t>
            </a:fld>
            <a:endParaRPr lang="en-US" altLang="en-US" sz="1200" b="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a:t>August 5</a:t>
            </a:r>
            <a:r>
              <a:rPr lang="en-US" altLang="en-US" sz="2400" b="1" baseline="30000" dirty="0"/>
              <a:t>th</a:t>
            </a:r>
            <a:r>
              <a:rPr lang="en-US" altLang="en-US" sz="2400" b="1" dirty="0"/>
              <a:t> , 10:00 ET</a:t>
            </a:r>
          </a:p>
          <a:p>
            <a:pPr marL="685800" lvl="2" indent="-342900">
              <a:defRPr/>
            </a:pPr>
            <a:r>
              <a:rPr lang="en-US" altLang="en-US" sz="2400" b="1" dirty="0"/>
              <a:t>August 19</a:t>
            </a:r>
            <a:r>
              <a:rPr lang="en-US" altLang="en-US" sz="2400" b="1" baseline="30000" dirty="0"/>
              <a:t>th</a:t>
            </a:r>
            <a:r>
              <a:rPr lang="en-US" altLang="en-US" sz="2400" b="1" dirty="0"/>
              <a:t>,  17:00 ET</a:t>
            </a:r>
          </a:p>
          <a:p>
            <a:pPr marL="685800" lvl="2" indent="-342900">
              <a:defRPr/>
            </a:pPr>
            <a:r>
              <a:rPr lang="en-US" altLang="en-US" sz="2400" b="1" dirty="0"/>
              <a:t>August 26</a:t>
            </a:r>
            <a:r>
              <a:rPr lang="en-US" altLang="en-US" sz="2400" b="1" baseline="30000" dirty="0"/>
              <a:t>th</a:t>
            </a:r>
            <a:r>
              <a:rPr lang="en-US" altLang="en-US" sz="2400" b="1" dirty="0"/>
              <a:t>, 23:00 ET</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55</a:t>
            </a:fld>
            <a:endParaRPr lang="en-US" altLang="en-US" sz="1200" b="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56</a:t>
            </a:fld>
            <a:endParaRPr lang="en-US" altLang="en-US" sz="1200" b="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s</a:t>
            </a:r>
            <a:r>
              <a:rPr lang="en-US" b="0" dirty="0" smtClean="0"/>
              <a:t>ubmissions (updated on </a:t>
            </a:r>
            <a:r>
              <a:rPr lang="en-US" dirty="0" smtClean="0"/>
              <a:t>July 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154965</TotalTime>
  <Words>3221</Words>
  <Application>Microsoft Office PowerPoint</Application>
  <PresentationFormat>Widescreen</PresentationFormat>
  <Paragraphs>845</Paragraphs>
  <Slides>58</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8" baseType="lpstr">
      <vt:lpstr>Malgun Gothic</vt: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 3001</vt:lpstr>
      <vt:lpstr>Motion # 3002</vt:lpstr>
      <vt:lpstr>Motion # 3003</vt:lpstr>
      <vt:lpstr>Motion # 3004</vt:lpstr>
      <vt:lpstr>Motion # 3005</vt:lpstr>
      <vt:lpstr>Motion # 3006</vt:lpstr>
      <vt:lpstr>Motion # 3007</vt:lpstr>
      <vt:lpstr>Motion # 3008</vt:lpstr>
      <vt:lpstr>Motion # 3009</vt:lpstr>
      <vt:lpstr>Motion # 3010</vt:lpstr>
      <vt:lpstr>Motion # 3011</vt:lpstr>
      <vt:lpstr>Motion # 3012</vt:lpstr>
      <vt:lpstr>Motion # 3013</vt:lpstr>
      <vt:lpstr>Motion # 3014</vt:lpstr>
      <vt:lpstr>Motion # 3015</vt:lpstr>
      <vt:lpstr>Motion # 3016</vt:lpstr>
      <vt:lpstr>Motion # 3017</vt:lpstr>
      <vt:lpstr>Motion # 3018</vt:lpstr>
      <vt:lpstr>Motion # 3019</vt:lpstr>
      <vt:lpstr>Motion # 3020</vt:lpstr>
      <vt:lpstr>Motion # 3021</vt:lpstr>
      <vt:lpstr>Motion # 3022</vt:lpstr>
      <vt:lpstr>Motion # 3023</vt:lpstr>
      <vt:lpstr>Motion # 3024</vt:lpstr>
      <vt:lpstr>Motion # 3025</vt:lpstr>
      <vt:lpstr>Motion # 3026</vt:lpstr>
      <vt:lpstr>Motion # 3027</vt:lpstr>
      <vt:lpstr>Motion # 3028</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5508</cp:revision>
  <cp:lastPrinted>2014-11-04T15:04:57Z</cp:lastPrinted>
  <dcterms:created xsi:type="dcterms:W3CDTF">2007-04-17T18:10:23Z</dcterms:created>
  <dcterms:modified xsi:type="dcterms:W3CDTF">2019-07-18T07:30:15Z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2019-07-18 07:30:14Z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