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802.11-19/0988r7</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026"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2742548781"/>
              </p:ext>
            </p:extLst>
          </p:nvPr>
        </p:nvGraphicFramePr>
        <p:xfrm>
          <a:off x="762000" y="2819400"/>
          <a:ext cx="10972800" cy="3008630"/>
        </p:xfrm>
        <a:graphic>
          <a:graphicData uri="http://schemas.openxmlformats.org/drawingml/2006/table">
            <a:tbl>
              <a:tblPr/>
              <a:tblGrid>
                <a:gridCol w="1228300"/>
                <a:gridCol w="4831306"/>
                <a:gridCol w="3275462"/>
                <a:gridCol w="494732"/>
                <a:gridCol w="1143000"/>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200" b="1" dirty="0">
                        <a:solidFill>
                          <a:srgbClr val="FFFFFF"/>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Deferred to </a:t>
                      </a:r>
                      <a:br>
                        <a:rPr lang="en-US" sz="1200" dirty="0" smtClean="0">
                          <a:latin typeface="Arial" panose="020B0604020202020204" pitchFamily="34" charset="0"/>
                          <a:cs typeface="Arial" panose="020B0604020202020204" pitchFamily="34" charset="0"/>
                        </a:rPr>
                      </a:br>
                      <a:r>
                        <a:rPr lang="en-US" sz="1200" dirty="0" smtClean="0">
                          <a:latin typeface="Arial" panose="020B0604020202020204" pitchFamily="34" charset="0"/>
                          <a:cs typeface="Arial" panose="020B0604020202020204" pitchFamily="34" charset="0"/>
                        </a:rPr>
                        <a:t>teleconference</a:t>
                      </a:r>
                      <a:endParaRPr lang="en-US" sz="1200" dirty="0">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13</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10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D3.0 Comment Resolution on PHY 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5</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Arial" panose="020B0604020202020204" pitchFamily="34" charset="0"/>
                        </a:rPr>
                        <a:t>7</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10" name="TextBox 9"/>
          <p:cNvSpPr txBox="1"/>
          <p:nvPr/>
        </p:nvSpPr>
        <p:spPr>
          <a:xfrm>
            <a:off x="9587231" y="6004306"/>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52</a:t>
            </a:r>
            <a:endParaRPr lang="en-US" sz="1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928906774"/>
              </p:ext>
            </p:extLst>
          </p:nvPr>
        </p:nvGraphicFramePr>
        <p:xfrm>
          <a:off x="1056077" y="2584358"/>
          <a:ext cx="9677400" cy="2636520"/>
        </p:xfrm>
        <a:graphic>
          <a:graphicData uri="http://schemas.openxmlformats.org/drawingml/2006/table">
            <a:tbl>
              <a:tblPr/>
              <a:tblGrid>
                <a:gridCol w="1392565"/>
                <a:gridCol w="4970476"/>
                <a:gridCol w="2470357"/>
                <a:gridCol w="844002"/>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CRs </a:t>
                      </a:r>
                      <a:r>
                        <a:rPr lang="en-US" sz="1400" dirty="0">
                          <a:solidFill>
                            <a:srgbClr val="000000"/>
                          </a:solidFill>
                          <a:effectLst/>
                          <a:latin typeface="Arial" panose="020B0604020202020204" pitchFamily="34" charset="0"/>
                        </a:rPr>
                        <a:t>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err="1">
                          <a:solidFill>
                            <a:srgbClr val="000000"/>
                          </a:solidFill>
                          <a:effectLst/>
                          <a:latin typeface="Arial" panose="020B0604020202020204" pitchFamily="34" charset="0"/>
                        </a:rPr>
                        <a:t>Rojan</a:t>
                      </a:r>
                      <a:r>
                        <a:rPr lang="en-US" sz="1400" dirty="0">
                          <a:solidFill>
                            <a:srgbClr val="000000"/>
                          </a:solidFill>
                          <a:effectLst/>
                          <a:latin typeface="Arial" panose="020B0604020202020204" pitchFamily="34" charset="0"/>
                        </a:rPr>
                        <a:t> </a:t>
                      </a:r>
                      <a:r>
                        <a:rPr lang="en-US" sz="1400" dirty="0" err="1">
                          <a:solidFill>
                            <a:srgbClr val="000000"/>
                          </a:solidFill>
                          <a:effectLst/>
                          <a:latin typeface="Arial" panose="020B0604020202020204" pitchFamily="34" charset="0"/>
                        </a:rPr>
                        <a:t>Chitrakar</a:t>
                      </a:r>
                      <a:r>
                        <a:rPr lang="en-US" sz="1400" dirty="0">
                          <a:solidFill>
                            <a:srgbClr val="000000"/>
                          </a:solidFill>
                          <a:effectLst/>
                          <a:latin typeface="Arial" panose="020B0604020202020204" pitchFamily="34" charset="0"/>
                        </a:rPr>
                        <a:t>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5</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smtClean="0">
                          <a:effectLst/>
                          <a:latin typeface="Arial" panose="020B0604020202020204" pitchFamily="34" charset="0"/>
                        </a:rPr>
                        <a:t>11-19/1087</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7</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smtClean="0">
                          <a:solidFill>
                            <a:srgbClr val="000000"/>
                          </a:solidFill>
                          <a:effectLst/>
                          <a:latin typeface="Arial" panose="020B0604020202020204" pitchFamily="34" charset="0"/>
                        </a:rPr>
                        <a:t>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a:t>
                      </a:r>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a:t>
                      </a:r>
                      <a:r>
                        <a:rPr lang="en-US" sz="1400" dirty="0" smtClean="0">
                          <a:solidFill>
                            <a:srgbClr val="000000"/>
                          </a:solidFill>
                          <a:effectLst/>
                          <a:latin typeface="Arial" panose="020B0604020202020204" pitchFamily="34" charset="0"/>
                        </a:rPr>
                        <a:t>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11-19/1135r1 </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Assorted comment resolutions D3.0</a:t>
                      </a:r>
                      <a:endParaRPr lang="en-US" sz="1400" dirty="0" smtClean="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Menzo Wentink(Qualcomm)</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7640">
                <a:tc>
                  <a:txBody>
                    <a:bodyPr/>
                    <a:lstStyle/>
                    <a:p>
                      <a:pPr algn="l" fontAlgn="b"/>
                      <a:r>
                        <a:rPr lang="en-US" sz="1400" dirty="0" smtClean="0">
                          <a:solidFill>
                            <a:srgbClr val="000000"/>
                          </a:solidFill>
                          <a:effectLst/>
                          <a:latin typeface="Arial" panose="020B0604020202020204" pitchFamily="34" charset="0"/>
                        </a:rPr>
                        <a:t>11-19/1269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CR for CID 3109 and 3145</a:t>
                      </a:r>
                      <a:endParaRPr lang="en-US" sz="1400" dirty="0" smtClean="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Xiaofei Wang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9899400" y="5335878"/>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81</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a:t>
            </a:r>
            <a:r>
              <a:rPr lang="en-US" altLang="en-US" dirty="0" smtClean="0"/>
              <a:t>802.11-19/1030r4]</a:t>
            </a:r>
            <a:endParaRPr lang="en-US" altLang="en-US" dirty="0" smtClean="0"/>
          </a:p>
          <a:p>
            <a:endParaRPr lang="en-US" altLang="en-US" dirty="0" smtClean="0"/>
          </a:p>
          <a:p>
            <a:pPr lvl="1"/>
            <a:r>
              <a:rPr lang="en-US" altLang="en-US" dirty="0" smtClean="0"/>
              <a:t>Move: </a:t>
            </a:r>
            <a:r>
              <a:rPr lang="en-US" altLang="en-US" dirty="0" err="1" smtClean="0"/>
              <a:t>Eunsung</a:t>
            </a:r>
            <a:r>
              <a:rPr lang="en-US" altLang="en-US" dirty="0" smtClean="0"/>
              <a:t> Park</a:t>
            </a:r>
            <a:endParaRPr lang="en-US" altLang="en-US" dirty="0" smtClean="0"/>
          </a:p>
          <a:p>
            <a:pPr lvl="1"/>
            <a:r>
              <a:rPr lang="en-US" altLang="en-US" dirty="0" smtClean="0"/>
              <a:t>Second: </a:t>
            </a:r>
            <a:r>
              <a:rPr lang="en-US" altLang="en-US" dirty="0" smtClean="0"/>
              <a:t>Steve Shellhammer</a:t>
            </a:r>
            <a:endParaRPr lang="en-US" altLang="en-US" dirty="0" smtClean="0"/>
          </a:p>
          <a:p>
            <a:pPr lvl="1"/>
            <a:r>
              <a:rPr lang="en-US" altLang="en-US" dirty="0" smtClean="0"/>
              <a:t>Result</a:t>
            </a:r>
            <a:r>
              <a:rPr lang="en-US" altLang="en-US" dirty="0" smtClean="0"/>
              <a:t>: motion passes</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smtClean="0"/>
              <a:t>TBD</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21 </a:t>
            </a:r>
            <a:r>
              <a:rPr lang="en-US" dirty="0" smtClean="0"/>
              <a:t>s</a:t>
            </a:r>
            <a:r>
              <a:rPr lang="en-US" b="0" dirty="0" smtClean="0"/>
              <a:t>ubmissions (updated on </a:t>
            </a:r>
            <a:r>
              <a:rPr lang="en-US" dirty="0" smtClean="0"/>
              <a:t>July </a:t>
            </a:r>
            <a:r>
              <a:rPr lang="en-US" dirty="0" smtClean="0"/>
              <a:t>14</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153761</TotalTime>
  <Words>2048</Words>
  <Application>Microsoft Office PowerPoint</Application>
  <PresentationFormat>Widescreen</PresentationFormat>
  <Paragraphs>550</Paragraphs>
  <Slides>31</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5469</cp:revision>
  <cp:lastPrinted>2014-11-04T15:04:57Z</cp:lastPrinted>
  <dcterms:created xsi:type="dcterms:W3CDTF">2007-04-17T18:10:23Z</dcterms:created>
  <dcterms:modified xsi:type="dcterms:W3CDTF">2019-07-16T21:45:11Z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2019-07-16 21:45:11Z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