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708" r:id="rId2"/>
    <p:sldId id="678" r:id="rId3"/>
    <p:sldId id="679" r:id="rId4"/>
    <p:sldId id="656" r:id="rId5"/>
    <p:sldId id="665" r:id="rId6"/>
    <p:sldId id="666" r:id="rId7"/>
    <p:sldId id="710" r:id="rId8"/>
    <p:sldId id="711" r:id="rId9"/>
    <p:sldId id="715" r:id="rId10"/>
    <p:sldId id="762" r:id="rId11"/>
    <p:sldId id="799" r:id="rId12"/>
    <p:sldId id="862" r:id="rId13"/>
    <p:sldId id="750" r:id="rId14"/>
    <p:sldId id="778" r:id="rId15"/>
    <p:sldId id="779" r:id="rId16"/>
    <p:sldId id="780" r:id="rId17"/>
    <p:sldId id="781" r:id="rId18"/>
    <p:sldId id="782" r:id="rId19"/>
    <p:sldId id="727" r:id="rId20"/>
    <p:sldId id="704" r:id="rId21"/>
    <p:sldId id="705" r:id="rId22"/>
    <p:sldId id="707" r:id="rId23"/>
    <p:sldId id="809" r:id="rId24"/>
    <p:sldId id="721" r:id="rId25"/>
    <p:sldId id="857" r:id="rId26"/>
    <p:sldId id="800" r:id="rId27"/>
    <p:sldId id="694" r:id="rId28"/>
    <p:sldId id="695" r:id="rId29"/>
    <p:sldId id="740" r:id="rId30"/>
    <p:sldId id="741" r:id="rId31"/>
    <p:sldId id="825" r:id="rId3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16" autoAdjust="0"/>
    <p:restoredTop sz="92169" autoAdjust="0"/>
  </p:normalViewPr>
  <p:slideViewPr>
    <p:cSldViewPr>
      <p:cViewPr varScale="1">
        <p:scale>
          <a:sx n="70" d="100"/>
          <a:sy n="70" d="100"/>
        </p:scale>
        <p:origin x="784" y="6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23</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26</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28</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901008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14</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802.11-19/0988r5</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5995"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July 2019 </a:t>
            </a:r>
            <a:br>
              <a:rPr lang="en-US" altLang="en-US" dirty="0" smtClean="0"/>
            </a:br>
            <a:r>
              <a:rPr lang="en-US" altLang="en-US" dirty="0" err="1" smtClean="0"/>
              <a:t>TGba</a:t>
            </a:r>
            <a:r>
              <a:rPr lang="en-US" altLang="en-US" dirty="0" smtClean="0"/>
              <a:t> Agenda</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2019-7-14</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sp>
        <p:nvSpPr>
          <p:cNvPr id="8" name="TextBox 7"/>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graphicFrame>
        <p:nvGraphicFramePr>
          <p:cNvPr id="2" name="Table 1"/>
          <p:cNvGraphicFramePr>
            <a:graphicFrameLocks noGrp="1"/>
          </p:cNvGraphicFramePr>
          <p:nvPr>
            <p:extLst>
              <p:ext uri="{D42A27DB-BD31-4B8C-83A1-F6EECF244321}">
                <p14:modId xmlns:p14="http://schemas.microsoft.com/office/powerpoint/2010/main" val="3260742060"/>
              </p:ext>
            </p:extLst>
          </p:nvPr>
        </p:nvGraphicFramePr>
        <p:xfrm>
          <a:off x="762000" y="2819400"/>
          <a:ext cx="10972800" cy="3178810"/>
        </p:xfrm>
        <a:graphic>
          <a:graphicData uri="http://schemas.openxmlformats.org/drawingml/2006/table">
            <a:tbl>
              <a:tblPr/>
              <a:tblGrid>
                <a:gridCol w="1228300"/>
                <a:gridCol w="4831306"/>
                <a:gridCol w="3275462"/>
                <a:gridCol w="494732"/>
                <a:gridCol w="1143000"/>
              </a:tblGrid>
              <a:tr h="165100">
                <a:tc>
                  <a:txBody>
                    <a:bodyPr/>
                    <a:lstStyle/>
                    <a:p>
                      <a:pPr algn="l" fontAlgn="b"/>
                      <a:r>
                        <a:rPr lang="en-US" sz="1400" b="1" dirty="0">
                          <a:solidFill>
                            <a:srgbClr val="FFFFFF"/>
                          </a:solidFill>
                          <a:effectLst/>
                          <a:latin typeface="Arial" panose="020B060402020202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dirty="0">
                          <a:solidFill>
                            <a:srgbClr val="FFFFFF"/>
                          </a:solidFill>
                          <a:effectLst/>
                          <a:latin typeface="Arial" panose="020B060402020202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a:solidFill>
                            <a:srgbClr val="FFFFFF"/>
                          </a:solidFill>
                          <a:effectLst/>
                          <a:latin typeface="Arial" panose="020B060402020202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dirty="0" smtClean="0">
                          <a:solidFill>
                            <a:srgbClr val="FFFFFF"/>
                          </a:solidFill>
                          <a:effectLst/>
                          <a:latin typeface="Arial" panose="020B0604020202020204" pitchFamily="34" charset="0"/>
                        </a:rPr>
                        <a:t>CIDs</a:t>
                      </a:r>
                      <a:endParaRPr lang="en-US" sz="1400" b="1" dirty="0">
                        <a:solidFill>
                          <a:srgbClr val="FFFFFF"/>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endParaRPr lang="en-US" sz="1400" b="1" dirty="0">
                        <a:solidFill>
                          <a:srgbClr val="FFFFFF"/>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542290">
                <a:tc>
                  <a:txBody>
                    <a:bodyPr/>
                    <a:lstStyle/>
                    <a:p>
                      <a:pPr algn="l" fontAlgn="b"/>
                      <a:r>
                        <a:rPr lang="en-US" sz="1400" dirty="0">
                          <a:effectLst/>
                          <a:latin typeface="Arial" panose="020B0604020202020204" pitchFamily="34" charset="0"/>
                        </a:rPr>
                        <a:t> </a:t>
                      </a:r>
                      <a:r>
                        <a:rPr lang="en-US" sz="1400" dirty="0" smtClean="0">
                          <a:effectLst/>
                          <a:latin typeface="Arial" panose="020B0604020202020204" pitchFamily="34" charset="0"/>
                        </a:rPr>
                        <a:t>11-19/1065r0</a:t>
                      </a:r>
                      <a:endParaRPr lang="en-US" sz="1400" dirty="0">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smtClean="0">
                          <a:effectLst/>
                          <a:latin typeface="Arial" panose="020B0604020202020204" pitchFamily="34" charset="0"/>
                        </a:rPr>
                        <a:t> PHY </a:t>
                      </a:r>
                      <a:r>
                        <a:rPr lang="en-US" sz="1400" dirty="0">
                          <a:effectLst/>
                          <a:latin typeface="Arial" panose="020B0604020202020204" pitchFamily="34" charset="0"/>
                        </a:rPr>
                        <a:t>CR for Clause 30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a:effectLst/>
                          <a:latin typeface="Arial" panose="020B0604020202020204" pitchFamily="34" charset="0"/>
                        </a:rPr>
                        <a:t>Vinod Kristem (Intel)</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400" dirty="0">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t>Deferred to </a:t>
                      </a:r>
                      <a:br>
                        <a:rPr lang="en-US" sz="1400" dirty="0" smtClean="0"/>
                      </a:br>
                      <a:r>
                        <a:rPr lang="en-US" sz="1400" dirty="0" smtClean="0"/>
                        <a:t>teleconference</a:t>
                      </a:r>
                      <a:endParaRPr lang="en-US" sz="1400" dirty="0">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19/1168</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CR </a:t>
                      </a:r>
                      <a:r>
                        <a:rPr lang="en-US" sz="1400" dirty="0">
                          <a:solidFill>
                            <a:srgbClr val="000000"/>
                          </a:solidFill>
                          <a:effectLst/>
                          <a:latin typeface="Arial" panose="020B0604020202020204" pitchFamily="34" charset="0"/>
                        </a:rPr>
                        <a:t>on Off-WG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2</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19/1169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 CR </a:t>
                      </a:r>
                      <a:r>
                        <a:rPr lang="en-US" sz="1400" dirty="0">
                          <a:solidFill>
                            <a:srgbClr val="000000"/>
                          </a:solidFill>
                          <a:effectLst/>
                          <a:latin typeface="Arial" panose="020B0604020202020204" pitchFamily="34" charset="0"/>
                        </a:rPr>
                        <a:t>on Sync Field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1</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t>3295 deferred</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CR on BPSK-Mark2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10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19/1171</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fi-FI" sz="1400">
                          <a:solidFill>
                            <a:srgbClr val="000000"/>
                          </a:solidFill>
                          <a:effectLst/>
                          <a:latin typeface="Arial" panose="020B0604020202020204" pitchFamily="34" charset="0"/>
                        </a:rPr>
                        <a:t> CR on MC-OOK On Symbols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40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40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19/1120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False L-STF Detection Issue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Steve Shellhammer (Qualcomm).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19/1179r0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smtClean="0">
                          <a:solidFill>
                            <a:srgbClr val="000000"/>
                          </a:solidFill>
                          <a:effectLst/>
                          <a:latin typeface="Arial" panose="020B0604020202020204" pitchFamily="34" charset="0"/>
                        </a:rPr>
                        <a:t> CR </a:t>
                      </a:r>
                      <a:r>
                        <a:rPr lang="en-US" sz="1400" dirty="0">
                          <a:solidFill>
                            <a:srgbClr val="000000"/>
                          </a:solidFill>
                          <a:effectLst/>
                          <a:latin typeface="Arial" panose="020B0604020202020204" pitchFamily="34" charset="0"/>
                        </a:rPr>
                        <a:t>for TX/RX Specification D3.0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Leif Wilhelmsson (Ericsson)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40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40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19/1178</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Study of False L-STF Detections Triggered by MC-OOK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a:solidFill>
                            <a:srgbClr val="000000"/>
                          </a:solidFill>
                          <a:effectLst/>
                          <a:latin typeface="Arial" panose="020B0604020202020204" pitchFamily="34" charset="0"/>
                        </a:rPr>
                        <a:t> Miguel </a:t>
                      </a:r>
                      <a:r>
                        <a:rPr lang="en-US" sz="1400" dirty="0" err="1">
                          <a:solidFill>
                            <a:srgbClr val="000000"/>
                          </a:solidFill>
                          <a:effectLst/>
                          <a:latin typeface="Arial" panose="020B0604020202020204" pitchFamily="34" charset="0"/>
                        </a:rPr>
                        <a:t>López</a:t>
                      </a:r>
                      <a:r>
                        <a:rPr lang="en-US" sz="1400" dirty="0">
                          <a:solidFill>
                            <a:srgbClr val="000000"/>
                          </a:solidFill>
                          <a:effectLst/>
                          <a:latin typeface="Arial" panose="020B0604020202020204" pitchFamily="34" charset="0"/>
                        </a:rPr>
                        <a:t> (Ericsson)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b="0" i="0" u="none" strike="noStrike" dirty="0" smtClean="0">
                          <a:solidFill>
                            <a:srgbClr val="000000"/>
                          </a:solidFill>
                          <a:effectLst/>
                          <a:latin typeface="Arial" panose="020B0604020202020204" pitchFamily="34" charset="0"/>
                        </a:rPr>
                        <a:t>19/1193</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a:solidFill>
                            <a:srgbClr val="000000"/>
                          </a:solidFill>
                          <a:effectLst/>
                          <a:latin typeface="Arial" panose="020B0604020202020204" pitchFamily="34" charset="0"/>
                        </a:rPr>
                        <a:t> CR for Data Field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a:solidFill>
                            <a:srgbClr val="000000"/>
                          </a:solidFill>
                          <a:effectLst/>
                          <a:latin typeface="Arial" panose="020B0604020202020204" pitchFamily="34" charset="0"/>
                        </a:rPr>
                        <a:t> Eunsung Park (LGE)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400" b="0" i="0" u="none" strike="noStrike">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400" b="0" i="0" u="none" strike="noStrike">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b="0" i="0" u="none" strike="noStrike" dirty="0" smtClean="0">
                          <a:solidFill>
                            <a:srgbClr val="000000"/>
                          </a:solidFill>
                          <a:effectLst/>
                          <a:latin typeface="Arial" panose="020B0604020202020204" pitchFamily="34" charset="0"/>
                        </a:rPr>
                        <a:t>19/1194</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a:solidFill>
                            <a:srgbClr val="000000"/>
                          </a:solidFill>
                          <a:effectLst/>
                          <a:latin typeface="Arial" panose="020B0604020202020204" pitchFamily="34" charset="0"/>
                        </a:rPr>
                        <a:t> CR for WUR PHY FDMA and Padding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a:solidFill>
                            <a:srgbClr val="000000"/>
                          </a:solidFill>
                          <a:effectLst/>
                          <a:latin typeface="Arial" panose="020B0604020202020204" pitchFamily="34" charset="0"/>
                        </a:rPr>
                        <a:t> </a:t>
                      </a:r>
                      <a:r>
                        <a:rPr lang="en-US" sz="1400" b="0" i="0" u="none" strike="noStrike" dirty="0" err="1">
                          <a:solidFill>
                            <a:srgbClr val="000000"/>
                          </a:solidFill>
                          <a:effectLst/>
                          <a:latin typeface="Arial" panose="020B0604020202020204" pitchFamily="34" charset="0"/>
                        </a:rPr>
                        <a:t>Eunsung</a:t>
                      </a:r>
                      <a:r>
                        <a:rPr lang="en-US" sz="1400" b="0" i="0" u="none" strike="noStrike" dirty="0">
                          <a:solidFill>
                            <a:srgbClr val="000000"/>
                          </a:solidFill>
                          <a:effectLst/>
                          <a:latin typeface="Arial" panose="020B0604020202020204" pitchFamily="34" charset="0"/>
                        </a:rPr>
                        <a:t> Park (LGE)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b="0" i="0" u="none" strike="noStrike" dirty="0" smtClean="0">
                          <a:solidFill>
                            <a:srgbClr val="000000"/>
                          </a:solidFill>
                          <a:effectLst/>
                          <a:latin typeface="Arial" panose="020B0604020202020204" pitchFamily="34" charset="0"/>
                        </a:rPr>
                        <a:t> 11-19/1203r0, </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smtClean="0">
                          <a:solidFill>
                            <a:srgbClr val="000000"/>
                          </a:solidFill>
                          <a:effectLst/>
                          <a:latin typeface="Arial" panose="020B0604020202020204" pitchFamily="34" charset="0"/>
                        </a:rPr>
                        <a:t> D3.0 Comment Resolution on PHY Interface</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smtClean="0">
                          <a:solidFill>
                            <a:srgbClr val="000000"/>
                          </a:solidFill>
                          <a:effectLst/>
                          <a:latin typeface="Arial" panose="020B0604020202020204" pitchFamily="34" charset="0"/>
                        </a:rPr>
                        <a:t>Jae </a:t>
                      </a:r>
                      <a:r>
                        <a:rPr lang="en-US" sz="1400" b="0" i="0" u="none" strike="noStrike" dirty="0" err="1" smtClean="0">
                          <a:solidFill>
                            <a:srgbClr val="000000"/>
                          </a:solidFill>
                          <a:effectLst/>
                          <a:latin typeface="Arial" panose="020B0604020202020204" pitchFamily="34" charset="0"/>
                        </a:rPr>
                        <a:t>Seung</a:t>
                      </a:r>
                      <a:r>
                        <a:rPr lang="en-US" sz="1400" b="0" i="0" u="none" strike="noStrike" dirty="0" smtClean="0">
                          <a:solidFill>
                            <a:srgbClr val="000000"/>
                          </a:solidFill>
                          <a:effectLst/>
                          <a:latin typeface="Arial" panose="020B0604020202020204" pitchFamily="34" charset="0"/>
                        </a:rPr>
                        <a:t> Lee (ETRI)</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b="0" i="0" u="none" strike="noStrike" dirty="0" smtClean="0">
                          <a:solidFill>
                            <a:srgbClr val="000000"/>
                          </a:solidFill>
                          <a:effectLst/>
                          <a:latin typeface="Arial" panose="020B0604020202020204" pitchFamily="34" charset="0"/>
                        </a:rPr>
                        <a:t> 11-19/1232</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smtClean="0">
                          <a:solidFill>
                            <a:srgbClr val="000000"/>
                          </a:solidFill>
                          <a:effectLst/>
                          <a:latin typeface="Arial" panose="020B0604020202020204" pitchFamily="34" charset="0"/>
                        </a:rPr>
                        <a:t> CR for Legacy Preamble in D3.0</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smtClean="0">
                          <a:solidFill>
                            <a:srgbClr val="000000"/>
                          </a:solidFill>
                          <a:effectLst/>
                          <a:latin typeface="Arial" panose="020B0604020202020204" pitchFamily="34" charset="0"/>
                        </a:rPr>
                        <a:t>Rui Cao (Marvell)</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MAC/Joint - CR</a:t>
            </a:r>
            <a:endParaRPr lang="en-US" dirty="0"/>
          </a:p>
        </p:txBody>
      </p:sp>
      <p:sp>
        <p:nvSpPr>
          <p:cNvPr id="3" name="Date Placeholder 2"/>
          <p:cNvSpPr>
            <a:spLocks noGrp="1"/>
          </p:cNvSpPr>
          <p:nvPr>
            <p:ph type="dt" sz="half" idx="10"/>
          </p:nvPr>
        </p:nvSpPr>
        <p:spPr/>
        <p:txBody>
          <a:bodyPr/>
          <a:lstStyle/>
          <a:p>
            <a:pPr>
              <a:defRPr/>
            </a:pPr>
            <a:r>
              <a:rPr lang="en-US" smtClean="0"/>
              <a:t>July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4777" y="6475413"/>
            <a:ext cx="504049" cy="184666"/>
          </a:xfrm>
        </p:spPr>
        <p:txBody>
          <a:bodyPr/>
          <a:lstStyle/>
          <a:p>
            <a:pPr>
              <a:defRPr/>
            </a:pPr>
            <a:r>
              <a:rPr lang="en-US" altLang="en-US" smtClean="0"/>
              <a:t>Slide </a:t>
            </a:r>
            <a:fld id="{A2D159C0-1697-4662-BECF-0324D4AA669F}" type="slidenum">
              <a:rPr lang="en-US" altLang="en-US" smtClean="0"/>
              <a:pPr>
                <a:defRPr/>
              </a:pPr>
              <a:t>11</a:t>
            </a:fld>
            <a:endParaRPr lang="en-US" altLang="en-US"/>
          </a:p>
        </p:txBody>
      </p:sp>
      <p:sp>
        <p:nvSpPr>
          <p:cNvPr id="7" name="TextBox 6"/>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graphicFrame>
        <p:nvGraphicFramePr>
          <p:cNvPr id="6" name="Table 5"/>
          <p:cNvGraphicFramePr>
            <a:graphicFrameLocks noGrp="1"/>
          </p:cNvGraphicFramePr>
          <p:nvPr>
            <p:extLst>
              <p:ext uri="{D42A27DB-BD31-4B8C-83A1-F6EECF244321}">
                <p14:modId xmlns:p14="http://schemas.microsoft.com/office/powerpoint/2010/main" val="4099586497"/>
              </p:ext>
            </p:extLst>
          </p:nvPr>
        </p:nvGraphicFramePr>
        <p:xfrm>
          <a:off x="1066800" y="2948691"/>
          <a:ext cx="10349884" cy="2416810"/>
        </p:xfrm>
        <a:graphic>
          <a:graphicData uri="http://schemas.openxmlformats.org/drawingml/2006/table">
            <a:tbl>
              <a:tblPr/>
              <a:tblGrid>
                <a:gridCol w="1417505"/>
                <a:gridCol w="5059495"/>
                <a:gridCol w="2514600"/>
                <a:gridCol w="1358284"/>
              </a:tblGrid>
              <a:tr h="147995">
                <a:tc>
                  <a:txBody>
                    <a:bodyPr/>
                    <a:lstStyle/>
                    <a:p>
                      <a:pPr algn="l" fontAlgn="b"/>
                      <a:r>
                        <a:rPr lang="en-US" sz="1400" b="1" dirty="0">
                          <a:solidFill>
                            <a:srgbClr val="FFFFFF"/>
                          </a:solidFill>
                          <a:effectLst/>
                          <a:latin typeface="Arial" panose="020B060402020202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dirty="0">
                          <a:solidFill>
                            <a:srgbClr val="FFFFFF"/>
                          </a:solidFill>
                          <a:effectLst/>
                          <a:latin typeface="Arial" panose="020B060402020202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a:solidFill>
                            <a:srgbClr val="FFFFFF"/>
                          </a:solidFill>
                          <a:effectLst/>
                          <a:latin typeface="Arial" panose="020B060402020202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dirty="0" smtClean="0">
                          <a:solidFill>
                            <a:srgbClr val="FFFFFF"/>
                          </a:solidFill>
                          <a:effectLst/>
                          <a:latin typeface="Arial" panose="020B0604020202020204" pitchFamily="34" charset="0"/>
                        </a:rPr>
                        <a:t>CIDs</a:t>
                      </a:r>
                      <a:endParaRPr lang="en-US" sz="1400" b="1" dirty="0">
                        <a:solidFill>
                          <a:srgbClr val="FFFFFF"/>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47995">
                <a:tc>
                  <a:txBody>
                    <a:bodyPr/>
                    <a:lstStyle/>
                    <a:p>
                      <a:pPr algn="l" fontAlgn="b"/>
                      <a:r>
                        <a:rPr lang="en-US" sz="1400" dirty="0">
                          <a:solidFill>
                            <a:srgbClr val="000000"/>
                          </a:solidFill>
                          <a:effectLst/>
                          <a:latin typeface="Arial" panose="020B0604020202020204" pitchFamily="34" charset="0"/>
                        </a:rPr>
                        <a:t>11-19-1068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CRs for Clause 6.3 MLME SAP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err="1">
                          <a:solidFill>
                            <a:srgbClr val="000000"/>
                          </a:solidFill>
                          <a:effectLst/>
                          <a:latin typeface="Arial" panose="020B0604020202020204" pitchFamily="34" charset="0"/>
                        </a:rPr>
                        <a:t>Rojan</a:t>
                      </a:r>
                      <a:r>
                        <a:rPr lang="en-US" sz="1400" dirty="0">
                          <a:solidFill>
                            <a:srgbClr val="000000"/>
                          </a:solidFill>
                          <a:effectLst/>
                          <a:latin typeface="Arial" panose="020B0604020202020204" pitchFamily="34" charset="0"/>
                        </a:rPr>
                        <a:t> </a:t>
                      </a:r>
                      <a:r>
                        <a:rPr lang="en-US" sz="1400" dirty="0" err="1">
                          <a:solidFill>
                            <a:srgbClr val="000000"/>
                          </a:solidFill>
                          <a:effectLst/>
                          <a:latin typeface="Arial" panose="020B0604020202020204" pitchFamily="34" charset="0"/>
                        </a:rPr>
                        <a:t>Chitrakar</a:t>
                      </a:r>
                      <a:r>
                        <a:rPr lang="en-US" sz="1400" dirty="0">
                          <a:solidFill>
                            <a:srgbClr val="000000"/>
                          </a:solidFill>
                          <a:effectLst/>
                          <a:latin typeface="Arial" panose="020B0604020202020204" pitchFamily="34" charset="0"/>
                        </a:rPr>
                        <a:t> (Panasonic)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5</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a:effectLst/>
                          <a:latin typeface="Arial" panose="020B0604020202020204" pitchFamily="34" charset="0"/>
                        </a:rPr>
                        <a:t>11-19/1087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TGba LB241 CR for misc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40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7995">
                <a:tc>
                  <a:txBody>
                    <a:bodyPr/>
                    <a:lstStyle/>
                    <a:p>
                      <a:pPr algn="l" fontAlgn="b"/>
                      <a:r>
                        <a:rPr lang="en-US" sz="1400">
                          <a:effectLst/>
                          <a:latin typeface="Arial" panose="020B0604020202020204" pitchFamily="34" charset="0"/>
                        </a:rPr>
                        <a:t>11-19/1086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TGba LB241 CR for WUR channels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40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7995">
                <a:tc>
                  <a:txBody>
                    <a:bodyPr/>
                    <a:lstStyle/>
                    <a:p>
                      <a:pPr algn="l" fontAlgn="b"/>
                      <a:r>
                        <a:rPr lang="en-US" sz="1400">
                          <a:effectLst/>
                          <a:latin typeface="Arial" panose="020B0604020202020204" pitchFamily="34" charset="0"/>
                        </a:rPr>
                        <a:t>11-19/1084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TGba LB241 CR for cl 29.1 and cl 30.1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40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7995">
                <a:tc>
                  <a:txBody>
                    <a:bodyPr/>
                    <a:lstStyle/>
                    <a:p>
                      <a:pPr algn="l" fontAlgn="b"/>
                      <a:r>
                        <a:rPr lang="en-US" sz="1400">
                          <a:effectLst/>
                          <a:latin typeface="Arial" panose="020B0604020202020204" pitchFamily="34" charset="0"/>
                        </a:rPr>
                        <a:t>11-19/1077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TGba LB241 CR for Clause 3 and Clause 4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19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a:solidFill>
                            <a:srgbClr val="000000"/>
                          </a:solidFill>
                          <a:effectLst/>
                          <a:latin typeface="Arial" panose="020B0604020202020204" pitchFamily="34" charset="0"/>
                        </a:rPr>
                        <a:t>11-19/1069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a:solidFill>
                            <a:srgbClr val="000000"/>
                          </a:solidFill>
                          <a:effectLst/>
                          <a:latin typeface="Arial" panose="020B0604020202020204" pitchFamily="34" charset="0"/>
                        </a:rPr>
                        <a:t> CRs for Protected WUR frames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Rojan Chitrakar (Panasonic)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40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7995">
                <a:tc>
                  <a:txBody>
                    <a:bodyPr/>
                    <a:lstStyle/>
                    <a:p>
                      <a:pPr algn="l" fontAlgn="b"/>
                      <a:r>
                        <a:rPr lang="en-US" sz="1400" dirty="0">
                          <a:solidFill>
                            <a:srgbClr val="000000"/>
                          </a:solidFill>
                          <a:effectLst/>
                          <a:latin typeface="Arial" panose="020B0604020202020204" pitchFamily="34" charset="0"/>
                        </a:rPr>
                        <a:t>11-19/1176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a:solidFill>
                            <a:srgbClr val="000000"/>
                          </a:solidFill>
                          <a:effectLst/>
                          <a:latin typeface="Arial" panose="020B0604020202020204" pitchFamily="34" charset="0"/>
                        </a:rPr>
                        <a:t> CR on group ID related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a:solidFill>
                            <a:srgbClr val="000000"/>
                          </a:solidFill>
                          <a:effectLst/>
                          <a:latin typeface="Arial" panose="020B0604020202020204" pitchFamily="34" charset="0"/>
                        </a:rPr>
                        <a:t> Lei Huang (Panasonic)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7640">
                <a:tc>
                  <a:txBody>
                    <a:bodyPr/>
                    <a:lstStyle/>
                    <a:p>
                      <a:pPr algn="l" fontAlgn="b"/>
                      <a:r>
                        <a:rPr lang="en-US" sz="1400" dirty="0" smtClean="0">
                          <a:solidFill>
                            <a:srgbClr val="000000"/>
                          </a:solidFill>
                          <a:effectLst/>
                          <a:latin typeface="Arial" panose="020B0604020202020204" pitchFamily="34" charset="0"/>
                        </a:rPr>
                        <a:t>11-19/1202r0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smtClean="0">
                          <a:solidFill>
                            <a:srgbClr val="000000"/>
                          </a:solidFill>
                          <a:effectLst/>
                          <a:latin typeface="Arial" panose="020B0604020202020204" pitchFamily="34" charset="0"/>
                        </a:rPr>
                        <a:t>CR on Power Management and Capabilities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Suhwook Kim(LG)</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7640">
                <a:tc>
                  <a:txBody>
                    <a:bodyPr/>
                    <a:lstStyle/>
                    <a:p>
                      <a:pPr algn="l" fontAlgn="b"/>
                      <a:r>
                        <a:rPr lang="en-US" sz="1400" dirty="0" smtClean="0">
                          <a:solidFill>
                            <a:srgbClr val="000000"/>
                          </a:solidFill>
                          <a:effectLst/>
                          <a:latin typeface="Arial" panose="020B0604020202020204" pitchFamily="34" charset="0"/>
                        </a:rPr>
                        <a:t>11-19/829r1</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err="1" smtClean="0">
                          <a:solidFill>
                            <a:srgbClr val="000000"/>
                          </a:solidFill>
                          <a:effectLst/>
                          <a:latin typeface="Arial" panose="020B0604020202020204" pitchFamily="34" charset="0"/>
                        </a:rPr>
                        <a:t>TGba</a:t>
                      </a:r>
                      <a:r>
                        <a:rPr lang="en-US" sz="1400" dirty="0" smtClean="0">
                          <a:solidFill>
                            <a:srgbClr val="000000"/>
                          </a:solidFill>
                          <a:effectLst/>
                          <a:latin typeface="Arial" panose="020B0604020202020204" pitchFamily="34" charset="0"/>
                        </a:rPr>
                        <a:t> Possible Architecture and Specification Issues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Joseph Levy (</a:t>
                      </a:r>
                      <a:r>
                        <a:rPr lang="en-US" sz="1400" dirty="0" err="1" smtClean="0">
                          <a:solidFill>
                            <a:srgbClr val="000000"/>
                          </a:solidFill>
                          <a:effectLst/>
                          <a:latin typeface="Arial" panose="020B0604020202020204" pitchFamily="34" charset="0"/>
                        </a:rPr>
                        <a:t>InterDigital</a:t>
                      </a:r>
                      <a:r>
                        <a:rPr lang="en-US" sz="1400" dirty="0" smtClean="0">
                          <a:solidFill>
                            <a:srgbClr val="000000"/>
                          </a:solidFill>
                          <a:effectLst/>
                          <a:latin typeface="Arial" panose="020B0604020202020204" pitchFamily="34" charset="0"/>
                        </a:rPr>
                        <a:t>)</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7640">
                <a:tc>
                  <a:txBody>
                    <a:bodyPr/>
                    <a:lstStyle/>
                    <a:p>
                      <a:pPr algn="l" fontAlgn="b"/>
                      <a:r>
                        <a:rPr lang="en-US" sz="1400" dirty="0" smtClean="0">
                          <a:solidFill>
                            <a:srgbClr val="000000"/>
                          </a:solidFill>
                          <a:effectLst/>
                          <a:latin typeface="Arial" panose="020B0604020202020204" pitchFamily="34" charset="0"/>
                        </a:rPr>
                        <a:t>11-19/1135r1 </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Assorted comment resolutions D3.0</a:t>
                      </a:r>
                      <a:endParaRPr lang="en-US" sz="1400" dirty="0" smtClean="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Menzo Wentink(Qualcomm)</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19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Monday AM1 – Ad-hoc Agenda</a:t>
            </a:r>
          </a:p>
        </p:txBody>
      </p:sp>
      <p:sp>
        <p:nvSpPr>
          <p:cNvPr id="21507" name="Content Placeholder 6"/>
          <p:cNvSpPr>
            <a:spLocks noGrp="1"/>
          </p:cNvSpPr>
          <p:nvPr>
            <p:ph sz="half" idx="1"/>
          </p:nvPr>
        </p:nvSpPr>
        <p:spPr>
          <a:xfrm>
            <a:off x="929218" y="1676400"/>
            <a:ext cx="9586382" cy="4805110"/>
          </a:xfrm>
        </p:spPr>
        <p:txBody>
          <a:bodyPr/>
          <a:lstStyle/>
          <a:p>
            <a:pPr lvl="1">
              <a:spcBef>
                <a:spcPts val="100"/>
              </a:spcBef>
              <a:buFont typeface="Arial" panose="020B0604020202020204" pitchFamily="34" charset="0"/>
              <a:buChar char="•"/>
            </a:pPr>
            <a:r>
              <a:rPr lang="en-US" altLang="en-US" dirty="0" smtClean="0"/>
              <a:t>Call </a:t>
            </a:r>
            <a:r>
              <a:rPr lang="en-US" altLang="en-US" dirty="0"/>
              <a:t>meeting to order</a:t>
            </a:r>
          </a:p>
          <a:p>
            <a:pPr lvl="1">
              <a:spcBef>
                <a:spcPts val="100"/>
              </a:spcBef>
              <a:buFont typeface="Arial" panose="020B0604020202020204" pitchFamily="34" charset="0"/>
              <a:buChar char="•"/>
            </a:pPr>
            <a:r>
              <a:rPr lang="en-US" altLang="en-US" dirty="0"/>
              <a:t>Call for submissions</a:t>
            </a:r>
          </a:p>
          <a:p>
            <a:pPr lvl="1">
              <a:spcBef>
                <a:spcPts val="100"/>
              </a:spcBef>
              <a:buFont typeface="Arial" panose="020B0604020202020204" pitchFamily="34" charset="0"/>
              <a:buChar char="•"/>
            </a:pPr>
            <a:r>
              <a:rPr lang="en-US" altLang="en-US" dirty="0"/>
              <a:t>Review agenda and approval</a:t>
            </a:r>
          </a:p>
          <a:p>
            <a:pPr lvl="1">
              <a:spcBef>
                <a:spcPts val="100"/>
              </a:spcBef>
              <a:buFont typeface="Arial" panose="020B0604020202020204" pitchFamily="34" charset="0"/>
              <a:buChar char="•"/>
            </a:pPr>
            <a:r>
              <a:rPr lang="en-US" altLang="en-US" dirty="0"/>
              <a:t>IEEE 802 and 802.11 IPR Policy and procedure</a:t>
            </a:r>
          </a:p>
          <a:p>
            <a:pPr lvl="1">
              <a:spcBef>
                <a:spcPts val="100"/>
              </a:spcBef>
              <a:buFont typeface="Arial" panose="020B0604020202020204" pitchFamily="34" charset="0"/>
              <a:buChar char="•"/>
            </a:pPr>
            <a:r>
              <a:rPr lang="en-US" altLang="en-US" dirty="0"/>
              <a:t>Participation in IEEE 802 Meetings </a:t>
            </a:r>
          </a:p>
          <a:p>
            <a:pPr lvl="1">
              <a:spcBef>
                <a:spcPts val="100"/>
              </a:spcBef>
              <a:buFont typeface="Arial" panose="020B0604020202020204" pitchFamily="34" charset="0"/>
              <a:buChar char="•"/>
            </a:pPr>
            <a:r>
              <a:rPr lang="en-US" altLang="en-US" dirty="0" smtClean="0"/>
              <a:t>Summary </a:t>
            </a:r>
            <a:r>
              <a:rPr lang="en-US" altLang="en-US" dirty="0"/>
              <a:t>from </a:t>
            </a:r>
            <a:r>
              <a:rPr lang="en-US" altLang="en-US" dirty="0" smtClean="0"/>
              <a:t>May 2019 </a:t>
            </a:r>
            <a:r>
              <a:rPr lang="en-US" altLang="en-US" dirty="0"/>
              <a:t>Meeting</a:t>
            </a:r>
          </a:p>
          <a:p>
            <a:pPr lvl="1">
              <a:spcBef>
                <a:spcPts val="100"/>
              </a:spcBef>
              <a:buFont typeface="Arial" panose="020B0604020202020204" pitchFamily="34" charset="0"/>
              <a:buChar char="•"/>
            </a:pPr>
            <a:r>
              <a:rPr lang="en-US" altLang="en-US" dirty="0" smtClean="0"/>
              <a:t>Comment assignments for remaining CIDs (LB241)</a:t>
            </a:r>
          </a:p>
          <a:p>
            <a:pPr lvl="1">
              <a:spcBef>
                <a:spcPts val="100"/>
              </a:spcBef>
              <a:buFont typeface="Arial" panose="020B0604020202020204" pitchFamily="34" charset="0"/>
              <a:buChar char="•"/>
            </a:pPr>
            <a:r>
              <a:rPr lang="en-US" altLang="en-US" dirty="0" smtClean="0"/>
              <a:t>Presentations </a:t>
            </a:r>
            <a:r>
              <a:rPr lang="en-US" altLang="en-US" dirty="0"/>
              <a:t>on comment resolution</a:t>
            </a:r>
          </a:p>
          <a:p>
            <a:pPr lvl="1">
              <a:spcBef>
                <a:spcPts val="100"/>
              </a:spcBef>
              <a:buFont typeface="Arial" panose="020B0604020202020204" pitchFamily="34" charset="0"/>
              <a:buChar char="•"/>
            </a:pPr>
            <a:r>
              <a:rPr lang="en-US" altLang="en-US" dirty="0" smtClean="0"/>
              <a:t>Adjourn</a:t>
            </a:r>
            <a:endParaRPr lang="en-US" altLang="en-US" dirty="0"/>
          </a:p>
          <a:p>
            <a:pPr>
              <a:spcBef>
                <a:spcPts val="0"/>
              </a:spcBef>
              <a:buFont typeface="Arial" panose="020B0604020202020204" pitchFamily="34" charset="0"/>
              <a:buChar char="•"/>
            </a:pPr>
            <a:endParaRPr lang="en-US" altLang="en-US" sz="3200" dirty="0"/>
          </a:p>
          <a:p>
            <a:pPr lvl="1">
              <a:spcBef>
                <a:spcPts val="100"/>
              </a:spcBef>
              <a:buFont typeface="Arial" panose="020B0604020202020204" pitchFamily="34" charset="0"/>
              <a:buChar char="•"/>
            </a:pPr>
            <a:endParaRPr lang="en-US" alt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12</a:t>
            </a:fld>
            <a:endParaRPr lang="en-US" altLang="en-US" sz="1200" b="0" dirty="0"/>
          </a:p>
        </p:txBody>
      </p:sp>
    </p:spTree>
    <p:extLst>
      <p:ext uri="{BB962C8B-B14F-4D97-AF65-F5344CB8AC3E}">
        <p14:creationId xmlns:p14="http://schemas.microsoft.com/office/powerpoint/2010/main" val="18821354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600" dirty="0" smtClean="0"/>
              <a:t>Monday</a:t>
            </a:r>
            <a:r>
              <a:rPr lang="en-US" altLang="en-US" sz="1600" dirty="0"/>
              <a:t>: </a:t>
            </a:r>
            <a:r>
              <a:rPr lang="en-US" altLang="en-US" sz="1600" dirty="0" smtClean="0"/>
              <a:t>PM1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a:t>
            </a:r>
            <a:r>
              <a:rPr lang="en-US" altLang="en-US" sz="1600" dirty="0"/>
              <a:t>: </a:t>
            </a:r>
            <a:r>
              <a:rPr lang="en-US" altLang="en-US" sz="1600" dirty="0" smtClean="0"/>
              <a:t>May </a:t>
            </a:r>
            <a:r>
              <a:rPr lang="en-US" altLang="en-US" sz="1600" dirty="0"/>
              <a:t>2019 meeting (doc: IEEE </a:t>
            </a:r>
            <a:r>
              <a:rPr lang="en-US" altLang="en-US" sz="1600" dirty="0" smtClean="0"/>
              <a:t>802.11-19/956r2) and </a:t>
            </a:r>
            <a:r>
              <a:rPr lang="en-US" altLang="en-US" sz="1600" dirty="0"/>
              <a:t>teleconference minutes (doc: IEEE </a:t>
            </a:r>
            <a:r>
              <a:rPr lang="en-US" altLang="en-US" sz="1600" dirty="0" smtClean="0"/>
              <a:t>802.11-19/1030r2) </a:t>
            </a:r>
            <a:r>
              <a:rPr lang="en-US" altLang="en-US" sz="1600" dirty="0"/>
              <a:t>approval</a:t>
            </a:r>
          </a:p>
          <a:p>
            <a:pPr lvl="1">
              <a:spcBef>
                <a:spcPts val="0"/>
              </a:spcBef>
            </a:pPr>
            <a:r>
              <a:rPr lang="en-US" altLang="en-US" sz="1600" dirty="0" smtClean="0"/>
              <a:t>Presentations </a:t>
            </a:r>
            <a:r>
              <a:rPr lang="en-US" altLang="en-US" sz="1600" dirty="0"/>
              <a:t>on comment resolutions</a:t>
            </a:r>
          </a:p>
          <a:p>
            <a:pPr lvl="1">
              <a:spcBef>
                <a:spcPts val="0"/>
              </a:spcBef>
            </a:pPr>
            <a:r>
              <a:rPr lang="en-US" altLang="en-US" sz="1600" dirty="0" smtClean="0"/>
              <a:t>Recess</a:t>
            </a:r>
          </a:p>
          <a:p>
            <a:pPr lvl="1">
              <a:spcBef>
                <a:spcPts val="0"/>
              </a:spcBef>
            </a:pPr>
            <a:endParaRPr lang="en-US" altLang="en-US" sz="1600" dirty="0" smtClean="0"/>
          </a:p>
          <a:p>
            <a:pPr>
              <a:spcBef>
                <a:spcPts val="100"/>
              </a:spcBef>
            </a:pPr>
            <a:r>
              <a:rPr lang="en-US" altLang="en-US" sz="1600" dirty="0"/>
              <a:t>Tuesday: AM1, PM2 (4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600200"/>
            <a:ext cx="5178552" cy="4875214"/>
          </a:xfrm>
        </p:spPr>
        <p:txBody>
          <a:bodyPr/>
          <a:lstStyle/>
          <a:p>
            <a:pPr>
              <a:spcBef>
                <a:spcPts val="100"/>
              </a:spcBef>
            </a:pPr>
            <a:r>
              <a:rPr lang="en-US" altLang="en-US" sz="1600" dirty="0" smtClean="0"/>
              <a:t>Wednesday  </a:t>
            </a:r>
            <a:r>
              <a:rPr lang="en-US" altLang="en-US" sz="1600" dirty="0"/>
              <a:t>PM1 </a:t>
            </a:r>
            <a:r>
              <a:rPr lang="en-US" altLang="en-US" sz="1600" dirty="0" smtClean="0"/>
              <a:t>(2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p>
          <a:p>
            <a:pPr lvl="1">
              <a:spcBef>
                <a:spcPts val="0"/>
              </a:spcBef>
            </a:pPr>
            <a:endParaRPr lang="en-US" altLang="en-US" sz="1600" dirty="0"/>
          </a:p>
          <a:p>
            <a:pPr>
              <a:spcBef>
                <a:spcPts val="0"/>
              </a:spcBef>
            </a:pPr>
            <a:r>
              <a:rPr lang="en-US" altLang="en-US" sz="1600" dirty="0"/>
              <a:t>Thursday: </a:t>
            </a:r>
            <a:r>
              <a:rPr lang="en-US" altLang="en-US" sz="1600" dirty="0" smtClean="0"/>
              <a:t>AM2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dirty="0"/>
              <a:t>Presentations on comment </a:t>
            </a:r>
            <a:r>
              <a:rPr lang="en-US" altLang="en-US" sz="1600" dirty="0" smtClean="0"/>
              <a:t>resolutions (1hour)</a:t>
            </a:r>
            <a:endParaRPr lang="en-US" altLang="en-US" sz="1600" dirty="0"/>
          </a:p>
          <a:p>
            <a:pPr lvl="1">
              <a:spcBef>
                <a:spcPts val="0"/>
              </a:spcBef>
            </a:pPr>
            <a:r>
              <a:rPr lang="en-US" altLang="en-US" sz="1600" b="1" dirty="0" smtClean="0"/>
              <a:t>Motions</a:t>
            </a:r>
            <a:r>
              <a:rPr lang="en-US" altLang="en-US" sz="1600" b="1" dirty="0"/>
              <a:t>: Comment </a:t>
            </a:r>
            <a:r>
              <a:rPr lang="en-US" altLang="en-US" sz="1600" b="1" dirty="0" smtClean="0"/>
              <a:t>resolutions</a:t>
            </a:r>
          </a:p>
          <a:p>
            <a:pPr lvl="1">
              <a:spcBef>
                <a:spcPts val="0"/>
              </a:spcBef>
            </a:pPr>
            <a:r>
              <a:rPr lang="en-US" altLang="en-US" sz="1600" dirty="0"/>
              <a:t>TG timeline </a:t>
            </a:r>
            <a:r>
              <a:rPr lang="en-US" altLang="en-US" sz="1600" dirty="0" smtClean="0"/>
              <a:t>discussion</a:t>
            </a:r>
            <a:endParaRPr lang="en-US" altLang="en-US" sz="1600" dirty="0"/>
          </a:p>
          <a:p>
            <a:pPr lvl="1">
              <a:spcBef>
                <a:spcPts val="0"/>
              </a:spcBef>
            </a:pPr>
            <a:r>
              <a:rPr lang="en-US" altLang="en-US" sz="1600" dirty="0"/>
              <a:t>Goal for </a:t>
            </a:r>
            <a:r>
              <a:rPr lang="en-US" altLang="en-US" sz="1600" dirty="0" smtClean="0"/>
              <a:t>September </a:t>
            </a:r>
            <a:r>
              <a:rPr lang="en-US" altLang="en-US" sz="1600" dirty="0"/>
              <a:t>2019 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13</a:t>
            </a:fld>
            <a:endParaRPr lang="en-US" altLang="en-US" sz="1200" b="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July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rgbClr val="0000FF"/>
                </a:solidFill>
                <a:cs typeface="Times New Roman" panose="02020603050405020304" pitchFamily="18" charset="0"/>
              </a:rPr>
              <a:t>IEEE 802.11 </a:t>
            </a:r>
            <a:r>
              <a:rPr lang="en-US" altLang="en-US" sz="3600" dirty="0" err="1">
                <a:solidFill>
                  <a:srgbClr val="0000FF"/>
                </a:solidFill>
                <a:cs typeface="Times New Roman" panose="02020603050405020304" pitchFamily="18" charset="0"/>
              </a:rPr>
              <a:t>TGba</a:t>
            </a:r>
            <a:r>
              <a:rPr lang="en-US" altLang="en-US" sz="3600" dirty="0">
                <a:solidFill>
                  <a:srgbClr val="0000FF"/>
                </a:solidFill>
                <a:cs typeface="Times New Roman" panose="02020603050405020304" pitchFamily="18" charset="0"/>
              </a:rPr>
              <a:t>:</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Wake-up Radio Operation</a:t>
            </a:r>
            <a:endParaRPr lang="en-US" altLang="en-US" sz="3600" dirty="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Vienna, Austria</a:t>
            </a:r>
            <a:endParaRPr lang="en-US" altLang="en-US" sz="3200" dirty="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July 14-19, </a:t>
            </a:r>
            <a:r>
              <a:rPr lang="en-US" altLang="en-US" sz="3200" dirty="0">
                <a:cs typeface="Times New Roman" panose="02020603050405020304" pitchFamily="18" charset="0"/>
              </a:rPr>
              <a:t>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smtClean="0">
                <a:cs typeface="Times New Roman" panose="02020603050405020304" pitchFamily="18" charset="0"/>
              </a:rPr>
              <a:t>(</a:t>
            </a:r>
            <a:r>
              <a:rPr lang="en-US" altLang="en-US" sz="2000" dirty="0" err="1" smtClean="0">
                <a:cs typeface="Times New Roman" panose="02020603050405020304" pitchFamily="18" charset="0"/>
              </a:rPr>
              <a:t>Futurewei</a:t>
            </a:r>
            <a:r>
              <a:rPr lang="en-US" altLang="en-US" sz="2000" dirty="0">
                <a:cs typeface="Times New Roman" panose="02020603050405020304" pitchFamily="18" charset="0"/>
              </a:rPr>
              <a:t>),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a:t>IEEE Code of Ethics</a:t>
            </a:r>
          </a:p>
          <a:p>
            <a:pPr lvl="1"/>
            <a:r>
              <a:rPr lang="en-US" altLang="en-US" sz="1600">
                <a:hlinkClick r:id="rId2"/>
              </a:rPr>
              <a:t>http://www.ieee.org/about/corporate/governance/p7-8.html</a:t>
            </a:r>
            <a:r>
              <a:rPr lang="en-US" altLang="en-US" sz="1600"/>
              <a:t> </a:t>
            </a:r>
          </a:p>
          <a:p>
            <a:r>
              <a:rPr lang="en-US" altLang="en-US" sz="1800"/>
              <a:t>IEEE Standards Association (IEEE-SA) Affiliation FAQ</a:t>
            </a:r>
          </a:p>
          <a:p>
            <a:pPr lvl="1"/>
            <a:r>
              <a:rPr lang="en-US" altLang="en-US" sz="1600">
                <a:hlinkClick r:id="rId3"/>
              </a:rPr>
              <a:t>http://standards.ieee.org/faqs/affiliation.html</a:t>
            </a:r>
            <a:r>
              <a:rPr lang="en-US" altLang="en-US" sz="1600"/>
              <a:t> </a:t>
            </a:r>
          </a:p>
          <a:p>
            <a:r>
              <a:rPr lang="en-US" altLang="en-US" sz="1800"/>
              <a:t>Antitrust and Competition Policy</a:t>
            </a:r>
          </a:p>
          <a:p>
            <a:pPr lvl="1"/>
            <a:r>
              <a:rPr lang="en-US" altLang="en-US" sz="1600">
                <a:hlinkClick r:id="rId4"/>
              </a:rPr>
              <a:t>http://standards.ieee.org/resources/antitrust-guidelines.pdf</a:t>
            </a:r>
            <a:r>
              <a:rPr lang="en-US" altLang="en-US" sz="1600"/>
              <a:t>  </a:t>
            </a:r>
            <a:endParaRPr lang="en-US" altLang="en-US" sz="1600">
              <a:hlinkClick r:id="rId5"/>
            </a:endParaRPr>
          </a:p>
          <a:p>
            <a:r>
              <a:rPr lang="en-US" altLang="en-US" sz="1800"/>
              <a:t>Letter of Assurance Form</a:t>
            </a:r>
          </a:p>
          <a:p>
            <a:pPr lvl="1"/>
            <a:r>
              <a:rPr lang="en-US" altLang="en-US" sz="1600">
                <a:hlinkClick r:id="rId6"/>
              </a:rPr>
              <a:t>http://standards.ieee.org/develop/policies/bylaws/sect6-7.html#loa</a:t>
            </a:r>
            <a:r>
              <a:rPr lang="en-US" altLang="en-US" sz="1600"/>
              <a:t> </a:t>
            </a:r>
          </a:p>
          <a:p>
            <a:pPr lvl="1"/>
            <a:r>
              <a:rPr lang="en-US" altLang="en-US" sz="1600">
                <a:hlinkClick r:id="rId5"/>
              </a:rPr>
              <a:t>https://development.standards.ieee.org/myproject/Public//mytools/mob/loa.pdf</a:t>
            </a:r>
          </a:p>
          <a:p>
            <a:r>
              <a:rPr lang="en-US" altLang="en-US" sz="1800"/>
              <a:t>IEEE-SA Patent Committee FAQ &amp; Patent slides</a:t>
            </a:r>
          </a:p>
          <a:p>
            <a:pPr lvl="1"/>
            <a:r>
              <a:rPr lang="en-US" altLang="en-US" sz="1600">
                <a:hlinkClick r:id="rId7"/>
              </a:rPr>
              <a:t>http://standards.ieee.org/board/pat/faq.pdf</a:t>
            </a:r>
            <a:r>
              <a:rPr lang="en-US" altLang="en-US" sz="1600"/>
              <a:t> and </a:t>
            </a:r>
            <a:r>
              <a:rPr lang="en-US" altLang="en-US" sz="1600">
                <a:hlinkClick r:id="rId5"/>
              </a:rPr>
              <a:t>http://standards.ieee.org/board/pat/pat-slideset.ppt</a:t>
            </a:r>
            <a:r>
              <a:rPr lang="en-US" altLang="en-US" sz="1600"/>
              <a:t> </a:t>
            </a:r>
          </a:p>
          <a:p>
            <a:endParaRPr lang="en-GB" altLang="en-US" sz="180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111C748-BB34-4569-AA97-01C58406E0B3}" type="slidenum">
              <a:rPr lang="en-US" altLang="en-US" sz="1200" b="0"/>
              <a:pPr>
                <a:spcBef>
                  <a:spcPct val="0"/>
                </a:spcBef>
                <a:buFontTx/>
                <a:buNone/>
              </a:pPr>
              <a:t>20</a:t>
            </a:fld>
            <a:endParaRPr lang="en-US" altLang="en-US" sz="1200" b="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a:t>The current version of the IEEE-SA Standards Board Bylaws is available at: </a:t>
            </a:r>
          </a:p>
          <a:p>
            <a:pPr lvl="1"/>
            <a:r>
              <a:rPr lang="en-US" altLang="en-US" sz="1600">
                <a:hlinkClick r:id="rId2"/>
              </a:rPr>
              <a:t>http://standards.ieee.org/develop/policies/bylaws/index.html</a:t>
            </a:r>
            <a:r>
              <a:rPr lang="en-US" altLang="en-US" sz="1600"/>
              <a:t> (HTML version) </a:t>
            </a:r>
          </a:p>
          <a:p>
            <a:pPr lvl="1"/>
            <a:r>
              <a:rPr lang="en-US" altLang="en-US" sz="1600">
                <a:hlinkClick r:id="rId3"/>
              </a:rPr>
              <a:t>http://standards.ieee.org/develop/policies/bylaws/sb_bylaws.pdf</a:t>
            </a:r>
            <a:r>
              <a:rPr lang="en-US" altLang="en-US" sz="1600"/>
              <a:t> (PDF version) </a:t>
            </a:r>
          </a:p>
          <a:p>
            <a:endParaRPr lang="en-US" altLang="en-US" sz="1800"/>
          </a:p>
          <a:p>
            <a:r>
              <a:rPr lang="en-US" altLang="en-US" sz="1800"/>
              <a:t>The current version of the IEEE-SA Standards Board Operations Manual is available at: </a:t>
            </a:r>
          </a:p>
          <a:p>
            <a:pPr lvl="1"/>
            <a:r>
              <a:rPr lang="en-US" altLang="en-US" sz="1600">
                <a:hlinkClick r:id="rId4"/>
              </a:rPr>
              <a:t>http://standards.ieee.org/develop/policies/opman/index.html</a:t>
            </a:r>
            <a:r>
              <a:rPr lang="en-US" altLang="en-US" sz="1600"/>
              <a:t> (HTML version) </a:t>
            </a:r>
          </a:p>
          <a:p>
            <a:pPr lvl="1"/>
            <a:r>
              <a:rPr lang="en-US" altLang="en-US" sz="1600">
                <a:hlinkClick r:id="rId5"/>
              </a:rPr>
              <a:t>http://standards.ieee.org/develop/policies/opman/sb_om.pdf</a:t>
            </a:r>
            <a:r>
              <a:rPr lang="en-US" altLang="en-US" sz="160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615E78-C1C0-4857-B435-017C609339BB}" type="slidenum">
              <a:rPr lang="en-US" altLang="en-US" sz="1200" b="0"/>
              <a:pPr>
                <a:spcBef>
                  <a:spcPct val="0"/>
                </a:spcBef>
                <a:buFontTx/>
                <a:buNone/>
              </a:pPr>
              <a:t>21</a:t>
            </a:fld>
            <a:endParaRPr lang="en-US" altLang="en-US" sz="1200" b="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sz="1800" dirty="0" smtClean="0"/>
          </a:p>
        </p:txBody>
      </p:sp>
      <p:sp>
        <p:nvSpPr>
          <p:cNvPr id="4" name="Date Placeholder 3"/>
          <p:cNvSpPr>
            <a:spLocks noGrp="1"/>
          </p:cNvSpPr>
          <p:nvPr>
            <p:ph type="dt" sz="quarter" idx="10"/>
          </p:nvPr>
        </p:nvSpPr>
        <p:spPr/>
        <p:txBody>
          <a:bodyPr/>
          <a:lstStyle/>
          <a:p>
            <a:r>
              <a:rPr lang="en-US" smtClean="0"/>
              <a:t>July 2019</a:t>
            </a:r>
            <a:endParaRPr lang="en-US"/>
          </a:p>
        </p:txBody>
      </p:sp>
      <p:sp>
        <p:nvSpPr>
          <p:cNvPr id="5" name="Footer Placeholder 4"/>
          <p:cNvSpPr>
            <a:spLocks noGrp="1"/>
          </p:cNvSpPr>
          <p:nvPr>
            <p:ph type="ftr" sz="quarter" idx="11"/>
          </p:nvPr>
        </p:nvSpPr>
        <p:spPr/>
        <p:txBody>
          <a:bodyPr/>
          <a:lstStyle/>
          <a:p>
            <a:r>
              <a:rPr lang="en-US" smtClean="0"/>
              <a:t>Minyoung Park (Intel Corp.)</a:t>
            </a:r>
            <a:endParaRPr lang="en-US"/>
          </a:p>
        </p:txBody>
      </p:sp>
      <p:sp>
        <p:nvSpPr>
          <p:cNvPr id="30726" name="Slide Number Placeholder 5"/>
          <p:cNvSpPr>
            <a:spLocks noGrp="1"/>
          </p:cNvSpPr>
          <p:nvPr>
            <p:ph type="sldNum" sz="quarter" idx="12"/>
          </p:nvPr>
        </p:nvSpPr>
        <p:spPr>
          <a:xfrm>
            <a:off x="5887915" y="6475413"/>
            <a:ext cx="517770" cy="184666"/>
          </a:xfrm>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None/>
            </a:pPr>
            <a:r>
              <a:rPr lang="en-US" altLang="en-US" sz="1200" b="0" dirty="0" smtClean="0"/>
              <a:t>Slide </a:t>
            </a:r>
            <a:fld id="{5429E2FB-F1B8-4C35-AA3D-F2B419234142}" type="slidenum">
              <a:rPr lang="en-US" altLang="en-US" sz="1200" b="0" smtClean="0"/>
              <a:pPr>
                <a:buNone/>
              </a:pPr>
              <a:t>22</a:t>
            </a:fld>
            <a:endParaRPr lang="en-US" altLang="en-US" sz="1200" b="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smtClean="0"/>
              <a:t>Summary from May 2019 Meeting and Teleconference Calls</a:t>
            </a:r>
          </a:p>
        </p:txBody>
      </p:sp>
      <p:sp>
        <p:nvSpPr>
          <p:cNvPr id="31747" name="Content Placeholder 2"/>
          <p:cNvSpPr>
            <a:spLocks noGrp="1"/>
          </p:cNvSpPr>
          <p:nvPr>
            <p:ph idx="1"/>
          </p:nvPr>
        </p:nvSpPr>
        <p:spPr>
          <a:xfrm>
            <a:off x="1143000" y="2590800"/>
            <a:ext cx="9753600" cy="3816005"/>
          </a:xfrm>
        </p:spPr>
        <p:txBody>
          <a:bodyPr/>
          <a:lstStyle/>
          <a:p>
            <a:pPr>
              <a:defRPr/>
            </a:pPr>
            <a:r>
              <a:rPr lang="en-US" altLang="en-US" dirty="0"/>
              <a:t>Resolved all the comments received on D2.0 (LB237)</a:t>
            </a:r>
          </a:p>
          <a:p>
            <a:pPr>
              <a:defRPr/>
            </a:pPr>
            <a:r>
              <a:rPr lang="en-US" altLang="en-US" dirty="0"/>
              <a:t>Approved WG recirculation letter ballot on </a:t>
            </a:r>
            <a:r>
              <a:rPr lang="en-US" altLang="en-US" dirty="0" smtClean="0"/>
              <a:t>D3.0</a:t>
            </a:r>
          </a:p>
          <a:p>
            <a:pPr>
              <a:defRPr/>
            </a:pPr>
            <a:r>
              <a:rPr lang="en-US" altLang="en-US" dirty="0" smtClean="0"/>
              <a:t>Started a 15-day WG recirculation letter ballot (LB241) on D3.0</a:t>
            </a:r>
          </a:p>
          <a:p>
            <a:pPr lvl="1">
              <a:defRPr/>
            </a:pPr>
            <a:r>
              <a:rPr lang="en-US" altLang="en-US" dirty="0" smtClean="0"/>
              <a:t>Results: 84% approve votes</a:t>
            </a:r>
          </a:p>
          <a:p>
            <a:pPr lvl="1">
              <a:defRPr/>
            </a:pPr>
            <a:r>
              <a:rPr lang="en-US" altLang="en-US" dirty="0" smtClean="0"/>
              <a:t>40 disapprove votes </a:t>
            </a:r>
          </a:p>
          <a:p>
            <a:pPr lvl="2">
              <a:defRPr/>
            </a:pPr>
            <a:r>
              <a:rPr lang="en-US" altLang="en-US" dirty="0" smtClean="0"/>
              <a:t>10 disapprove votes carried over from the previous WGLB (LB237)</a:t>
            </a:r>
          </a:p>
          <a:p>
            <a:pPr lvl="2">
              <a:defRPr/>
            </a:pPr>
            <a:r>
              <a:rPr lang="en-US" altLang="en-US" dirty="0" smtClean="0"/>
              <a:t>5 members changed their disapprove votes to approve</a:t>
            </a:r>
            <a:endParaRPr lang="en-US" altLang="en-US" dirty="0"/>
          </a:p>
          <a:p>
            <a:pPr>
              <a:defRPr/>
            </a:pPr>
            <a:r>
              <a:rPr lang="en-US" altLang="en-US" dirty="0"/>
              <a:t>Review TG timeline</a:t>
            </a:r>
          </a:p>
          <a:p>
            <a:r>
              <a:rPr lang="en-US" altLang="en-US" dirty="0"/>
              <a:t>Agenda: doc:11-19/617r11</a:t>
            </a:r>
          </a:p>
          <a:p>
            <a:endParaRPr lang="en-US" alt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23</a:t>
            </a:fld>
            <a:endParaRPr lang="en-US" altLang="en-US" sz="1200" b="0"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2019 meeting [doc: IEEE 802.11-19/956r2] and teleconference calls [doc: IEEE </a:t>
            </a:r>
            <a:r>
              <a:rPr lang="en-US" altLang="en-US" dirty="0" smtClean="0"/>
              <a:t>802.11-19/1030r4]</a:t>
            </a:r>
            <a:endParaRPr lang="en-US" altLang="en-US" dirty="0" smtClean="0"/>
          </a:p>
          <a:p>
            <a:endParaRPr lang="en-US" altLang="en-US" dirty="0" smtClean="0"/>
          </a:p>
          <a:p>
            <a:pPr lvl="1"/>
            <a:r>
              <a:rPr lang="en-US" altLang="en-US" dirty="0" smtClean="0"/>
              <a:t>Move: </a:t>
            </a:r>
            <a:r>
              <a:rPr lang="en-US" altLang="en-US" dirty="0" err="1" smtClean="0"/>
              <a:t>Eunsung</a:t>
            </a:r>
            <a:r>
              <a:rPr lang="en-US" altLang="en-US" dirty="0" smtClean="0"/>
              <a:t> Park</a:t>
            </a:r>
            <a:endParaRPr lang="en-US" altLang="en-US" dirty="0" smtClean="0"/>
          </a:p>
          <a:p>
            <a:pPr lvl="1"/>
            <a:r>
              <a:rPr lang="en-US" altLang="en-US" dirty="0" smtClean="0"/>
              <a:t>Second: </a:t>
            </a:r>
            <a:r>
              <a:rPr lang="en-US" altLang="en-US" dirty="0" smtClean="0"/>
              <a:t>Steve Shellhammer</a:t>
            </a:r>
            <a:endParaRPr lang="en-US" altLang="en-US" dirty="0" smtClean="0"/>
          </a:p>
          <a:p>
            <a:pPr lvl="1"/>
            <a:r>
              <a:rPr lang="en-US" altLang="en-US" dirty="0" smtClean="0"/>
              <a:t>Result</a:t>
            </a:r>
            <a:r>
              <a:rPr lang="en-US" altLang="en-US" dirty="0" smtClean="0"/>
              <a:t>: motion passes</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24</a:t>
            </a:fld>
            <a:endParaRPr lang="en-US" altLang="en-US" sz="1200" b="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4383208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9" y="1447800"/>
            <a:ext cx="7239000" cy="5027613"/>
          </a:xfrm>
        </p:spPr>
        <p:txBody>
          <a:bodyPr/>
          <a:lstStyle/>
          <a:p>
            <a:r>
              <a:rPr lang="en-US" altLang="en-US" sz="1200" dirty="0" smtClean="0"/>
              <a:t>2017:</a:t>
            </a:r>
            <a:endParaRPr lang="en-US" altLang="en-US" sz="1200" dirty="0"/>
          </a:p>
          <a:p>
            <a:pPr lvl="1"/>
            <a:r>
              <a:rPr lang="en-US" altLang="en-US" sz="1200" b="1" dirty="0"/>
              <a:t>January</a:t>
            </a:r>
            <a:r>
              <a:rPr lang="en-US" altLang="en-US" sz="1200" dirty="0"/>
              <a:t>: </a:t>
            </a:r>
            <a:r>
              <a:rPr lang="en-US" altLang="en-US" sz="1200" dirty="0" err="1"/>
              <a:t>TGba</a:t>
            </a:r>
            <a:r>
              <a:rPr lang="en-US" altLang="en-US" sz="1200" dirty="0"/>
              <a:t> formation meeting</a:t>
            </a:r>
          </a:p>
          <a:p>
            <a:r>
              <a:rPr lang="en-US" altLang="en-US" sz="1400" dirty="0" smtClean="0"/>
              <a:t>2018:</a:t>
            </a:r>
            <a:endParaRPr lang="en-US" altLang="en-US" sz="1400" dirty="0"/>
          </a:p>
          <a:p>
            <a:pPr lvl="1"/>
            <a:r>
              <a:rPr lang="en-US" altLang="en-US" sz="1400" b="1" dirty="0"/>
              <a:t>January</a:t>
            </a:r>
            <a:r>
              <a:rPr lang="en-US" altLang="en-US" sz="1400" dirty="0"/>
              <a:t>: </a:t>
            </a:r>
            <a:r>
              <a:rPr lang="en-US" altLang="en-US" sz="1400" dirty="0" err="1"/>
              <a:t>TGba</a:t>
            </a:r>
            <a:r>
              <a:rPr lang="en-US" altLang="en-US" sz="1400" dirty="0"/>
              <a:t> Draft 0.1</a:t>
            </a:r>
            <a:endParaRPr lang="en-US" altLang="en-US" sz="1400" b="1" dirty="0"/>
          </a:p>
          <a:p>
            <a:pPr lvl="1"/>
            <a:r>
              <a:rPr lang="en-US" altLang="en-US" sz="1400" b="1" dirty="0"/>
              <a:t>September</a:t>
            </a:r>
            <a:r>
              <a:rPr lang="en-US" altLang="en-US" sz="1400" dirty="0"/>
              <a:t>: </a:t>
            </a:r>
            <a:r>
              <a:rPr lang="en-US" altLang="en-US" sz="1400" dirty="0" err="1"/>
              <a:t>TGba</a:t>
            </a:r>
            <a:r>
              <a:rPr lang="en-US" altLang="en-US" sz="1400" dirty="0"/>
              <a:t> Draft </a:t>
            </a:r>
            <a:r>
              <a:rPr lang="en-US" altLang="en-US" sz="1400" dirty="0" smtClean="0"/>
              <a:t>1.0</a:t>
            </a:r>
          </a:p>
          <a:p>
            <a:pPr lvl="1"/>
            <a:r>
              <a:rPr lang="en-US" altLang="en-US" sz="1400" dirty="0" smtClean="0"/>
              <a:t>October: Initial WG letter ballot on </a:t>
            </a:r>
            <a:r>
              <a:rPr lang="en-US" altLang="en-US" sz="1400" dirty="0" err="1" smtClean="0"/>
              <a:t>TGba</a:t>
            </a:r>
            <a:r>
              <a:rPr lang="en-US" altLang="en-US" sz="1400" dirty="0" smtClean="0"/>
              <a:t> Draft1.0</a:t>
            </a:r>
            <a:endParaRPr lang="en-US" altLang="en-US" sz="1400" dirty="0"/>
          </a:p>
          <a:p>
            <a:pPr lvl="1"/>
            <a:r>
              <a:rPr lang="en-US" altLang="en-US" sz="1400" b="1" dirty="0"/>
              <a:t>November</a:t>
            </a:r>
            <a:r>
              <a:rPr lang="en-US" altLang="en-US" sz="1400" dirty="0"/>
              <a:t>: Comment resolution on </a:t>
            </a:r>
            <a:r>
              <a:rPr lang="en-US" altLang="en-US" sz="1400" dirty="0" err="1"/>
              <a:t>TGba</a:t>
            </a:r>
            <a:r>
              <a:rPr lang="en-US" altLang="en-US" sz="1400" dirty="0"/>
              <a:t> Draft1.0</a:t>
            </a:r>
          </a:p>
          <a:p>
            <a:r>
              <a:rPr lang="en-US" altLang="en-US" sz="1600" dirty="0"/>
              <a:t>2019:</a:t>
            </a:r>
          </a:p>
          <a:p>
            <a:pPr lvl="1"/>
            <a:r>
              <a:rPr lang="en-US" altLang="en-US" sz="1600" b="1" dirty="0"/>
              <a:t>January</a:t>
            </a:r>
            <a:r>
              <a:rPr lang="en-US" altLang="en-US" sz="1600" dirty="0"/>
              <a:t>: </a:t>
            </a:r>
            <a:r>
              <a:rPr lang="en-US" altLang="en-US" sz="1600" dirty="0" err="1"/>
              <a:t>TGba</a:t>
            </a:r>
            <a:r>
              <a:rPr lang="en-US" altLang="en-US" sz="1600" dirty="0"/>
              <a:t> Draft 2.0</a:t>
            </a:r>
          </a:p>
          <a:p>
            <a:pPr lvl="1"/>
            <a:r>
              <a:rPr lang="en-US" altLang="en-US" sz="1600" b="1" dirty="0"/>
              <a:t>March</a:t>
            </a:r>
            <a:r>
              <a:rPr lang="en-US" altLang="en-US" sz="1600" dirty="0"/>
              <a:t>: Comment resolution on D2.0</a:t>
            </a:r>
          </a:p>
          <a:p>
            <a:pPr lvl="1"/>
            <a:r>
              <a:rPr lang="en-US" altLang="en-US" sz="1600" b="1" dirty="0"/>
              <a:t>May</a:t>
            </a:r>
            <a:r>
              <a:rPr lang="en-US" altLang="en-US" sz="1600" dirty="0"/>
              <a:t>: </a:t>
            </a:r>
            <a:r>
              <a:rPr lang="en-US" altLang="en-US" sz="1600" dirty="0" err="1"/>
              <a:t>TGba</a:t>
            </a:r>
            <a:r>
              <a:rPr lang="en-US" altLang="en-US" sz="1600" dirty="0"/>
              <a:t> Draft 3.0 – WG Recirculation LB</a:t>
            </a:r>
          </a:p>
          <a:p>
            <a:pPr lvl="1"/>
            <a:r>
              <a:rPr lang="en-US" altLang="en-US" sz="1600" b="1" dirty="0"/>
              <a:t>July</a:t>
            </a:r>
            <a:r>
              <a:rPr lang="en-US" altLang="en-US" sz="1600" dirty="0"/>
              <a:t>: Comment resolution on </a:t>
            </a:r>
            <a:r>
              <a:rPr lang="en-US" altLang="en-US" sz="1600" dirty="0" smtClean="0"/>
              <a:t>D3.0</a:t>
            </a:r>
          </a:p>
          <a:p>
            <a:pPr lvl="1"/>
            <a:r>
              <a:rPr lang="en-US" altLang="en-US" sz="1600" dirty="0" smtClean="0"/>
              <a:t>August: Formation </a:t>
            </a:r>
            <a:r>
              <a:rPr lang="en-US" altLang="en-US" sz="1600" dirty="0"/>
              <a:t>of sponsor ballot </a:t>
            </a:r>
            <a:r>
              <a:rPr lang="en-US" altLang="en-US" sz="1600" dirty="0" smtClean="0"/>
              <a:t>pool (invitation open till Aug. 7)</a:t>
            </a:r>
            <a:endParaRPr lang="en-US" altLang="en-US" sz="1600" dirty="0"/>
          </a:p>
          <a:p>
            <a:pPr lvl="1"/>
            <a:r>
              <a:rPr lang="en-US" altLang="en-US" sz="1600" b="1" dirty="0"/>
              <a:t>September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4.0 – WG Recirculation LB</a:t>
            </a:r>
            <a:endParaRPr lang="en-US" altLang="en-US" sz="1600" dirty="0"/>
          </a:p>
          <a:p>
            <a:pPr lvl="1"/>
            <a:r>
              <a:rPr lang="en-US" altLang="en-US" sz="1600" dirty="0" smtClean="0"/>
              <a:t>October: MDR/MEC </a:t>
            </a:r>
            <a:r>
              <a:rPr lang="en-US" altLang="en-US" sz="1600" dirty="0"/>
              <a:t>done</a:t>
            </a:r>
            <a:endParaRPr lang="en-US" altLang="en-US" sz="1600" b="1" dirty="0" smtClean="0"/>
          </a:p>
          <a:p>
            <a:pPr lvl="1"/>
            <a:r>
              <a:rPr lang="en-US" altLang="en-US" sz="1600" b="1" dirty="0" smtClean="0"/>
              <a:t>November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5.0 (</a:t>
            </a:r>
            <a:r>
              <a:rPr lang="en-US" altLang="en-US" sz="1600" u="sng" dirty="0" smtClean="0"/>
              <a:t>unchanged draft</a:t>
            </a:r>
            <a:r>
              <a:rPr lang="en-US" altLang="en-US" sz="1600" dirty="0" smtClean="0"/>
              <a:t>), </a:t>
            </a:r>
            <a:r>
              <a:rPr lang="en-US" altLang="en-US" sz="1600" dirty="0" smtClean="0">
                <a:solidFill>
                  <a:srgbClr val="FF0000"/>
                </a:solidFill>
              </a:rPr>
              <a:t>Sponsor </a:t>
            </a:r>
            <a:r>
              <a:rPr lang="en-US" altLang="en-US" sz="1600" dirty="0">
                <a:solidFill>
                  <a:srgbClr val="FF0000"/>
                </a:solidFill>
              </a:rPr>
              <a:t>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26</a:t>
            </a:fld>
            <a:endParaRPr lang="en-US" altLang="en-US" sz="1200" b="0" dirty="0"/>
          </a:p>
        </p:txBody>
      </p:sp>
      <p:grpSp>
        <p:nvGrpSpPr>
          <p:cNvPr id="6" name="Group 5"/>
          <p:cNvGrpSpPr/>
          <p:nvPr/>
        </p:nvGrpSpPr>
        <p:grpSpPr>
          <a:xfrm>
            <a:off x="1752600" y="4063873"/>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September 2019</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Complete comment resolution on D3.0 (LB241) </a:t>
            </a:r>
          </a:p>
          <a:p>
            <a:pPr>
              <a:defRPr/>
            </a:pPr>
            <a:r>
              <a:rPr lang="en-US" altLang="en-US" dirty="0" smtClean="0"/>
              <a:t>Approve a WG recirculation letter ballot on D4.0</a:t>
            </a:r>
          </a:p>
          <a:p>
            <a:pPr>
              <a:defRPr/>
            </a:pPr>
            <a:r>
              <a:rPr lang="en-US" altLang="en-US" dirty="0" smtClean="0"/>
              <a:t>Review timeline</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July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27</a:t>
            </a:fld>
            <a:endParaRPr lang="en-US" altLang="en-US" sz="1200" b="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schedule </a:t>
            </a:r>
            <a:r>
              <a:rPr lang="en-US" altLang="en-US" sz="2800" b="1" dirty="0" smtClean="0"/>
              <a:t>:</a:t>
            </a:r>
            <a:endParaRPr lang="en-US" altLang="en-US" sz="2800" b="1" dirty="0"/>
          </a:p>
          <a:p>
            <a:pPr marL="685800" lvl="2" indent="-342900">
              <a:defRPr/>
            </a:pPr>
            <a:r>
              <a:rPr lang="en-US" altLang="en-US" sz="2400" b="1" dirty="0" smtClean="0"/>
              <a:t>TBD</a:t>
            </a: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28</a:t>
            </a:fld>
            <a:endParaRPr lang="en-US" altLang="en-US" sz="1200" b="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29</a:t>
            </a:fld>
            <a:endParaRPr lang="en-US" altLang="en-US" sz="12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July 2019 session</a:t>
            </a:r>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30</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July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31</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09160280"/>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kern="1200" dirty="0" err="1" smtClean="0">
                          <a:solidFill>
                            <a:schemeClr val="tx1"/>
                          </a:solidFill>
                          <a:latin typeface="+mn-lt"/>
                          <a:ea typeface="+mn-ea"/>
                          <a:cs typeface="+mn-cs"/>
                        </a:rPr>
                        <a:t>TGba</a:t>
                      </a: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Comment assignments for any remaining CIDs</a:t>
            </a:r>
          </a:p>
          <a:p>
            <a:pPr>
              <a:defRPr/>
            </a:pPr>
            <a:endParaRPr lang="en-US" altLang="en-US" dirty="0" smtClean="0"/>
          </a:p>
          <a:p>
            <a:pPr>
              <a:defRPr/>
            </a:pPr>
            <a:r>
              <a:rPr lang="en-US" altLang="en-US" dirty="0" smtClean="0"/>
              <a:t>Comment resolution on </a:t>
            </a:r>
            <a:r>
              <a:rPr lang="en-US" altLang="en-US" dirty="0" err="1" smtClean="0"/>
              <a:t>TGba</a:t>
            </a:r>
            <a:r>
              <a:rPr lang="en-US" altLang="en-US" dirty="0" smtClean="0"/>
              <a:t> D3.0 (LB241)</a:t>
            </a:r>
          </a:p>
          <a:p>
            <a:pPr>
              <a:defRPr/>
            </a:pPr>
            <a:endParaRPr lang="en-US" altLang="en-US" dirty="0" smtClean="0"/>
          </a:p>
          <a:p>
            <a:pPr>
              <a:defRPr/>
            </a:pPr>
            <a:r>
              <a:rPr lang="en-US" altLang="en-US" dirty="0" smtClean="0"/>
              <a:t>Review </a:t>
            </a:r>
            <a:r>
              <a:rPr lang="en-US" altLang="en-US" dirty="0"/>
              <a:t>TG timeline</a:t>
            </a: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929217" y="1524001"/>
            <a:ext cx="10462683" cy="4951413"/>
          </a:xfrm>
        </p:spPr>
        <p:txBody>
          <a:bodyPr/>
          <a:lstStyle/>
          <a:p>
            <a:pPr>
              <a:defRPr/>
            </a:pPr>
            <a:r>
              <a:rPr lang="en-US" dirty="0" smtClean="0"/>
              <a:t>Call for submissions sent out on July 8</a:t>
            </a:r>
            <a:r>
              <a:rPr lang="en-US" baseline="30000" dirty="0" smtClean="0"/>
              <a:t>th</a:t>
            </a:r>
            <a:r>
              <a:rPr lang="en-US" dirty="0" smtClean="0"/>
              <a:t> : </a:t>
            </a:r>
          </a:p>
          <a:p>
            <a:pPr lvl="1">
              <a:defRPr/>
            </a:pPr>
            <a:r>
              <a:rPr lang="en-US" b="0" dirty="0" smtClean="0"/>
              <a:t>Received </a:t>
            </a:r>
            <a:r>
              <a:rPr lang="en-US" dirty="0" smtClean="0"/>
              <a:t>21 </a:t>
            </a:r>
            <a:r>
              <a:rPr lang="en-US" dirty="0" smtClean="0"/>
              <a:t>s</a:t>
            </a:r>
            <a:r>
              <a:rPr lang="en-US" b="0" dirty="0" smtClean="0"/>
              <a:t>ubmissions (updated on </a:t>
            </a:r>
            <a:r>
              <a:rPr lang="en-US" dirty="0" smtClean="0"/>
              <a:t>July </a:t>
            </a:r>
            <a:r>
              <a:rPr lang="en-US" dirty="0" smtClean="0"/>
              <a:t>14</a:t>
            </a:r>
            <a:r>
              <a:rPr lang="en-US" baseline="30000" dirty="0" smtClean="0"/>
              <a:t>th</a:t>
            </a:r>
            <a:r>
              <a:rPr lang="en-US" dirty="0" smtClean="0"/>
              <a:t> </a:t>
            </a:r>
            <a:r>
              <a:rPr lang="en-US" b="0" dirty="0" smtClean="0"/>
              <a:t>)</a:t>
            </a:r>
          </a:p>
          <a:p>
            <a:pPr>
              <a:defRPr/>
            </a:pPr>
            <a:endParaRPr lang="en-US" dirty="0" smtClean="0"/>
          </a:p>
          <a:p>
            <a:pPr>
              <a:defRPr/>
            </a:pPr>
            <a:r>
              <a:rPr lang="en-US" dirty="0" smtClean="0"/>
              <a:t>Grouped submissions by topics</a:t>
            </a:r>
          </a:p>
          <a:p>
            <a:pPr lvl="1">
              <a:defRPr/>
            </a:pPr>
            <a:r>
              <a:rPr lang="en-US" dirty="0" smtClean="0"/>
              <a:t>PHY</a:t>
            </a:r>
          </a:p>
          <a:p>
            <a:pPr lvl="1">
              <a:defRPr/>
            </a:pPr>
            <a:r>
              <a:rPr lang="en-US" dirty="0" smtClean="0"/>
              <a:t>MAC/Joint</a:t>
            </a:r>
          </a:p>
          <a:p>
            <a:pPr lvl="2">
              <a:defRPr/>
            </a:pPr>
            <a:endParaRPr lang="en-US"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152210</TotalTime>
  <Words>2018</Words>
  <Application>Microsoft Office PowerPoint</Application>
  <PresentationFormat>Widescreen</PresentationFormat>
  <Paragraphs>533</Paragraphs>
  <Slides>31</Slides>
  <Notes>13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0" baseType="lpstr">
      <vt:lpstr>Monotype Sorts</vt:lpstr>
      <vt:lpstr>MS Gothic</vt:lpstr>
      <vt:lpstr>MS PGothic</vt:lpstr>
      <vt:lpstr>Arial</vt:lpstr>
      <vt:lpstr>Calibri</vt:lpstr>
      <vt:lpstr>Helvetica</vt:lpstr>
      <vt:lpstr>Times New Roman</vt:lpstr>
      <vt:lpstr>802-11-Submission</vt:lpstr>
      <vt:lpstr>Document</vt:lpstr>
      <vt:lpstr>July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CR </vt:lpstr>
      <vt:lpstr>MAC/Joint - CR</vt:lpstr>
      <vt:lpstr>Monday AM1 – Ad-hoc Agenda</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May 2019 Meeting and Teleconference Calls</vt:lpstr>
      <vt:lpstr>Motion - Minutes</vt:lpstr>
      <vt:lpstr>Motion #</vt:lpstr>
      <vt:lpstr>TGba Timeline </vt:lpstr>
      <vt:lpstr>Goal for September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5436</cp:revision>
  <cp:lastPrinted>2014-11-04T15:04:57Z</cp:lastPrinted>
  <dcterms:created xsi:type="dcterms:W3CDTF">2007-04-17T18:10:23Z</dcterms:created>
  <dcterms:modified xsi:type="dcterms:W3CDTF">2019-07-15T19:54:18Z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9de5a140-4d94-469a-9331-b0c82385dacb</vt:lpwstr>
  </property>
  <property fmtid="{D5CDD505-2E9C-101B-9397-08002B2CF9AE}" pid="32" name="CTP_TimeStamp">
    <vt:lpwstr>2019-07-15 19:54:18Z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