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802.11-19/0988r2</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977"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2019-7-14</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2" name="Table 1"/>
          <p:cNvGraphicFramePr>
            <a:graphicFrameLocks noGrp="1"/>
          </p:cNvGraphicFramePr>
          <p:nvPr>
            <p:extLst>
              <p:ext uri="{D42A27DB-BD31-4B8C-83A1-F6EECF244321}">
                <p14:modId xmlns:p14="http://schemas.microsoft.com/office/powerpoint/2010/main" val="696562771"/>
              </p:ext>
            </p:extLst>
          </p:nvPr>
        </p:nvGraphicFramePr>
        <p:xfrm>
          <a:off x="1523999" y="2819400"/>
          <a:ext cx="9448801" cy="2856230"/>
        </p:xfrm>
        <a:graphic>
          <a:graphicData uri="http://schemas.openxmlformats.org/drawingml/2006/table">
            <a:tbl>
              <a:tblPr/>
              <a:tblGrid>
                <a:gridCol w="1302288"/>
                <a:gridCol w="5139698"/>
                <a:gridCol w="3006815"/>
              </a:tblGrid>
              <a:tr h="165100">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58750">
                <a:tc>
                  <a:txBody>
                    <a:bodyPr/>
                    <a:lstStyle/>
                    <a:p>
                      <a:pPr algn="l" fontAlgn="b"/>
                      <a:r>
                        <a:rPr lang="en-US" sz="1400" dirty="0">
                          <a:effectLst/>
                          <a:latin typeface="Arial" panose="020B0604020202020204" pitchFamily="34" charset="0"/>
                        </a:rPr>
                        <a:t> </a:t>
                      </a:r>
                      <a:r>
                        <a:rPr lang="en-US" sz="1400" dirty="0" smtClean="0">
                          <a:effectLst/>
                          <a:latin typeface="Arial" panose="020B0604020202020204" pitchFamily="34" charset="0"/>
                        </a:rPr>
                        <a:t>11-19/1065r0</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effectLst/>
                          <a:latin typeface="Arial" panose="020B0604020202020204" pitchFamily="34" charset="0"/>
                        </a:rPr>
                        <a:t> PHY </a:t>
                      </a:r>
                      <a:r>
                        <a:rPr lang="en-US" sz="1400" dirty="0">
                          <a:effectLst/>
                          <a:latin typeface="Arial" panose="020B0604020202020204" pitchFamily="34" charset="0"/>
                        </a:rPr>
                        <a:t>CR for Clause 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effectLst/>
                          <a:latin typeface="Arial" panose="020B0604020202020204" pitchFamily="34" charset="0"/>
                        </a:rPr>
                        <a:t>Vinod Kristem (Intel)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Off-WG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Sync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CR on BPSK-Mark2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i-FI" sz="1400">
                          <a:solidFill>
                            <a:srgbClr val="000000"/>
                          </a:solidFill>
                          <a:effectLst/>
                          <a:latin typeface="Arial" panose="020B0604020202020204" pitchFamily="34" charset="0"/>
                        </a:rPr>
                        <a:t> CR on MC-OOK On Symbols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19/1120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False L-STF Detection Issue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19/1179r0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for TX/RX Specification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Leif Wilhelmsson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Study of False L-STF Detections Triggered by MC-OOK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Miguel </a:t>
                      </a:r>
                      <a:r>
                        <a:rPr lang="en-US" sz="1400" dirty="0" err="1">
                          <a:solidFill>
                            <a:srgbClr val="000000"/>
                          </a:solidFill>
                          <a:effectLst/>
                          <a:latin typeface="Arial" panose="020B0604020202020204" pitchFamily="34" charset="0"/>
                        </a:rPr>
                        <a:t>López</a:t>
                      </a:r>
                      <a:r>
                        <a:rPr lang="en-US" sz="1400" dirty="0">
                          <a:solidFill>
                            <a:srgbClr val="000000"/>
                          </a:solidFill>
                          <a:effectLst/>
                          <a:latin typeface="Arial" panose="020B0604020202020204" pitchFamily="34" charset="0"/>
                        </a:rPr>
                        <a:t>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19/1193</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CR for Data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Eunsung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CR for WUR PHY FDMA and Padding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a:t>
                      </a:r>
                      <a:r>
                        <a:rPr lang="en-US" sz="1400" b="0" i="0" u="none" strike="noStrike" dirty="0" err="1">
                          <a:solidFill>
                            <a:srgbClr val="000000"/>
                          </a:solidFill>
                          <a:effectLst/>
                          <a:latin typeface="Arial" panose="020B0604020202020204" pitchFamily="34" charset="0"/>
                        </a:rPr>
                        <a:t>Eunsung</a:t>
                      </a:r>
                      <a:r>
                        <a:rPr lang="en-US" sz="1400" b="0" i="0" u="none" strike="noStrike" dirty="0">
                          <a:solidFill>
                            <a:srgbClr val="000000"/>
                          </a:solidFill>
                          <a:effectLst/>
                          <a:latin typeface="Arial" panose="020B0604020202020204" pitchFamily="34" charset="0"/>
                        </a:rPr>
                        <a:t>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11-19/1203r0</a:t>
                      </a:r>
                      <a:r>
                        <a:rPr lang="en-US" sz="1400" b="0" i="0" u="none" strike="noStrike" dirty="0" smtClean="0">
                          <a:solidFill>
                            <a:srgbClr val="000000"/>
                          </a:solidFill>
                          <a:effectLst/>
                          <a:latin typeface="Arial" panose="020B0604020202020204" pitchFamily="34" charset="0"/>
                        </a:rPr>
                        <a:t>,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 D3.0 </a:t>
                      </a:r>
                      <a:r>
                        <a:rPr lang="en-US" sz="1400" b="0" i="0" u="none" strike="noStrike" dirty="0" smtClean="0">
                          <a:solidFill>
                            <a:srgbClr val="000000"/>
                          </a:solidFill>
                          <a:effectLst/>
                          <a:latin typeface="Arial" panose="020B0604020202020204" pitchFamily="34" charset="0"/>
                        </a:rPr>
                        <a:t>Comment Resolution on PHY </a:t>
                      </a:r>
                      <a:r>
                        <a:rPr lang="en-US" sz="1400" b="0" i="0" u="none" strike="noStrike" dirty="0" smtClean="0">
                          <a:solidFill>
                            <a:srgbClr val="000000"/>
                          </a:solidFill>
                          <a:effectLst/>
                          <a:latin typeface="Arial" panose="020B0604020202020204" pitchFamily="34" charset="0"/>
                        </a:rPr>
                        <a:t>Interface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Jae </a:t>
                      </a:r>
                      <a:r>
                        <a:rPr lang="en-US" sz="1400" b="0" i="0" u="none" strike="noStrike" dirty="0" err="1" smtClean="0">
                          <a:solidFill>
                            <a:srgbClr val="000000"/>
                          </a:solidFill>
                          <a:effectLst/>
                          <a:latin typeface="Arial" panose="020B0604020202020204" pitchFamily="34" charset="0"/>
                        </a:rPr>
                        <a:t>Seung</a:t>
                      </a:r>
                      <a:r>
                        <a:rPr lang="en-US" sz="1400" b="0" i="0" u="none" strike="noStrike" dirty="0" smtClean="0">
                          <a:solidFill>
                            <a:srgbClr val="000000"/>
                          </a:solidFill>
                          <a:effectLst/>
                          <a:latin typeface="Arial" panose="020B0604020202020204" pitchFamily="34" charset="0"/>
                        </a:rPr>
                        <a:t> Lee (ETRI)</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11-19/1232</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 CR for Legacy Preamble in D3.0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Rui Cao (Marvell)</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6" name="Table 5"/>
          <p:cNvGraphicFramePr>
            <a:graphicFrameLocks noGrp="1"/>
          </p:cNvGraphicFramePr>
          <p:nvPr>
            <p:extLst>
              <p:ext uri="{D42A27DB-BD31-4B8C-83A1-F6EECF244321}">
                <p14:modId xmlns:p14="http://schemas.microsoft.com/office/powerpoint/2010/main" val="3339971414"/>
              </p:ext>
            </p:extLst>
          </p:nvPr>
        </p:nvGraphicFramePr>
        <p:xfrm>
          <a:off x="1790699" y="2948691"/>
          <a:ext cx="8610602" cy="2197100"/>
        </p:xfrm>
        <a:graphic>
          <a:graphicData uri="http://schemas.openxmlformats.org/drawingml/2006/table">
            <a:tbl>
              <a:tblPr/>
              <a:tblGrid>
                <a:gridCol w="1266265"/>
                <a:gridCol w="4908092"/>
                <a:gridCol w="2436245"/>
              </a:tblGrid>
              <a:tr h="147995">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995">
                <a:tc>
                  <a:txBody>
                    <a:bodyPr/>
                    <a:lstStyle/>
                    <a:p>
                      <a:pPr algn="l" fontAlgn="b"/>
                      <a:r>
                        <a:rPr lang="en-US" sz="1400" dirty="0">
                          <a:solidFill>
                            <a:srgbClr val="000000"/>
                          </a:solidFill>
                          <a:effectLst/>
                          <a:latin typeface="Arial" panose="020B0604020202020204" pitchFamily="34" charset="0"/>
                        </a:rPr>
                        <a:t>11-19-1068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CRs for Clause 6.3 MLME SAP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misc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WUR channels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cl 29.1 and cl 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Clause 3 and Clause 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solidFill>
                            <a:srgbClr val="000000"/>
                          </a:solidFill>
                          <a:effectLst/>
                          <a:latin typeface="Arial" panose="020B0604020202020204" pitchFamily="34" charset="0"/>
                        </a:rPr>
                        <a:t>11-19/1069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CRs for Protected WUR frames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dirty="0">
                          <a:solidFill>
                            <a:srgbClr val="000000"/>
                          </a:solidFill>
                          <a:effectLst/>
                          <a:latin typeface="Arial" panose="020B0604020202020204" pitchFamily="34" charset="0"/>
                        </a:rPr>
                        <a:t>11-19/1176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 on group ID related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Lei Huang (Panasonic)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11-19/1202r0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CR on Power Management and Capabilities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Suhwook Kim(LG)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11-19/829r1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err="1" smtClean="0">
                          <a:solidFill>
                            <a:srgbClr val="000000"/>
                          </a:solidFill>
                          <a:effectLst/>
                          <a:latin typeface="Arial" panose="020B0604020202020204" pitchFamily="34" charset="0"/>
                        </a:rPr>
                        <a:t>TGba</a:t>
                      </a:r>
                      <a:r>
                        <a:rPr lang="en-US" sz="1400" dirty="0" smtClean="0">
                          <a:solidFill>
                            <a:srgbClr val="000000"/>
                          </a:solidFill>
                          <a:effectLst/>
                          <a:latin typeface="Arial" panose="020B0604020202020204" pitchFamily="34" charset="0"/>
                        </a:rPr>
                        <a:t> Possible Architecture and Specification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Joseph Levy (</a:t>
                      </a:r>
                      <a:r>
                        <a:rPr lang="en-US" sz="1400" dirty="0" err="1" smtClean="0">
                          <a:solidFill>
                            <a:srgbClr val="000000"/>
                          </a:solidFill>
                          <a:effectLst/>
                          <a:latin typeface="Arial" panose="020B0604020202020204" pitchFamily="34" charset="0"/>
                        </a:rPr>
                        <a:t>InterDigital</a:t>
                      </a:r>
                      <a:r>
                        <a:rPr lang="en-US" sz="1400" dirty="0" smtClean="0">
                          <a:solidFill>
                            <a:srgbClr val="000000"/>
                          </a:solidFill>
                          <a:effectLst/>
                          <a:latin typeface="Arial" panose="020B0604020202020204" pitchFamily="34" charset="0"/>
                        </a:rPr>
                        <a:t>)</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802.11-19/956r2) and </a:t>
            </a:r>
            <a:r>
              <a:rPr lang="en-US" altLang="en-US" sz="1600" dirty="0"/>
              <a:t>teleconference minutes (doc: IEEE </a:t>
            </a:r>
            <a:r>
              <a:rPr lang="en-US" altLang="en-US" sz="1600" dirty="0" smtClean="0"/>
              <a:t>802.11-19/1030r2)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a:t>
            </a:r>
            <a:r>
              <a:rPr lang="en-US" altLang="en-US" sz="2000" dirty="0" err="1" smtClean="0">
                <a:cs typeface="Times New Roman" panose="02020603050405020304" pitchFamily="18" charset="0"/>
              </a:rPr>
              <a:t>Future</a:t>
            </a:r>
            <a:r>
              <a:rPr lang="en-US" altLang="en-US" sz="2000" dirty="0" err="1" smtClean="0">
                <a:cs typeface="Times New Roman" panose="02020603050405020304" pitchFamily="18" charset="0"/>
              </a:rPr>
              <a:t>wei</a:t>
            </a:r>
            <a:r>
              <a:rPr lang="en-US" altLang="en-US" sz="2000" dirty="0">
                <a:cs typeface="Times New Roman" panose="02020603050405020304" pitchFamily="18" charset="0"/>
              </a:rPr>
              <a:t>),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 84% approve votes</a:t>
            </a:r>
          </a:p>
          <a:p>
            <a:pPr lvl="1">
              <a:defRPr/>
            </a:pPr>
            <a:r>
              <a:rPr lang="en-US" altLang="en-US" dirty="0" smtClean="0"/>
              <a:t>40 disapprove votes </a:t>
            </a:r>
          </a:p>
          <a:p>
            <a:pPr lvl="2">
              <a:defRPr/>
            </a:pPr>
            <a:r>
              <a:rPr lang="en-US" altLang="en-US" dirty="0" smtClean="0"/>
              <a:t>10 disapprove votes carried over from the previous WGLB (LB237)</a:t>
            </a:r>
          </a:p>
          <a:p>
            <a:pPr lvl="2">
              <a:defRPr/>
            </a:pPr>
            <a:r>
              <a:rPr lang="en-US" altLang="en-US" dirty="0" smtClean="0"/>
              <a:t>5 members changed their disapprove votes to approve</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802.11-19/956r2] and teleconference calls [doc: IEEE 802.11-19/1030r2]</a:t>
            </a:r>
          </a:p>
          <a:p>
            <a:endParaRPr lang="en-US" altLang="en-US" dirty="0" smtClean="0"/>
          </a:p>
          <a:p>
            <a:pPr lvl="1"/>
            <a:r>
              <a:rPr lang="en-US" altLang="en-US" dirty="0" smtClean="0"/>
              <a:t>Move:</a:t>
            </a:r>
          </a:p>
          <a:p>
            <a:pPr lvl="1"/>
            <a:r>
              <a:rPr lang="en-US" altLang="en-US" dirty="0" smtClean="0"/>
              <a:t>Second: </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406387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a:t>
            </a:r>
            <a:endParaRPr lang="en-US" altLang="en-US" sz="2800" b="1" dirty="0"/>
          </a:p>
          <a:p>
            <a:pPr marL="685800" lvl="2" indent="-342900">
              <a:defRPr/>
            </a:pPr>
            <a:r>
              <a:rPr lang="en-US" altLang="en-US" sz="2400" b="1" dirty="0" smtClean="0"/>
              <a:t>TBD</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July 8</a:t>
            </a:r>
            <a:r>
              <a:rPr lang="en-US" baseline="30000" dirty="0" smtClean="0"/>
              <a:t>th</a:t>
            </a:r>
            <a:r>
              <a:rPr lang="en-US" dirty="0" smtClean="0"/>
              <a:t> : </a:t>
            </a:r>
          </a:p>
          <a:p>
            <a:pPr lvl="1">
              <a:defRPr/>
            </a:pPr>
            <a:r>
              <a:rPr lang="en-US" b="0" dirty="0" smtClean="0"/>
              <a:t>Received </a:t>
            </a:r>
            <a:r>
              <a:rPr lang="en-US" dirty="0" smtClean="0"/>
              <a:t>20 s</a:t>
            </a:r>
            <a:r>
              <a:rPr lang="en-US" b="0" dirty="0" smtClean="0"/>
              <a:t>ubmissions (updated on </a:t>
            </a:r>
            <a:r>
              <a:rPr lang="en-US" dirty="0" smtClean="0"/>
              <a:t>July 13</a:t>
            </a:r>
            <a:r>
              <a:rPr lang="en-US" baseline="30000" dirty="0" smtClean="0"/>
              <a:t>th</a:t>
            </a:r>
            <a:r>
              <a:rPr lang="en-US" dirty="0" smtClean="0"/>
              <a:t> </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150806</TotalTime>
  <Words>1992</Words>
  <Application>Microsoft Office PowerPoint</Application>
  <PresentationFormat>Widescreen</PresentationFormat>
  <Paragraphs>520</Paragraphs>
  <Slides>31</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5415</cp:revision>
  <cp:lastPrinted>2014-11-04T15:04:57Z</cp:lastPrinted>
  <dcterms:created xsi:type="dcterms:W3CDTF">2007-04-17T18:10:23Z</dcterms:created>
  <dcterms:modified xsi:type="dcterms:W3CDTF">2019-07-14T16:01:30Z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2019-07-14 16:01:30Z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