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49" r:id="rId35"/>
    <p:sldId id="330" r:id="rId36"/>
    <p:sldId id="336" r:id="rId37"/>
    <p:sldId id="351" r:id="rId38"/>
    <p:sldId id="352" r:id="rId39"/>
    <p:sldId id="331" r:id="rId40"/>
    <p:sldId id="350" r:id="rId41"/>
    <p:sldId id="297" r:id="rId42"/>
    <p:sldId id="353" r:id="rId43"/>
    <p:sldId id="354" r:id="rId44"/>
    <p:sldId id="332" r:id="rId45"/>
    <p:sldId id="286" r:id="rId46"/>
    <p:sldId id="355" r:id="rId47"/>
    <p:sldId id="305" r:id="rId48"/>
    <p:sldId id="298" r:id="rId49"/>
    <p:sldId id="32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960"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84753504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Multi-Link Aggregation - Gain Analysis</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773</a:t>
                      </a:r>
                    </a:p>
                  </a:txBody>
                  <a:tcPr/>
                </a:tc>
                <a:tc>
                  <a:txBody>
                    <a:bodyPr/>
                    <a:lstStyle/>
                    <a:p>
                      <a:pPr algn="l"/>
                      <a:r>
                        <a:rPr lang="en-US" sz="1200" b="0" kern="1200" dirty="0">
                          <a:solidFill>
                            <a:srgbClr val="00B050"/>
                          </a:solidFill>
                          <a:latin typeface="+mn-lt"/>
                          <a:ea typeface="+mn-ea"/>
                          <a:cs typeface="+mn-cs"/>
                        </a:rPr>
                        <a:t>Multi-link Operation Framework</a:t>
                      </a:r>
                    </a:p>
                  </a:txBody>
                  <a:tcPr/>
                </a:tc>
                <a:tc>
                  <a:txBody>
                    <a:bodyPr/>
                    <a:lstStyle/>
                    <a:p>
                      <a:pPr algn="ctr"/>
                      <a:r>
                        <a:rPr lang="en-US" sz="1200" b="0" kern="1200" dirty="0">
                          <a:solidFill>
                            <a:srgbClr val="00B050"/>
                          </a:solidFill>
                          <a:latin typeface="+mn-lt"/>
                          <a:ea typeface="+mn-ea"/>
                          <a:cs typeface="+mn-cs"/>
                        </a:rPr>
                        <a:t>Po-Kai Huang</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rgbClr val="00B050"/>
                          </a:solidFill>
                          <a:latin typeface="+mn-lt"/>
                          <a:ea typeface="+mn-ea"/>
                          <a:cs typeface="+mn-cs"/>
                        </a:rPr>
                        <a:t>792</a:t>
                      </a:r>
                    </a:p>
                  </a:txBody>
                  <a:tcPr/>
                </a:tc>
                <a:tc>
                  <a:txBody>
                    <a:bodyPr/>
                    <a:lstStyle/>
                    <a:p>
                      <a:pPr algn="l"/>
                      <a:r>
                        <a:rPr lang="en-US" sz="1200" b="0" kern="1200" dirty="0">
                          <a:solidFill>
                            <a:srgbClr val="00B050"/>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Yan Zhang</a:t>
                      </a:r>
                    </a:p>
                  </a:txBody>
                  <a:tcPr/>
                </a:tc>
                <a:tc>
                  <a:txBody>
                    <a:bodyPr/>
                    <a:lstStyle/>
                    <a:p>
                      <a:pPr algn="ctr"/>
                      <a:r>
                        <a:rPr lang="en-US" sz="1200" b="0" kern="1200" dirty="0">
                          <a:solidFill>
                            <a:srgbClr val="00B050"/>
                          </a:solidFill>
                          <a:latin typeface="+mn-lt"/>
                          <a:ea typeface="+mn-ea"/>
                          <a:cs typeface="+mn-cs"/>
                        </a:rPr>
                        <a:t> 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rgbClr val="00B050"/>
                          </a:solidFill>
                          <a:latin typeface="+mn-lt"/>
                          <a:ea typeface="+mn-ea"/>
                          <a:cs typeface="+mn-cs"/>
                        </a:rPr>
                        <a:t>798</a:t>
                      </a:r>
                    </a:p>
                  </a:txBody>
                  <a:tcPr/>
                </a:tc>
                <a:tc>
                  <a:txBody>
                    <a:bodyPr/>
                    <a:lstStyle/>
                    <a:p>
                      <a:r>
                        <a:rPr lang="en-US" sz="1200" b="0" kern="1200" dirty="0">
                          <a:solidFill>
                            <a:srgbClr val="00B050"/>
                          </a:solidFill>
                          <a:latin typeface="+mn-lt"/>
                          <a:ea typeface="+mn-ea"/>
                          <a:cs typeface="+mn-cs"/>
                        </a:rPr>
                        <a:t>HARQ Simulation Results</a:t>
                      </a:r>
                    </a:p>
                  </a:txBody>
                  <a:tcPr anchor="ctr"/>
                </a:tc>
                <a:tc>
                  <a:txBody>
                    <a:bodyPr/>
                    <a:lstStyle/>
                    <a:p>
                      <a:pPr algn="ctr"/>
                      <a:r>
                        <a:rPr lang="en-US" sz="1200" b="0" kern="1200" dirty="0">
                          <a:solidFill>
                            <a:srgbClr val="00B050"/>
                          </a:solidFill>
                          <a:latin typeface="+mn-lt"/>
                          <a:ea typeface="+mn-ea"/>
                          <a:cs typeface="+mn-cs"/>
                        </a:rPr>
                        <a:t>Ron Porat</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rgbClr val="00B050"/>
                          </a:solidFill>
                          <a:latin typeface="+mn-lt"/>
                          <a:ea typeface="+mn-ea"/>
                          <a:cs typeface="+mn-cs"/>
                        </a:rPr>
                        <a:t>810</a:t>
                      </a:r>
                    </a:p>
                  </a:txBody>
                  <a:tcPr anchor="ctr"/>
                </a:tc>
                <a:tc>
                  <a:txBody>
                    <a:bodyPr/>
                    <a:lstStyle/>
                    <a:p>
                      <a:pPr algn="l"/>
                      <a:r>
                        <a:rPr lang="en-US" sz="1200" b="0" kern="1200" dirty="0">
                          <a:solidFill>
                            <a:srgbClr val="00B050"/>
                          </a:solidFill>
                          <a:latin typeface="+mn-lt"/>
                          <a:ea typeface="+mn-ea"/>
                          <a:cs typeface="+mn-cs"/>
                        </a:rPr>
                        <a:t>Discussion on 6GHz band support </a:t>
                      </a:r>
                    </a:p>
                  </a:txBody>
                  <a:tcPr anchor="ctr"/>
                </a:tc>
                <a:tc>
                  <a:txBody>
                    <a:bodyPr/>
                    <a:lstStyle/>
                    <a:p>
                      <a:pPr algn="ctr"/>
                      <a:r>
                        <a:rPr lang="en-US" sz="1200" b="0" kern="1200" dirty="0">
                          <a:solidFill>
                            <a:srgbClr val="00B050"/>
                          </a:solidFill>
                          <a:latin typeface="+mn-lt"/>
                          <a:ea typeface="+mn-ea"/>
                          <a:cs typeface="+mn-cs"/>
                        </a:rPr>
                        <a:t>Yusuke Tanaka</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345018319"/>
                  </a:ext>
                </a:extLst>
              </a:tr>
              <a:tr h="292510">
                <a:tc>
                  <a:txBody>
                    <a:bodyPr/>
                    <a:lstStyle/>
                    <a:p>
                      <a:pPr algn="ctr"/>
                      <a:r>
                        <a:rPr lang="en-US" sz="1200" b="0" kern="1200" dirty="0">
                          <a:solidFill>
                            <a:srgbClr val="00B050"/>
                          </a:solidFill>
                          <a:latin typeface="+mn-lt"/>
                          <a:ea typeface="+mn-ea"/>
                          <a:cs typeface="+mn-cs"/>
                        </a:rPr>
                        <a:t>824</a:t>
                      </a:r>
                    </a:p>
                  </a:txBody>
                  <a:tcPr anchor="ctr"/>
                </a:tc>
                <a:tc>
                  <a:txBody>
                    <a:bodyPr/>
                    <a:lstStyle/>
                    <a:p>
                      <a:pPr algn="l"/>
                      <a:r>
                        <a:rPr lang="en-US" sz="1200" b="0" kern="1200" dirty="0">
                          <a:solidFill>
                            <a:srgbClr val="00B050"/>
                          </a:solidFill>
                          <a:latin typeface="+mn-lt"/>
                          <a:ea typeface="+mn-ea"/>
                          <a:cs typeface="+mn-cs"/>
                        </a:rPr>
                        <a:t>Multi-band Operation Performance</a:t>
                      </a:r>
                    </a:p>
                  </a:txBody>
                  <a:tcPr anchor="ctr"/>
                </a:tc>
                <a:tc>
                  <a:txBody>
                    <a:bodyPr/>
                    <a:lstStyle/>
                    <a:p>
                      <a:pPr algn="ctr"/>
                      <a:r>
                        <a:rPr lang="en-US" sz="1200" b="0" kern="1200" dirty="0">
                          <a:solidFill>
                            <a:srgbClr val="00B050"/>
                          </a:solidFill>
                          <a:latin typeface="+mn-lt"/>
                          <a:ea typeface="+mn-ea"/>
                          <a:cs typeface="+mn-cs"/>
                        </a:rPr>
                        <a:t>Sharan Naribole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2455358"/>
                  </a:ext>
                </a:extLst>
              </a:tr>
              <a:tr h="292510">
                <a:tc>
                  <a:txBody>
                    <a:bodyPr/>
                    <a:lstStyle/>
                    <a:p>
                      <a:pPr algn="ctr"/>
                      <a:r>
                        <a:rPr lang="en-US" sz="1200" b="0" kern="1200" dirty="0">
                          <a:solidFill>
                            <a:srgbClr val="00B050"/>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Feedback Overhead Analysis for 16 Spatial Stream MIMO</a:t>
                      </a:r>
                    </a:p>
                  </a:txBody>
                  <a:tcPr/>
                </a:tc>
                <a:tc>
                  <a:txBody>
                    <a:bodyPr/>
                    <a:lstStyle/>
                    <a:p>
                      <a:pPr algn="ctr"/>
                      <a:r>
                        <a:rPr lang="en-US" sz="1200" b="0" kern="1200" dirty="0">
                          <a:solidFill>
                            <a:srgbClr val="00B050"/>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717626181"/>
                  </a:ext>
                </a:extLst>
              </a:tr>
              <a:tr h="292510">
                <a:tc>
                  <a:txBody>
                    <a:bodyPr/>
                    <a:lstStyle/>
                    <a:p>
                      <a:pPr algn="ctr"/>
                      <a:r>
                        <a:rPr lang="en-US" sz="1200" b="0" kern="1200" dirty="0">
                          <a:solidFill>
                            <a:srgbClr val="00B050"/>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Evaluation of 16 Spatial Stream based MU-MIMO</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981857170"/>
              </p:ext>
            </p:extLst>
          </p:nvPr>
        </p:nvGraphicFramePr>
        <p:xfrm>
          <a:off x="1136705" y="1752600"/>
          <a:ext cx="7110357"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873</a:t>
                      </a:r>
                    </a:p>
                  </a:txBody>
                  <a:tcPr/>
                </a:tc>
                <a:tc>
                  <a:txBody>
                    <a:bodyPr/>
                    <a:lstStyle/>
                    <a:p>
                      <a:pPr algn="l"/>
                      <a:r>
                        <a:rPr lang="en-US" sz="1200" b="0" kern="1200" dirty="0">
                          <a:solidFill>
                            <a:srgbClr val="00B050"/>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NO</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26552170"/>
              </p:ext>
            </p:extLst>
          </p:nvPr>
        </p:nvGraphicFramePr>
        <p:xfrm>
          <a:off x="1027378" y="1505839"/>
          <a:ext cx="73930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147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719</a:t>
                      </a:r>
                    </a:p>
                  </a:txBody>
                  <a:tcPr/>
                </a:tc>
                <a:tc>
                  <a:txBody>
                    <a:bodyPr/>
                    <a:lstStyle/>
                    <a:p>
                      <a:pPr algn="l"/>
                      <a:r>
                        <a:rPr lang="en-US" sz="1200" b="0" kern="1200" dirty="0">
                          <a:solidFill>
                            <a:srgbClr val="00B050"/>
                          </a:solidFill>
                          <a:latin typeface="+mn-lt"/>
                          <a:ea typeface="+mn-ea"/>
                          <a:cs typeface="+mn-cs"/>
                        </a:rPr>
                        <a:t>TGbe channel model document</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Motioned</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rgbClr val="00B050"/>
                          </a:solidFill>
                          <a:latin typeface="+mn-lt"/>
                          <a:ea typeface="+mn-ea"/>
                          <a:cs typeface="+mn-cs"/>
                        </a:rPr>
                        <a:t>722</a:t>
                      </a:r>
                    </a:p>
                  </a:txBody>
                  <a:tcPr marL="9525" marR="9525" marT="9525" marB="9525" anchor="ctr"/>
                </a:tc>
                <a:tc>
                  <a:txBody>
                    <a:bodyPr/>
                    <a:lstStyle/>
                    <a:p>
                      <a:r>
                        <a:rPr lang="en-US" sz="1200" b="0" kern="1200" dirty="0">
                          <a:solidFill>
                            <a:srgbClr val="00B050"/>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rgbClr val="00B050"/>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Motioned</a:t>
                      </a: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rgbClr val="00B050"/>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Presented</a:t>
                      </a:r>
                    </a:p>
                  </a:txBody>
                  <a:tcPr/>
                </a:tc>
                <a:tc>
                  <a:txBody>
                    <a:bodyPr/>
                    <a:lstStyle/>
                    <a:p>
                      <a:pPr marL="0" algn="ctr" defTabSz="914400" rtl="0" eaLnBrk="1" latinLnBrk="0" hangingPunct="1"/>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2023830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rgbClr val="00B050"/>
                          </a:solidFill>
                          <a:latin typeface="+mn-lt"/>
                          <a:ea typeface="+mn-ea"/>
                          <a:cs typeface="+mn-cs"/>
                        </a:rPr>
                        <a:t>1115</a:t>
                      </a:r>
                    </a:p>
                  </a:txBody>
                  <a:tcPr/>
                </a:tc>
                <a:tc>
                  <a:txBody>
                    <a:bodyPr/>
                    <a:lstStyle/>
                    <a:p>
                      <a:pPr algn="l"/>
                      <a:r>
                        <a:rPr lang="en-US" sz="1200" b="0" kern="1200" dirty="0">
                          <a:solidFill>
                            <a:srgbClr val="00B050"/>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 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4431172"/>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1262</a:t>
                      </a:r>
                    </a:p>
                  </a:txBody>
                  <a:tcPr/>
                </a:tc>
                <a:tc>
                  <a:txBody>
                    <a:bodyPr/>
                    <a:lstStyle/>
                    <a:p>
                      <a:pPr algn="l"/>
                      <a:r>
                        <a:rPr lang="en-US" sz="1200" b="0" kern="1200" dirty="0">
                          <a:solidFill>
                            <a:srgbClr val="00B050"/>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Edward Au</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Motioned</a:t>
                      </a: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B05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rgbClr val="00B050"/>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Sigurd Schelstraete </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Suggestion for another synch up when TGbe has a more stable list of features</a:t>
            </a:r>
          </a:p>
          <a:p>
            <a:pPr>
              <a:buFont typeface="Arial" panose="020B0604020202020204" pitchFamily="34" charset="0"/>
              <a:buChar char="•"/>
            </a:pPr>
            <a:r>
              <a:rPr lang="en-US" sz="2000"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19/764-Multi-Link Aggregation - Gain Analysis (Abhishek Patil) [25 mins]</a:t>
            </a:r>
          </a:p>
          <a:p>
            <a:pPr>
              <a:buFont typeface="Arial" panose="020B0604020202020204" pitchFamily="34" charset="0"/>
              <a:buChar char="•"/>
            </a:pPr>
            <a:r>
              <a:rPr lang="en-US" sz="1600" dirty="0">
                <a:solidFill>
                  <a:srgbClr val="00B050"/>
                </a:solidFill>
              </a:rPr>
              <a:t>19/773-Multi-link Operation Framework (Po-Kai Huang) [25 mins]</a:t>
            </a:r>
          </a:p>
          <a:p>
            <a:pPr>
              <a:buFont typeface="Arial" panose="020B0604020202020204" pitchFamily="34" charset="0"/>
              <a:buChar char="•"/>
            </a:pPr>
            <a:r>
              <a:rPr lang="en-US" sz="1600" dirty="0">
                <a:solidFill>
                  <a:srgbClr val="00B050"/>
                </a:solidFill>
              </a:rPr>
              <a:t>19/810-Discussion on 6GHz band support (Yusuke Tanaka) [25 mins]</a:t>
            </a:r>
          </a:p>
          <a:p>
            <a:pPr>
              <a:buFont typeface="Arial" panose="020B0604020202020204" pitchFamily="34" charset="0"/>
              <a:buChar char="•"/>
            </a:pPr>
            <a:r>
              <a:rPr lang="en-US" sz="1600" dirty="0">
                <a:solidFill>
                  <a:srgbClr val="00B050"/>
                </a:solidFill>
              </a:rPr>
              <a:t>19/824-Multi-band Operation Performance (Sharan Naribole) [25 mins]</a:t>
            </a:r>
          </a:p>
          <a:p>
            <a:pPr>
              <a:buFont typeface="Arial" panose="020B0604020202020204" pitchFamily="34" charset="0"/>
              <a:buChar char="•"/>
            </a:pPr>
            <a:r>
              <a:rPr lang="en-US" sz="1600" dirty="0"/>
              <a:t>19/818-Discussion on Multi-band operation (Ryuichi Hirata) [25 mins]</a:t>
            </a:r>
          </a:p>
          <a:p>
            <a:pPr>
              <a:buFont typeface="Arial" panose="020B0604020202020204" pitchFamily="34" charset="0"/>
              <a:buChar char="•"/>
            </a:pPr>
            <a:r>
              <a:rPr lang="en-US" sz="1600" dirty="0"/>
              <a:t>19/821-Multi-band discussion (Liwen Chu) </a:t>
            </a:r>
            <a:r>
              <a:rPr lang="en-US" sz="1600" dirty="0">
                <a:highlight>
                  <a:srgbClr val="FFFF00"/>
                </a:highlight>
              </a:rPr>
              <a:t>[presented in May (SPs?)]</a:t>
            </a:r>
          </a:p>
          <a:p>
            <a:pPr>
              <a:buFont typeface="Arial" panose="020B0604020202020204" pitchFamily="34" charset="0"/>
              <a:buChar char="•"/>
            </a:pPr>
            <a:r>
              <a:rPr lang="en-US" sz="1600" dirty="0"/>
              <a:t>19/823-Multi-Link Aggregation (Abhishek Patil) </a:t>
            </a:r>
            <a:r>
              <a:rPr lang="en-US" sz="1600" dirty="0">
                <a:highlight>
                  <a:srgbClr val="FFFF00"/>
                </a:highlight>
              </a:rPr>
              <a:t>[presented in May (SPs?)]</a:t>
            </a:r>
          </a:p>
          <a:p>
            <a:pPr>
              <a:buFont typeface="Arial" panose="020B0604020202020204" pitchFamily="34" charset="0"/>
              <a:buChar char="•"/>
            </a:pPr>
            <a:r>
              <a:rPr lang="en-US" sz="1600" dirty="0"/>
              <a:t>19/951-Discussion on Multi-band/Multi-channel Access Method (Liuming Lu) </a:t>
            </a:r>
          </a:p>
          <a:p>
            <a:pPr>
              <a:buFont typeface="Arial" panose="020B0604020202020204" pitchFamily="34" charset="0"/>
              <a:buChar char="•"/>
            </a:pPr>
            <a:r>
              <a:rPr lang="en-US" sz="1600" dirty="0"/>
              <a:t>19/979-Multi-link Operation Follow-up (Yongho Seok)</a:t>
            </a:r>
          </a:p>
          <a:p>
            <a:pPr>
              <a:buFont typeface="Arial" panose="020B0604020202020204" pitchFamily="34" charset="0"/>
              <a:buChar char="•"/>
            </a:pPr>
            <a:r>
              <a:rPr lang="en-US" sz="1600" dirty="0"/>
              <a:t>19/1081-Multi-Link Aggregation - Gain Analysis (Latency) (Abhishek Patil)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t>19/1082 Multi-link Operation: Dynamic TID Transfer (Abhishek Patil)</a:t>
            </a:r>
          </a:p>
          <a:p>
            <a:pPr>
              <a:buFont typeface="Arial" panose="020B0604020202020204" pitchFamily="34" charset="0"/>
              <a:buChar char="•"/>
            </a:pPr>
            <a:r>
              <a:rPr lang="en-US" sz="1600" dirty="0"/>
              <a:t>19/1095 Multi-link requirement discussion (Yonggang Fang)</a:t>
            </a:r>
          </a:p>
          <a:p>
            <a:pPr>
              <a:buFont typeface="Arial" panose="020B0604020202020204" pitchFamily="34" charset="0"/>
              <a:buChar char="•"/>
            </a:pPr>
            <a:r>
              <a:rPr lang="en-US" sz="1600" dirty="0"/>
              <a:t>19/1100 Per Packet Multiple Link Selection (Alan Jauh)</a:t>
            </a:r>
          </a:p>
          <a:p>
            <a:pPr>
              <a:buFont typeface="Arial" panose="020B0604020202020204" pitchFamily="34" charset="0"/>
              <a:buChar char="•"/>
            </a:pPr>
            <a:r>
              <a:rPr lang="en-US" sz="1600" dirty="0"/>
              <a:t>19/1101 Conditional Packet Duplication in Multiple Link System (Alan Jauh)</a:t>
            </a:r>
          </a:p>
          <a:p>
            <a:pPr>
              <a:buFont typeface="Arial" panose="020B0604020202020204" pitchFamily="34" charset="0"/>
              <a:buChar char="•"/>
            </a:pPr>
            <a:r>
              <a:rPr lang="en-US" sz="1600" dirty="0"/>
              <a:t>19/1116 Channel access in multi-band operation (Yunbo Li)</a:t>
            </a:r>
          </a:p>
          <a:p>
            <a:pPr>
              <a:buFont typeface="Arial" panose="020B0604020202020204" pitchFamily="34" charset="0"/>
              <a:buChar char="•"/>
            </a:pPr>
            <a:r>
              <a:rPr lang="en-US" sz="1600" dirty="0"/>
              <a:t>19/1128 Multi-link transmission (Rojan Chitrakar)</a:t>
            </a:r>
          </a:p>
          <a:p>
            <a:pPr>
              <a:buFont typeface="Arial" panose="020B0604020202020204" pitchFamily="34" charset="0"/>
              <a:buChar char="•"/>
            </a:pPr>
            <a:r>
              <a:rPr lang="en-US" sz="1600" dirty="0"/>
              <a:t>19/1144 Channel Access for Multi-link Operation (Insun Jang)</a:t>
            </a:r>
          </a:p>
          <a:p>
            <a:pPr>
              <a:buFont typeface="Arial" panose="020B0604020202020204" pitchFamily="34" charset="0"/>
              <a:buChar char="•"/>
            </a:pPr>
            <a:r>
              <a:rPr lang="en-US" sz="1600" dirty="0"/>
              <a:t>19/1159 Multilink operation capability announcement (Liwen Chu)</a:t>
            </a:r>
          </a:p>
          <a:p>
            <a:pPr>
              <a:buFont typeface="Arial" panose="020B0604020202020204" pitchFamily="34" charset="0"/>
              <a:buChar char="•"/>
            </a:pPr>
            <a:r>
              <a:rPr lang="en-US" sz="1600" dirty="0"/>
              <a:t>19/1181 Consideration on Multi-link operation (Yongsu Gwak)</a:t>
            </a:r>
          </a:p>
          <a:p>
            <a:pPr>
              <a:buFont typeface="Arial" panose="020B0604020202020204" pitchFamily="34" charset="0"/>
              <a:buChar char="•"/>
            </a:pPr>
            <a:r>
              <a:rPr lang="en-US" sz="1600" dirty="0"/>
              <a:t>19/1213 Discussion on Multi-link Operations (Xiaofei WANG)</a:t>
            </a:r>
          </a:p>
          <a:p>
            <a:pPr>
              <a:buFont typeface="Arial" panose="020B0604020202020204" pitchFamily="34" charset="0"/>
              <a:buChar char="•"/>
            </a:pPr>
            <a:r>
              <a:rPr lang="en-US" sz="1600" dirty="0"/>
              <a:t>19/1231 Multiband and Multichannel Operation in IEEE 802.11be (Sai Shankar)</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92379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19/719 TGbe channel model document (Jianhan Liu) [10 mins]</a:t>
            </a:r>
          </a:p>
          <a:p>
            <a:pPr>
              <a:buFont typeface="Arial" panose="020B0604020202020204" pitchFamily="34" charset="0"/>
              <a:buChar char="•"/>
            </a:pPr>
            <a:r>
              <a:rPr lang="en-US" sz="1800" dirty="0">
                <a:solidFill>
                  <a:srgbClr val="00B050"/>
                </a:solidFill>
              </a:rPr>
              <a:t>19/722 Proposed TGbe Functional Requirements (Ming Gan) [5 mins]</a:t>
            </a:r>
          </a:p>
          <a:p>
            <a:pPr>
              <a:buFont typeface="Arial" panose="020B0604020202020204" pitchFamily="34" charset="0"/>
              <a:buChar char="•"/>
            </a:pPr>
            <a:r>
              <a:rPr lang="en-US" sz="1800" dirty="0"/>
              <a:t>19/1262 Specification framework for TGbe (Edward Au) [15 mins]*</a:t>
            </a:r>
          </a:p>
          <a:p>
            <a:pPr lvl="1">
              <a:buFont typeface="Arial" panose="020B0604020202020204" pitchFamily="34" charset="0"/>
              <a:buChar char="•"/>
            </a:pPr>
            <a:r>
              <a:rPr lang="en-US" sz="1400" dirty="0"/>
              <a:t>Not presented. Moved to next session.</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r>
              <a:rPr lang="en-US" sz="1400" dirty="0"/>
              <a:t>* May be presented any time during the session, subject to technical editor’s availability.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90852-CD91-4613-A356-2BA3FFE4DBE0}"/>
              </a:ext>
            </a:extLst>
          </p:cNvPr>
          <p:cNvSpPr>
            <a:spLocks noGrp="1"/>
          </p:cNvSpPr>
          <p:nvPr>
            <p:ph type="title"/>
          </p:nvPr>
        </p:nvSpPr>
        <p:spPr/>
        <p:txBody>
          <a:bodyPr/>
          <a:lstStyle/>
          <a:p>
            <a:r>
              <a:rPr lang="en-US" dirty="0"/>
              <a:t>Channel Model Motion</a:t>
            </a:r>
          </a:p>
        </p:txBody>
      </p:sp>
      <p:sp>
        <p:nvSpPr>
          <p:cNvPr id="3" name="Content Placeholder 2">
            <a:extLst>
              <a:ext uri="{FF2B5EF4-FFF2-40B4-BE49-F238E27FC236}">
                <a16:creationId xmlns:a16="http://schemas.microsoft.com/office/drawing/2014/main" id="{464A32DB-2716-4EC2-B939-0F3445F9E38E}"/>
              </a:ext>
            </a:extLst>
          </p:cNvPr>
          <p:cNvSpPr>
            <a:spLocks noGrp="1"/>
          </p:cNvSpPr>
          <p:nvPr>
            <p:ph idx="1"/>
          </p:nvPr>
        </p:nvSpPr>
        <p:spPr/>
        <p:txBody>
          <a:bodyPr/>
          <a:lstStyle/>
          <a:p>
            <a:pPr>
              <a:buFont typeface="Arial" panose="020B0604020202020204" pitchFamily="34" charset="0"/>
              <a:buChar char="•"/>
            </a:pPr>
            <a:r>
              <a:rPr lang="en-US" dirty="0"/>
              <a:t>Move to accept 11-19/0719r1 as the baseline channel model document for TGbe</a:t>
            </a:r>
          </a:p>
          <a:p>
            <a:endParaRPr lang="en-US" dirty="0"/>
          </a:p>
          <a:p>
            <a:r>
              <a:rPr lang="en-US" dirty="0"/>
              <a:t>Move: Jianhan Liu 			Second: Wook Bong Lee</a:t>
            </a:r>
          </a:p>
          <a:p>
            <a:r>
              <a:rPr lang="en-US" dirty="0"/>
              <a:t>Discussion: None</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26A93392-1756-4529-8635-E918AED1C73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301560C-2B84-4713-89E3-8EB5C9D48C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E411ED-DD10-4762-A74C-34AACC721C1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32794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11-19/722r1 as the functional requirements document for TGbe</a:t>
            </a:r>
          </a:p>
          <a:p>
            <a:endParaRPr lang="en-US" dirty="0"/>
          </a:p>
          <a:p>
            <a:r>
              <a:rPr lang="en-US" dirty="0"/>
              <a:t>Move: Ming Gan						Second: Po-Kai Huang</a:t>
            </a:r>
          </a:p>
          <a:p>
            <a:r>
              <a:rPr lang="en-US" dirty="0"/>
              <a:t>Discussion: Very limited.</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19/792 Comparisons of HARQ transmission schemes for 11be (Yan Zhang) [25 mins]</a:t>
            </a:r>
          </a:p>
          <a:p>
            <a:pPr>
              <a:buFont typeface="Arial" panose="020B0604020202020204" pitchFamily="34" charset="0"/>
              <a:buChar char="•"/>
            </a:pPr>
            <a:r>
              <a:rPr lang="en-US" sz="1800" dirty="0">
                <a:solidFill>
                  <a:srgbClr val="00B050"/>
                </a:solidFill>
              </a:rPr>
              <a:t>19/798 HARQ Simulation Results (Ron Porat) [25 mins]</a:t>
            </a:r>
          </a:p>
          <a:p>
            <a:pPr>
              <a:buFont typeface="Arial" panose="020B0604020202020204" pitchFamily="34" charset="0"/>
              <a:buChar char="•"/>
            </a:pPr>
            <a:r>
              <a:rPr lang="en-US" sz="1800" dirty="0">
                <a:solidFill>
                  <a:srgbClr val="00B050"/>
                </a:solidFill>
              </a:rPr>
              <a:t>19/873 HARQ Framing (Imran Latif) [25 mins]</a:t>
            </a:r>
          </a:p>
          <a:p>
            <a:pPr>
              <a:buFont typeface="Arial" panose="020B0604020202020204" pitchFamily="34" charset="0"/>
              <a:buChar char="•"/>
            </a:pPr>
            <a:r>
              <a:rPr lang="en-US" sz="1800" dirty="0"/>
              <a:t>19/1038 HARQ with A-MPDU (Shimi Shilo)</a:t>
            </a:r>
          </a:p>
          <a:p>
            <a:pPr>
              <a:buFont typeface="Arial" panose="020B0604020202020204" pitchFamily="34" charset="0"/>
              <a:buChar char="•"/>
            </a:pPr>
            <a:r>
              <a:rPr lang="en-US" sz="1800" dirty="0"/>
              <a:t>19/1078 HARQ Simulation Results (Steve Shellhammer)</a:t>
            </a:r>
          </a:p>
          <a:p>
            <a:pPr>
              <a:buFont typeface="Arial" panose="020B0604020202020204" pitchFamily="34" charset="0"/>
              <a:buChar char="•"/>
            </a:pPr>
            <a:r>
              <a:rPr lang="en-US" sz="1800" dirty="0"/>
              <a:t>19/1079 HARQ Gains with Overhead Considered (Steve Shellhammer)</a:t>
            </a:r>
          </a:p>
          <a:p>
            <a:pPr>
              <a:buFont typeface="Arial" panose="020B0604020202020204" pitchFamily="34" charset="0"/>
              <a:buChar char="•"/>
            </a:pPr>
            <a:r>
              <a:rPr lang="en-US" sz="1800" dirty="0"/>
              <a:t>19/1080 HARQ Complexity (Steve Shellhammer)</a:t>
            </a:r>
          </a:p>
          <a:p>
            <a:pPr>
              <a:buFont typeface="Arial" panose="020B0604020202020204" pitchFamily="34" charset="0"/>
              <a:buChar char="•"/>
            </a:pPr>
            <a:r>
              <a:rPr lang="en-US" sz="1800" dirty="0"/>
              <a:t>19/1093 HARQ for 802.11be (Imran Latif)</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19/1098 Acknowledgement for HARQ transmission (Ming Gan)</a:t>
            </a:r>
          </a:p>
          <a:p>
            <a:pPr>
              <a:buFont typeface="Arial" panose="020B0604020202020204" pitchFamily="34" charset="0"/>
              <a:buChar char="•"/>
            </a:pPr>
            <a:r>
              <a:rPr lang="en-US" sz="1800" dirty="0"/>
              <a:t>19/1131 Consideration on HARQ unit (Taewon Song)</a:t>
            </a:r>
          </a:p>
          <a:p>
            <a:pPr>
              <a:buFont typeface="Arial" panose="020B0604020202020204" pitchFamily="34" charset="0"/>
              <a:buChar char="•"/>
            </a:pPr>
            <a:r>
              <a:rPr lang="en-US" sz="1800" dirty="0"/>
              <a:t>19/1132 Channel coding issue in HARQ (Jinmin Kim)</a:t>
            </a:r>
          </a:p>
          <a:p>
            <a:pPr>
              <a:buFont typeface="Arial" panose="020B0604020202020204" pitchFamily="34" charset="0"/>
              <a:buChar char="•"/>
            </a:pPr>
            <a:r>
              <a:rPr lang="en-US" sz="1800" dirty="0"/>
              <a:t>19/1133 Some results on HARQ performance in dense deployments (Leif Wilhelmsson)</a:t>
            </a:r>
          </a:p>
          <a:p>
            <a:pPr>
              <a:buFont typeface="Arial" panose="020B0604020202020204" pitchFamily="34" charset="0"/>
              <a:buChar char="•"/>
            </a:pPr>
            <a:r>
              <a:rPr lang="en-US" sz="1800" dirty="0"/>
              <a:t>19/1146 HARQ punctured CC performance evaluation (Yanyi DING)</a:t>
            </a:r>
          </a:p>
          <a:p>
            <a:pPr>
              <a:buFont typeface="Arial" panose="020B0604020202020204" pitchFamily="34" charset="0"/>
              <a:buChar char="•"/>
            </a:pPr>
            <a:r>
              <a:rPr lang="en-US" sz="1800" dirty="0"/>
              <a:t>19/1172 Discussion on HARQ (Wook Bong Lee)</a:t>
            </a:r>
          </a:p>
          <a:p>
            <a:pPr>
              <a:buFont typeface="Arial" panose="020B0604020202020204" pitchFamily="34" charset="0"/>
              <a:buChar char="•"/>
            </a:pPr>
            <a:r>
              <a:rPr lang="en-US" sz="1800" dirty="0"/>
              <a:t>19/1196 Combined HARQ and Rate Adaptation (Sebastian Max)</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02057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19/1262 Specification framework for TGbe (Edward Au) [15 mins]</a:t>
            </a:r>
          </a:p>
          <a:p>
            <a:pPr marL="0" indent="0"/>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93516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90852-CD91-4613-A356-2BA3FFE4DBE0}"/>
              </a:ext>
            </a:extLst>
          </p:cNvPr>
          <p:cNvSpPr>
            <a:spLocks noGrp="1"/>
          </p:cNvSpPr>
          <p:nvPr>
            <p:ph type="title"/>
          </p:nvPr>
        </p:nvSpPr>
        <p:spPr/>
        <p:txBody>
          <a:bodyPr/>
          <a:lstStyle/>
          <a:p>
            <a:r>
              <a:rPr lang="en-US" dirty="0"/>
              <a:t>Specification Framework Motion</a:t>
            </a:r>
          </a:p>
        </p:txBody>
      </p:sp>
      <p:sp>
        <p:nvSpPr>
          <p:cNvPr id="3" name="Content Placeholder 2">
            <a:extLst>
              <a:ext uri="{FF2B5EF4-FFF2-40B4-BE49-F238E27FC236}">
                <a16:creationId xmlns:a16="http://schemas.microsoft.com/office/drawing/2014/main" id="{464A32DB-2716-4EC2-B939-0F3445F9E38E}"/>
              </a:ext>
            </a:extLst>
          </p:cNvPr>
          <p:cNvSpPr>
            <a:spLocks noGrp="1"/>
          </p:cNvSpPr>
          <p:nvPr>
            <p:ph idx="1"/>
          </p:nvPr>
        </p:nvSpPr>
        <p:spPr/>
        <p:txBody>
          <a:bodyPr/>
          <a:lstStyle/>
          <a:p>
            <a:pPr>
              <a:buFont typeface="Arial" panose="020B0604020202020204" pitchFamily="34" charset="0"/>
              <a:buChar char="•"/>
            </a:pPr>
            <a:r>
              <a:rPr lang="en-US" dirty="0"/>
              <a:t>Move to accept 11-19/1262r2 as the baseline specification framework document for TGbe</a:t>
            </a:r>
          </a:p>
          <a:p>
            <a:endParaRPr lang="en-US" dirty="0"/>
          </a:p>
          <a:p>
            <a:r>
              <a:rPr lang="en-US" dirty="0"/>
              <a:t>Move: Edward Au 			Second: Srinivas Kandala</a:t>
            </a:r>
          </a:p>
          <a:p>
            <a:r>
              <a:rPr lang="en-US" dirty="0"/>
              <a:t>Discussion: None</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26A93392-1756-4529-8635-E918AED1C73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301560C-2B84-4713-89E3-8EB5C9D48C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E411ED-DD10-4762-A74C-34AACC721C1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25469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19/828 Feedback Overhead Analysis for 16 Spatial Stream MIMO (Li-Hsiang Sun) [25 mins]</a:t>
            </a:r>
          </a:p>
          <a:p>
            <a:pPr>
              <a:buFont typeface="Arial" panose="020B0604020202020204" pitchFamily="34" charset="0"/>
              <a:buChar char="•"/>
            </a:pPr>
            <a:r>
              <a:rPr lang="en-US" sz="1600" dirty="0">
                <a:solidFill>
                  <a:srgbClr val="00B050"/>
                </a:solidFill>
              </a:rPr>
              <a:t>19/832 Performance Evaluation of 16 Spatial Stream based MU-MIMO (Junghoon Suh) [25 mins]</a:t>
            </a:r>
          </a:p>
          <a:p>
            <a:pPr>
              <a:buFont typeface="Arial" panose="020B0604020202020204" pitchFamily="34" charset="0"/>
              <a:buChar char="•"/>
            </a:pPr>
            <a:r>
              <a:rPr lang="en-US" sz="1600" dirty="0">
                <a:solidFill>
                  <a:srgbClr val="00B050"/>
                </a:solidFill>
              </a:rPr>
              <a:t>19/1018 Feedback Overhead Reduction (Wook Bong Lee) [25 mins]</a:t>
            </a:r>
          </a:p>
          <a:p>
            <a:pPr>
              <a:buFont typeface="Arial" panose="020B0604020202020204" pitchFamily="34" charset="0"/>
              <a:buChar char="•"/>
            </a:pPr>
            <a:r>
              <a:rPr lang="en-US" sz="1600" dirty="0">
                <a:solidFill>
                  <a:srgbClr val="00B050"/>
                </a:solidFill>
              </a:rPr>
              <a:t>19/1115 Reduced Beamforming Feedback for 802.11be (Genadiy Tsodik) [25 mins]</a:t>
            </a:r>
          </a:p>
          <a:p>
            <a:pPr>
              <a:buFont typeface="Arial" panose="020B0604020202020204" pitchFamily="34" charset="0"/>
              <a:buChar char="•"/>
            </a:pPr>
            <a:r>
              <a:rPr lang="en-US" sz="1600" dirty="0">
                <a:solidFill>
                  <a:srgbClr val="00B050"/>
                </a:solidFill>
              </a:rPr>
              <a:t>19/1268 Implicit sounding overhead analysis (Sigurd Schelstraete) [25 mins]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August 1</a:t>
            </a:r>
            <a:r>
              <a:rPr lang="en-US" baseline="30000" dirty="0"/>
              <a:t>st</a:t>
            </a:r>
            <a:r>
              <a:rPr lang="en-US" dirty="0"/>
              <a:t> 		  (Thursday), 				19:30-22:00 ET</a:t>
            </a:r>
          </a:p>
          <a:p>
            <a:pPr>
              <a:buFont typeface="Arial" panose="020B0604020202020204" pitchFamily="34" charset="0"/>
              <a:buChar char="•"/>
            </a:pPr>
            <a:r>
              <a:rPr lang="en-US" dirty="0"/>
              <a:t>August 8</a:t>
            </a:r>
            <a:r>
              <a:rPr lang="en-US" baseline="30000" dirty="0"/>
              <a:t>th</a:t>
            </a:r>
            <a:r>
              <a:rPr lang="en-US" dirty="0"/>
              <a:t> 		  (Thursday), 				10:00-12:30 ET</a:t>
            </a:r>
          </a:p>
          <a:p>
            <a:pPr>
              <a:buFont typeface="Arial" panose="020B0604020202020204" pitchFamily="34" charset="0"/>
              <a:buChar char="•"/>
            </a:pPr>
            <a:r>
              <a:rPr lang="en-US" dirty="0"/>
              <a:t>August 15</a:t>
            </a:r>
            <a:r>
              <a:rPr lang="en-US" baseline="30000" dirty="0"/>
              <a:t>th</a:t>
            </a:r>
            <a:r>
              <a:rPr lang="en-US" dirty="0"/>
              <a:t>	  (Thursday), 				19:30-22:00 ET</a:t>
            </a:r>
          </a:p>
          <a:p>
            <a:pPr>
              <a:buFont typeface="Arial" panose="020B0604020202020204" pitchFamily="34" charset="0"/>
              <a:buChar char="•"/>
            </a:pPr>
            <a:r>
              <a:rPr lang="en-US" dirty="0"/>
              <a:t>August 22</a:t>
            </a:r>
            <a:r>
              <a:rPr lang="en-US" baseline="30000" dirty="0"/>
              <a:t>nd</a:t>
            </a:r>
            <a:r>
              <a:rPr lang="en-US" dirty="0"/>
              <a:t>  	  (Thursday), 				10:00-12:30 ET</a:t>
            </a:r>
          </a:p>
          <a:p>
            <a:pPr>
              <a:buFont typeface="Arial" panose="020B0604020202020204" pitchFamily="34" charset="0"/>
              <a:buChar char="•"/>
            </a:pPr>
            <a:r>
              <a:rPr lang="en-US" dirty="0"/>
              <a:t>August 29</a:t>
            </a:r>
            <a:r>
              <a:rPr lang="en-US" baseline="30000" dirty="0"/>
              <a:t>th</a:t>
            </a:r>
            <a:r>
              <a:rPr lang="en-US" dirty="0"/>
              <a:t> 	  (Thursday), 				19:30-22:00 ET</a:t>
            </a:r>
          </a:p>
          <a:p>
            <a:pPr>
              <a:buFont typeface="Arial" panose="020B0604020202020204" pitchFamily="34" charset="0"/>
              <a:buChar char="•"/>
            </a:pPr>
            <a:r>
              <a:rPr lang="en-US" dirty="0"/>
              <a:t>September 5</a:t>
            </a:r>
            <a:r>
              <a:rPr lang="en-US" baseline="30000" dirty="0"/>
              <a:t>th</a:t>
            </a:r>
            <a:r>
              <a:rPr lang="en-US" dirty="0"/>
              <a:t> 	  (Thursday), 				10:00-12:30 ET</a:t>
            </a:r>
          </a:p>
          <a:p>
            <a:pPr>
              <a:buFont typeface="Arial" panose="020B0604020202020204" pitchFamily="34" charset="0"/>
              <a:buChar char="•"/>
            </a:pPr>
            <a:r>
              <a:rPr lang="en-US" dirty="0"/>
              <a:t>September 12</a:t>
            </a:r>
            <a:r>
              <a:rPr lang="en-US" baseline="30000" dirty="0"/>
              <a:t>th</a:t>
            </a:r>
            <a:r>
              <a:rPr lang="en-US" dirty="0"/>
              <a:t> (Thursday), 		            19:30-22:00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E693E-6BC2-4BCE-B70B-71AC564667D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0C71B63-97B4-4A7B-BAB7-C86AA664CFB1}"/>
              </a:ext>
            </a:extLst>
          </p:cNvPr>
          <p:cNvSpPr>
            <a:spLocks noGrp="1"/>
          </p:cNvSpPr>
          <p:nvPr>
            <p:ph idx="1"/>
          </p:nvPr>
        </p:nvSpPr>
        <p:spPr/>
        <p:txBody>
          <a:bodyPr/>
          <a:lstStyle/>
          <a:p>
            <a:pPr>
              <a:buFont typeface="Arial" panose="020B0604020202020204" pitchFamily="34" charset="0"/>
              <a:buChar char="•"/>
            </a:pPr>
            <a:r>
              <a:rPr lang="en-US" dirty="0"/>
              <a:t>Do you prefer to have an ad-hoc meeting prior to September F2F?</a:t>
            </a:r>
          </a:p>
          <a:p>
            <a:pPr lvl="1">
              <a:buFont typeface="Arial" panose="020B0604020202020204" pitchFamily="34" charset="0"/>
              <a:buChar char="•"/>
            </a:pPr>
            <a:r>
              <a:rPr lang="en-US" dirty="0"/>
              <a:t>Yes (23)</a:t>
            </a:r>
          </a:p>
          <a:p>
            <a:pPr lvl="1">
              <a:buFont typeface="Arial" panose="020B0604020202020204" pitchFamily="34" charset="0"/>
              <a:buChar char="•"/>
            </a:pPr>
            <a:r>
              <a:rPr lang="en-US" dirty="0"/>
              <a:t>No (Many – more than Yes) </a:t>
            </a:r>
          </a:p>
          <a:p>
            <a:pPr lvl="1">
              <a:buFont typeface="Arial" panose="020B0604020202020204" pitchFamily="34" charset="0"/>
              <a:buChar char="•"/>
            </a:pPr>
            <a:r>
              <a:rPr lang="en-US" dirty="0"/>
              <a:t>Abstain (Not counted)</a:t>
            </a:r>
          </a:p>
        </p:txBody>
      </p:sp>
      <p:sp>
        <p:nvSpPr>
          <p:cNvPr id="4" name="Slide Number Placeholder 3">
            <a:extLst>
              <a:ext uri="{FF2B5EF4-FFF2-40B4-BE49-F238E27FC236}">
                <a16:creationId xmlns:a16="http://schemas.microsoft.com/office/drawing/2014/main" id="{68F22C51-1F99-48D1-9828-13B44230194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D4DD40A-D474-4CFC-8087-109369211AE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60C1AC3-9E0D-4D50-A263-FC5156C396C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628590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Goals for September 2019</a:t>
            </a:r>
            <a:endParaRPr lang="en-US" dirty="0"/>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Discuss creation of ad-hoc groups</a:t>
            </a:r>
          </a:p>
          <a:p>
            <a:pPr lvl="1">
              <a:buFont typeface="Arial" panose="020B0604020202020204" pitchFamily="34" charset="0"/>
              <a:buChar char="•"/>
            </a:pPr>
            <a:r>
              <a:rPr lang="en-US" dirty="0"/>
              <a:t>E.g., number of ad-</a:t>
            </a:r>
            <a:r>
              <a:rPr lang="en-US" dirty="0" err="1"/>
              <a:t>hocs</a:t>
            </a:r>
            <a:r>
              <a:rPr lang="en-US" dirty="0"/>
              <a:t>, chairs, etc.</a:t>
            </a:r>
          </a:p>
          <a:p>
            <a:pPr>
              <a:buFont typeface="Arial" panose="020B0604020202020204" pitchFamily="34" charset="0"/>
              <a:buChar char="•"/>
            </a:pPr>
            <a:r>
              <a:rPr lang="en-US" dirty="0"/>
              <a:t>Discuss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29684</TotalTime>
  <Words>3504</Words>
  <Application>Microsoft Office PowerPoint</Application>
  <PresentationFormat>On-screen Show (4:3)</PresentationFormat>
  <Paragraphs>930</Paragraphs>
  <Slides>50</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9"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Submissions (cont.)</vt:lpstr>
      <vt:lpstr>Agenda for Thursday AM1</vt:lpstr>
      <vt:lpstr>TG documents</vt:lpstr>
      <vt:lpstr>Channel Model Motion</vt:lpstr>
      <vt:lpstr>Functional Requirements Motion</vt:lpstr>
      <vt:lpstr>Submissions</vt:lpstr>
      <vt:lpstr>Submissions (cont.)</vt:lpstr>
      <vt:lpstr>Agenda for Thursday PM1</vt:lpstr>
      <vt:lpstr>TG documents</vt:lpstr>
      <vt:lpstr>Specification Framework Motion</vt:lpstr>
      <vt:lpstr>Submissions</vt:lpstr>
      <vt:lpstr>Teleconference Plan</vt:lpstr>
      <vt:lpstr>Straw Poll</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858</cp:revision>
  <cp:lastPrinted>1601-01-01T00:00:00Z</cp:lastPrinted>
  <dcterms:created xsi:type="dcterms:W3CDTF">2017-01-26T15:28:16Z</dcterms:created>
  <dcterms:modified xsi:type="dcterms:W3CDTF">2019-07-18T13:51:51Z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