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6" r:id="rId16"/>
    <p:sldId id="307" r:id="rId17"/>
    <p:sldId id="343" r:id="rId18"/>
    <p:sldId id="345" r:id="rId19"/>
    <p:sldId id="346" r:id="rId20"/>
    <p:sldId id="347" r:id="rId21"/>
    <p:sldId id="348" r:id="rId22"/>
    <p:sldId id="271" r:id="rId23"/>
    <p:sldId id="273" r:id="rId24"/>
    <p:sldId id="291" r:id="rId25"/>
    <p:sldId id="325" r:id="rId26"/>
    <p:sldId id="340" r:id="rId27"/>
    <p:sldId id="341" r:id="rId28"/>
    <p:sldId id="308" r:id="rId29"/>
    <p:sldId id="333" r:id="rId30"/>
    <p:sldId id="326" r:id="rId31"/>
    <p:sldId id="337" r:id="rId32"/>
    <p:sldId id="311" r:id="rId33"/>
    <p:sldId id="327" r:id="rId34"/>
    <p:sldId id="349" r:id="rId35"/>
    <p:sldId id="330" r:id="rId36"/>
    <p:sldId id="336" r:id="rId37"/>
    <p:sldId id="351" r:id="rId38"/>
    <p:sldId id="352" r:id="rId39"/>
    <p:sldId id="331" r:id="rId40"/>
    <p:sldId id="350" r:id="rId41"/>
    <p:sldId id="297" r:id="rId42"/>
    <p:sldId id="353" r:id="rId43"/>
    <p:sldId id="332" r:id="rId44"/>
    <p:sldId id="286" r:id="rId45"/>
    <p:sldId id="305" r:id="rId46"/>
    <p:sldId id="298" r:id="rId47"/>
    <p:sldId id="324" r:id="rId48"/>
    <p:sldId id="323" r:id="rId4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802.11-19/0986r12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1075-01-00be-telephone-conference-meeting-minutes-june-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ieeexplore.ieee.org/xpl/tocresult.jsp?isnumber=8412445" TargetMode="External"/><Relationship Id="rId2" Type="http://schemas.openxmlformats.org/officeDocument/2006/relationships/hyperlink" Target="https://mentor.ieee.org/802.11/dcn/18/11-18-2027-00-0000-overview-of-ieee-802-1-tsn-and-ietf-detnet.pdf" TargetMode="External"/><Relationship Id="rId1" Type="http://schemas.openxmlformats.org/officeDocument/2006/relationships/slideLayout" Target="../slideLayouts/slideLayout2.xml"/><Relationship Id="rId4" Type="http://schemas.openxmlformats.org/officeDocument/2006/relationships/hyperlink" Target="https://1.ieee802.org/november-2018-plenary-meeting-in-bangkok-thailand-tsn-tg-agend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4872"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May 2019 meeting</a:t>
            </a:r>
          </a:p>
          <a:p>
            <a:pPr>
              <a:buFont typeface="Arial" panose="020B0604020202020204" pitchFamily="34" charset="0"/>
              <a:buChar char="•"/>
            </a:pPr>
            <a:r>
              <a:rPr lang="en-US" sz="1800" dirty="0"/>
              <a:t>Approve TGbe minutes from May meeting</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TG documents</a:t>
            </a:r>
          </a:p>
          <a:p>
            <a:pPr>
              <a:buFont typeface="Arial" panose="020B0604020202020204" pitchFamily="34" charset="0"/>
              <a:buChar char="•"/>
            </a:pPr>
            <a:r>
              <a:rPr lang="en-US" altLang="en-US" sz="1800" dirty="0"/>
              <a:t>Goals for September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447800"/>
            <a:ext cx="4267199" cy="5027613"/>
          </a:xfrm>
        </p:spPr>
        <p:txBody>
          <a:bodyPr/>
          <a:lstStyle/>
          <a:p>
            <a:pPr lvl="0">
              <a:lnSpc>
                <a:spcPct val="80000"/>
              </a:lnSpc>
              <a:buFont typeface="Arial" panose="020B0604020202020204" pitchFamily="34" charset="0"/>
              <a:buChar char="•"/>
            </a:pPr>
            <a:r>
              <a:rPr lang="en-US" altLang="en-US" sz="1600" dirty="0"/>
              <a:t>Monday PM2 (16:00-18:00)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Set and approve agenda</a:t>
            </a:r>
          </a:p>
          <a:p>
            <a:pPr lvl="1">
              <a:lnSpc>
                <a:spcPct val="80000"/>
              </a:lnSpc>
              <a:buFont typeface="Arial" panose="020B0604020202020204" pitchFamily="34" charset="0"/>
              <a:buChar char="•"/>
            </a:pPr>
            <a:r>
              <a:rPr lang="en-US" altLang="en-US" sz="1400" dirty="0"/>
              <a:t>Summary from May 2019 meeting</a:t>
            </a:r>
          </a:p>
          <a:p>
            <a:pPr lvl="1">
              <a:lnSpc>
                <a:spcPct val="80000"/>
              </a:lnSpc>
              <a:buFont typeface="Arial" panose="020B0604020202020204" pitchFamily="34" charset="0"/>
              <a:buChar char="•"/>
            </a:pPr>
            <a:r>
              <a:rPr lang="en-US" altLang="en-US" sz="1400" dirty="0"/>
              <a:t>Approve TG minutes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EVE (19:30-21:30)</a:t>
            </a:r>
          </a:p>
          <a:p>
            <a:pPr lvl="1">
              <a:lnSpc>
                <a:spcPct val="80000"/>
              </a:lnSpc>
              <a:buFont typeface="Arial" panose="020B0604020202020204" pitchFamily="34" charset="0"/>
              <a:buChar char="•"/>
            </a:pPr>
            <a:r>
              <a:rPr lang="en-US" altLang="en-US" sz="1400" dirty="0"/>
              <a:t>Joint meeting with 802.1 TSN</a:t>
            </a:r>
          </a:p>
          <a:p>
            <a:pPr lvl="1">
              <a:lnSpc>
                <a:spcPct val="80000"/>
              </a:lnSpc>
              <a:buFont typeface="Arial" panose="020B0604020202020204" pitchFamily="34" charset="0"/>
              <a:buChar char="•"/>
            </a:pPr>
            <a:r>
              <a:rPr lang="en-US" altLang="en-US" sz="1400" dirty="0"/>
              <a:t>Call meeting to order</a:t>
            </a:r>
          </a:p>
          <a:p>
            <a:pPr lvl="1">
              <a:buFont typeface="Arial" panose="020B0604020202020204" pitchFamily="34" charset="0"/>
              <a:buChar char="•"/>
            </a:pPr>
            <a:r>
              <a:rPr lang="en-US" altLang="en-US" sz="1400" dirty="0"/>
              <a:t>IEEE-SA IPR policy and Procedure</a:t>
            </a:r>
          </a:p>
          <a:p>
            <a:pPr lvl="1">
              <a:buFont typeface="Arial" panose="020B0604020202020204" pitchFamily="34" charset="0"/>
              <a:buChar char="•"/>
            </a:pPr>
            <a:r>
              <a:rPr lang="en-US" altLang="en-US" sz="1400" dirty="0"/>
              <a:t>Agenda Setup</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July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447799"/>
            <a:ext cx="3659187" cy="50276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600" dirty="0"/>
              <a:t>Wednesday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dirty="0"/>
          </a:p>
          <a:p>
            <a:pPr>
              <a:lnSpc>
                <a:spcPct val="80000"/>
              </a:lnSpc>
              <a:buFont typeface="Arial" panose="020B0604020202020204" pitchFamily="34" charset="0"/>
              <a:buChar char="•"/>
            </a:pPr>
            <a:r>
              <a:rPr lang="en-US" altLang="en-US" sz="1600" dirty="0"/>
              <a:t>Thursday AM1 (08:00-10:00)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TG Documents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kern="0" dirty="0"/>
          </a:p>
          <a:p>
            <a:pPr>
              <a:lnSpc>
                <a:spcPct val="80000"/>
              </a:lnSpc>
              <a:buFont typeface="Arial" panose="020B0604020202020204" pitchFamily="34" charset="0"/>
              <a:buChar char="•"/>
            </a:pPr>
            <a:r>
              <a:rPr lang="en-US" altLang="en-US" sz="1600" kern="0" dirty="0"/>
              <a:t>Thursday PM1 (13:30-15:30)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Teleconference Plan</a:t>
            </a:r>
          </a:p>
          <a:p>
            <a:pPr lvl="1">
              <a:lnSpc>
                <a:spcPct val="80000"/>
              </a:lnSpc>
              <a:buFont typeface="Arial" panose="020B0604020202020204" pitchFamily="34" charset="0"/>
              <a:buChar char="•"/>
            </a:pPr>
            <a:r>
              <a:rPr lang="en-US" altLang="en-US" sz="1400" dirty="0"/>
              <a:t>Goals for September 2019</a:t>
            </a:r>
          </a:p>
          <a:p>
            <a:pPr lvl="1">
              <a:lnSpc>
                <a:spcPct val="80000"/>
              </a:lnSpc>
              <a:buFont typeface="Arial" panose="020B0604020202020204" pitchFamily="34" charset="0"/>
              <a:buChar char="•"/>
            </a:pPr>
            <a:r>
              <a:rPr lang="en-US" altLang="en-US" sz="1400" dirty="0"/>
              <a:t>Any other business</a:t>
            </a:r>
          </a:p>
          <a:p>
            <a:pPr lvl="1">
              <a:lnSpc>
                <a:spcPct val="80000"/>
              </a:lnSpc>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July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59962688"/>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TGbe/TSN</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267388109"/>
              </p:ext>
            </p:extLst>
          </p:nvPr>
        </p:nvGraphicFramePr>
        <p:xfrm>
          <a:off x="805980" y="1600200"/>
          <a:ext cx="7576020" cy="460190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43693">
                  <a:extLst>
                    <a:ext uri="{9D8B030D-6E8A-4147-A177-3AD203B41FA5}">
                      <a16:colId xmlns:a16="http://schemas.microsoft.com/office/drawing/2014/main" val="20001"/>
                    </a:ext>
                  </a:extLst>
                </a:gridCol>
                <a:gridCol w="1217930">
                  <a:extLst>
                    <a:ext uri="{9D8B030D-6E8A-4147-A177-3AD203B41FA5}">
                      <a16:colId xmlns:a16="http://schemas.microsoft.com/office/drawing/2014/main" val="20002"/>
                    </a:ext>
                  </a:extLst>
                </a:gridCol>
                <a:gridCol w="832402">
                  <a:extLst>
                    <a:ext uri="{9D8B030D-6E8A-4147-A177-3AD203B41FA5}">
                      <a16:colId xmlns:a16="http://schemas.microsoft.com/office/drawing/2014/main" val="20004"/>
                    </a:ext>
                  </a:extLst>
                </a:gridCol>
                <a:gridCol w="832402">
                  <a:extLst>
                    <a:ext uri="{9D8B030D-6E8A-4147-A177-3AD203B41FA5}">
                      <a16:colId xmlns:a16="http://schemas.microsoft.com/office/drawing/2014/main" val="163670971"/>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a:solidFill>
                            <a:schemeClr val="tx1"/>
                          </a:solidFill>
                          <a:latin typeface="+mn-lt"/>
                          <a:ea typeface="+mn-ea"/>
                          <a:cs typeface="+mn-cs"/>
                        </a:rPr>
                        <a:t>Suhwook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rgbClr val="00B050"/>
                          </a:solidFill>
                          <a:latin typeface="+mn-lt"/>
                          <a:ea typeface="+mn-ea"/>
                          <a:cs typeface="+mn-cs"/>
                        </a:rPr>
                        <a:t>763</a:t>
                      </a:r>
                    </a:p>
                  </a:txBody>
                  <a:tcPr/>
                </a:tc>
                <a:tc>
                  <a:txBody>
                    <a:bodyPr/>
                    <a:lstStyle/>
                    <a:p>
                      <a:r>
                        <a:rPr lang="en-US" sz="1200" b="0" kern="1200" dirty="0">
                          <a:solidFill>
                            <a:srgbClr val="00B050"/>
                          </a:solidFill>
                          <a:latin typeface="+mn-lt"/>
                          <a:ea typeface="+mn-ea"/>
                          <a:cs typeface="+mn-cs"/>
                        </a:rPr>
                        <a:t>Measurements for Distributed MU-MIMO</a:t>
                      </a:r>
                    </a:p>
                  </a:txBody>
                  <a:tcPr anchor="ctr"/>
                </a:tc>
                <a:tc>
                  <a:txBody>
                    <a:bodyPr/>
                    <a:lstStyle/>
                    <a:p>
                      <a:pPr algn="ctr"/>
                      <a:r>
                        <a:rPr lang="en-US" sz="1200" b="0" kern="1200" dirty="0">
                          <a:solidFill>
                            <a:srgbClr val="00B050"/>
                          </a:solidFill>
                          <a:latin typeface="+mn-lt"/>
                          <a:ea typeface="+mn-ea"/>
                          <a:cs typeface="+mn-cs"/>
                        </a:rPr>
                        <a:t>Miguel Lopez </a:t>
                      </a:r>
                    </a:p>
                  </a:txBody>
                  <a:tcPr anchor="ct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rgbClr val="00B050"/>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Multi-Link Aggregation - Gain Analysis</a:t>
                      </a:r>
                    </a:p>
                  </a:txBody>
                  <a:tcPr/>
                </a:tc>
                <a:tc>
                  <a:txBody>
                    <a:bodyPr/>
                    <a:lstStyle/>
                    <a:p>
                      <a:pPr algn="ctr"/>
                      <a:r>
                        <a:rPr lang="en-US" sz="1200" b="0" kern="1200" dirty="0">
                          <a:solidFill>
                            <a:srgbClr val="00B050"/>
                          </a:solidFill>
                          <a:latin typeface="+mn-lt"/>
                          <a:ea typeface="+mn-ea"/>
                          <a:cs typeface="+mn-cs"/>
                        </a:rPr>
                        <a:t>Abhishek Patil</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503138227"/>
                  </a:ext>
                </a:extLst>
              </a:tr>
              <a:tr h="255168">
                <a:tc>
                  <a:txBody>
                    <a:bodyPr/>
                    <a:lstStyle/>
                    <a:p>
                      <a:pPr algn="ctr"/>
                      <a:r>
                        <a:rPr lang="en-US" sz="1200" b="0" kern="1200" dirty="0">
                          <a:solidFill>
                            <a:srgbClr val="00B050"/>
                          </a:solidFill>
                          <a:latin typeface="+mn-lt"/>
                          <a:ea typeface="+mn-ea"/>
                          <a:cs typeface="+mn-cs"/>
                        </a:rPr>
                        <a:t>773</a:t>
                      </a:r>
                    </a:p>
                  </a:txBody>
                  <a:tcPr/>
                </a:tc>
                <a:tc>
                  <a:txBody>
                    <a:bodyPr/>
                    <a:lstStyle/>
                    <a:p>
                      <a:pPr algn="l"/>
                      <a:r>
                        <a:rPr lang="en-US" sz="1200" b="0" kern="1200" dirty="0">
                          <a:solidFill>
                            <a:srgbClr val="00B050"/>
                          </a:solidFill>
                          <a:latin typeface="+mn-lt"/>
                          <a:ea typeface="+mn-ea"/>
                          <a:cs typeface="+mn-cs"/>
                        </a:rPr>
                        <a:t>Multi-link Operation Framework</a:t>
                      </a:r>
                    </a:p>
                  </a:txBody>
                  <a:tcPr/>
                </a:tc>
                <a:tc>
                  <a:txBody>
                    <a:bodyPr/>
                    <a:lstStyle/>
                    <a:p>
                      <a:pPr algn="ctr"/>
                      <a:r>
                        <a:rPr lang="en-US" sz="1200" b="0" kern="1200" dirty="0">
                          <a:solidFill>
                            <a:srgbClr val="00B050"/>
                          </a:solidFill>
                          <a:latin typeface="+mn-lt"/>
                          <a:ea typeface="+mn-ea"/>
                          <a:cs typeface="+mn-cs"/>
                        </a:rPr>
                        <a:t>Po-Kai Huang</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(1)</a:t>
                      </a:r>
                    </a:p>
                  </a:txBody>
                  <a:tcPr/>
                </a:tc>
                <a:extLst>
                  <a:ext uri="{0D108BD9-81ED-4DB2-BD59-A6C34878D82A}">
                    <a16:rowId xmlns:a16="http://schemas.microsoft.com/office/drawing/2014/main" val="10003"/>
                  </a:ext>
                </a:extLst>
              </a:tr>
              <a:tr h="292510">
                <a:tc>
                  <a:txBody>
                    <a:bodyPr/>
                    <a:lstStyle/>
                    <a:p>
                      <a:pPr algn="ctr"/>
                      <a:r>
                        <a:rPr lang="en-US" sz="1200" b="0" kern="1200" dirty="0">
                          <a:solidFill>
                            <a:srgbClr val="00B050"/>
                          </a:solidFill>
                          <a:latin typeface="+mn-lt"/>
                          <a:ea typeface="+mn-ea"/>
                          <a:cs typeface="+mn-cs"/>
                        </a:rPr>
                        <a:t>779</a:t>
                      </a:r>
                    </a:p>
                  </a:txBody>
                  <a:tcPr/>
                </a:tc>
                <a:tc>
                  <a:txBody>
                    <a:bodyPr/>
                    <a:lstStyle/>
                    <a:p>
                      <a:pPr algn="l"/>
                      <a:r>
                        <a:rPr lang="fr-FR" sz="1200" b="0" kern="1200" dirty="0">
                          <a:solidFill>
                            <a:srgbClr val="00B050"/>
                          </a:solidFill>
                          <a:latin typeface="+mn-lt"/>
                          <a:ea typeface="+mn-ea"/>
                          <a:cs typeface="+mn-cs"/>
                        </a:rPr>
                        <a:t>Performance Investigation on Multi-AP Transmission</a:t>
                      </a:r>
                      <a:endParaRPr lang="en-US" sz="1200" b="0" kern="1200" dirty="0">
                        <a:solidFill>
                          <a:srgbClr val="00B05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Eunsung Park</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10005"/>
                  </a:ext>
                </a:extLst>
              </a:tr>
              <a:tr h="292510">
                <a:tc>
                  <a:txBody>
                    <a:bodyPr/>
                    <a:lstStyle/>
                    <a:p>
                      <a:pPr algn="ctr"/>
                      <a:r>
                        <a:rPr lang="en-US" sz="1200" b="0" kern="1200" dirty="0">
                          <a:solidFill>
                            <a:srgbClr val="00B050"/>
                          </a:solidFill>
                          <a:latin typeface="+mn-lt"/>
                          <a:ea typeface="+mn-ea"/>
                          <a:cs typeface="+mn-cs"/>
                        </a:rPr>
                        <a:t>792</a:t>
                      </a:r>
                    </a:p>
                  </a:txBody>
                  <a:tcPr/>
                </a:tc>
                <a:tc>
                  <a:txBody>
                    <a:bodyPr/>
                    <a:lstStyle/>
                    <a:p>
                      <a:pPr algn="l"/>
                      <a:r>
                        <a:rPr lang="en-US" sz="1200" b="0" kern="1200" dirty="0">
                          <a:solidFill>
                            <a:srgbClr val="00B050"/>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Yan Zhang</a:t>
                      </a:r>
                    </a:p>
                  </a:txBody>
                  <a:tcPr/>
                </a:tc>
                <a:tc>
                  <a:txBody>
                    <a:bodyPr/>
                    <a:lstStyle/>
                    <a:p>
                      <a:pPr algn="ctr"/>
                      <a:r>
                        <a:rPr lang="en-US" sz="1200" b="0" kern="1200" dirty="0">
                          <a:solidFill>
                            <a:srgbClr val="00B050"/>
                          </a:solidFill>
                          <a:latin typeface="+mn-lt"/>
                          <a:ea typeface="+mn-ea"/>
                          <a:cs typeface="+mn-cs"/>
                        </a:rPr>
                        <a:t>Pending</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3765737835"/>
                  </a:ext>
                </a:extLst>
              </a:tr>
              <a:tr h="292510">
                <a:tc>
                  <a:txBody>
                    <a:bodyPr/>
                    <a:lstStyle/>
                    <a:p>
                      <a:pPr algn="ctr"/>
                      <a:r>
                        <a:rPr lang="en-US" sz="1200" b="0" kern="1200" dirty="0">
                          <a:solidFill>
                            <a:srgbClr val="00B050"/>
                          </a:solidFill>
                          <a:latin typeface="+mn-lt"/>
                          <a:ea typeface="+mn-ea"/>
                          <a:cs typeface="+mn-cs"/>
                        </a:rPr>
                        <a:t>797</a:t>
                      </a:r>
                    </a:p>
                  </a:txBody>
                  <a:tcPr/>
                </a:tc>
                <a:tc>
                  <a:txBody>
                    <a:bodyPr/>
                    <a:lstStyle/>
                    <a:p>
                      <a:pPr algn="l"/>
                      <a:r>
                        <a:rPr lang="en-US" sz="1200" b="0" kern="1200" dirty="0">
                          <a:solidFill>
                            <a:srgbClr val="00B050"/>
                          </a:solidFill>
                          <a:latin typeface="+mn-lt"/>
                          <a:ea typeface="+mn-ea"/>
                          <a:cs typeface="+mn-cs"/>
                        </a:rPr>
                        <a:t>11be 320 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Bin Tian</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(3)</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rgbClr val="00B050"/>
                          </a:solidFill>
                          <a:latin typeface="+mn-lt"/>
                          <a:ea typeface="+mn-ea"/>
                          <a:cs typeface="+mn-cs"/>
                        </a:rPr>
                        <a:t>798</a:t>
                      </a:r>
                    </a:p>
                  </a:txBody>
                  <a:tcPr/>
                </a:tc>
                <a:tc>
                  <a:txBody>
                    <a:bodyPr/>
                    <a:lstStyle/>
                    <a:p>
                      <a:r>
                        <a:rPr lang="en-US" sz="1200" b="0" kern="1200" dirty="0">
                          <a:solidFill>
                            <a:srgbClr val="00B050"/>
                          </a:solidFill>
                          <a:latin typeface="+mn-lt"/>
                          <a:ea typeface="+mn-ea"/>
                          <a:cs typeface="+mn-cs"/>
                        </a:rPr>
                        <a:t>HARQ Simulation Results</a:t>
                      </a:r>
                    </a:p>
                  </a:txBody>
                  <a:tcPr anchor="ctr"/>
                </a:tc>
                <a:tc>
                  <a:txBody>
                    <a:bodyPr/>
                    <a:lstStyle/>
                    <a:p>
                      <a:pPr algn="ctr"/>
                      <a:r>
                        <a:rPr lang="en-US" sz="1200" b="0" kern="1200" dirty="0">
                          <a:solidFill>
                            <a:srgbClr val="00B050"/>
                          </a:solidFill>
                          <a:latin typeface="+mn-lt"/>
                          <a:ea typeface="+mn-ea"/>
                          <a:cs typeface="+mn-cs"/>
                        </a:rPr>
                        <a:t>Ron Porat</a:t>
                      </a:r>
                    </a:p>
                  </a:txBody>
                  <a:tcPr anchor="ctr"/>
                </a:tc>
                <a:tc>
                  <a:txBody>
                    <a:bodyPr/>
                    <a:lstStyle/>
                    <a:p>
                      <a:pPr algn="ctr"/>
                      <a:r>
                        <a:rPr lang="en-US" sz="1200" b="0" kern="1200" dirty="0">
                          <a:solidFill>
                            <a:srgbClr val="00B050"/>
                          </a:solidFill>
                          <a:latin typeface="+mn-lt"/>
                          <a:ea typeface="+mn-ea"/>
                          <a:cs typeface="+mn-cs"/>
                        </a:rPr>
                        <a:t>Pending</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893580246"/>
                  </a:ext>
                </a:extLst>
              </a:tr>
              <a:tr h="292510">
                <a:tc>
                  <a:txBody>
                    <a:bodyPr/>
                    <a:lstStyle/>
                    <a:p>
                      <a:pPr algn="ctr"/>
                      <a:r>
                        <a:rPr lang="en-US" sz="1200" b="0" kern="1200" dirty="0">
                          <a:solidFill>
                            <a:srgbClr val="00B050"/>
                          </a:solidFill>
                          <a:latin typeface="+mn-lt"/>
                          <a:ea typeface="+mn-ea"/>
                          <a:cs typeface="+mn-cs"/>
                        </a:rPr>
                        <a:t>799</a:t>
                      </a:r>
                    </a:p>
                  </a:txBody>
                  <a:tcPr/>
                </a:tc>
                <a:tc>
                  <a:txBody>
                    <a:bodyPr/>
                    <a:lstStyle/>
                    <a:p>
                      <a:r>
                        <a:rPr lang="en-US" sz="1200" b="0" kern="1200" dirty="0">
                          <a:solidFill>
                            <a:srgbClr val="00B050"/>
                          </a:solidFill>
                          <a:latin typeface="+mn-lt"/>
                          <a:ea typeface="+mn-ea"/>
                          <a:cs typeface="+mn-cs"/>
                        </a:rPr>
                        <a:t>Comparison of CBF and JT</a:t>
                      </a:r>
                    </a:p>
                  </a:txBody>
                  <a:tcPr anchor="ctr"/>
                </a:tc>
                <a:tc>
                  <a:txBody>
                    <a:bodyPr/>
                    <a:lstStyle/>
                    <a:p>
                      <a:pPr algn="ctr"/>
                      <a:r>
                        <a:rPr lang="en-US" sz="1200" b="0" kern="1200" dirty="0">
                          <a:solidFill>
                            <a:srgbClr val="00B050"/>
                          </a:solidFill>
                          <a:latin typeface="+mn-lt"/>
                          <a:ea typeface="+mn-ea"/>
                          <a:cs typeface="+mn-cs"/>
                        </a:rPr>
                        <a:t>Ron Porat</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005269518"/>
                  </a:ext>
                </a:extLst>
              </a:tr>
              <a:tr h="292510">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290359045"/>
                  </a:ext>
                </a:extLst>
              </a:tr>
              <a:tr h="292510">
                <a:tc>
                  <a:txBody>
                    <a:bodyPr/>
                    <a:lstStyle/>
                    <a:p>
                      <a:pPr algn="ctr"/>
                      <a:r>
                        <a:rPr lang="en-US" sz="1200" b="0" kern="1200" dirty="0">
                          <a:solidFill>
                            <a:srgbClr val="00B050"/>
                          </a:solidFill>
                          <a:latin typeface="+mn-lt"/>
                          <a:ea typeface="+mn-ea"/>
                          <a:cs typeface="+mn-cs"/>
                        </a:rPr>
                        <a:t>810</a:t>
                      </a:r>
                    </a:p>
                  </a:txBody>
                  <a:tcPr anchor="ctr"/>
                </a:tc>
                <a:tc>
                  <a:txBody>
                    <a:bodyPr/>
                    <a:lstStyle/>
                    <a:p>
                      <a:pPr algn="l"/>
                      <a:r>
                        <a:rPr lang="en-US" sz="1200" b="0" kern="1200" dirty="0">
                          <a:solidFill>
                            <a:srgbClr val="00B050"/>
                          </a:solidFill>
                          <a:latin typeface="+mn-lt"/>
                          <a:ea typeface="+mn-ea"/>
                          <a:cs typeface="+mn-cs"/>
                        </a:rPr>
                        <a:t>Discussion on 6GHz band support </a:t>
                      </a:r>
                    </a:p>
                  </a:txBody>
                  <a:tcPr anchor="ctr"/>
                </a:tc>
                <a:tc>
                  <a:txBody>
                    <a:bodyPr/>
                    <a:lstStyle/>
                    <a:p>
                      <a:pPr algn="ctr"/>
                      <a:r>
                        <a:rPr lang="en-US" sz="1200" b="0" kern="1200" dirty="0">
                          <a:solidFill>
                            <a:srgbClr val="00B050"/>
                          </a:solidFill>
                          <a:latin typeface="+mn-lt"/>
                          <a:ea typeface="+mn-ea"/>
                          <a:cs typeface="+mn-cs"/>
                        </a:rPr>
                        <a:t>Yusuke Tanaka</a:t>
                      </a:r>
                    </a:p>
                  </a:txBody>
                  <a:tcPr/>
                </a:tc>
                <a:tc>
                  <a:txBody>
                    <a:bodyPr/>
                    <a:lstStyle/>
                    <a:p>
                      <a:pPr algn="ctr"/>
                      <a:r>
                        <a:rPr lang="en-US" sz="1200" b="0" kern="1200" dirty="0">
                          <a:solidFill>
                            <a:srgbClr val="00B050"/>
                          </a:solidFill>
                          <a:latin typeface="+mn-lt"/>
                          <a:ea typeface="+mn-ea"/>
                          <a:cs typeface="+mn-cs"/>
                        </a:rPr>
                        <a:t>Pending</a:t>
                      </a:r>
                    </a:p>
                  </a:txBody>
                  <a:tcPr/>
                </a:tc>
                <a:tc>
                  <a:txBody>
                    <a:bodyPr/>
                    <a:lstStyle/>
                    <a:p>
                      <a:pPr algn="ctr"/>
                      <a:r>
                        <a:rPr lang="en-US" sz="1200" b="0" kern="1200" dirty="0">
                          <a:solidFill>
                            <a:srgbClr val="00B050"/>
                          </a:solidFill>
                          <a:latin typeface="+mn-lt"/>
                          <a:ea typeface="+mn-ea"/>
                          <a:cs typeface="+mn-cs"/>
                        </a:rPr>
                        <a:t>RAN (1)</a:t>
                      </a:r>
                    </a:p>
                  </a:txBody>
                  <a:tcPr/>
                </a:tc>
                <a:extLst>
                  <a:ext uri="{0D108BD9-81ED-4DB2-BD59-A6C34878D82A}">
                    <a16:rowId xmlns:a16="http://schemas.microsoft.com/office/drawing/2014/main" val="1345018319"/>
                  </a:ext>
                </a:extLst>
              </a:tr>
              <a:tr h="292510">
                <a:tc>
                  <a:txBody>
                    <a:bodyPr/>
                    <a:lstStyle/>
                    <a:p>
                      <a:pPr algn="ctr"/>
                      <a:r>
                        <a:rPr lang="en-US" sz="1200" b="0" kern="1200" dirty="0">
                          <a:solidFill>
                            <a:srgbClr val="00B050"/>
                          </a:solidFill>
                          <a:latin typeface="+mn-lt"/>
                          <a:ea typeface="+mn-ea"/>
                          <a:cs typeface="+mn-cs"/>
                        </a:rPr>
                        <a:t>824</a:t>
                      </a:r>
                    </a:p>
                  </a:txBody>
                  <a:tcPr anchor="ctr"/>
                </a:tc>
                <a:tc>
                  <a:txBody>
                    <a:bodyPr/>
                    <a:lstStyle/>
                    <a:p>
                      <a:pPr algn="l"/>
                      <a:r>
                        <a:rPr lang="en-US" sz="1200" b="0" kern="1200" dirty="0">
                          <a:solidFill>
                            <a:srgbClr val="00B050"/>
                          </a:solidFill>
                          <a:latin typeface="+mn-lt"/>
                          <a:ea typeface="+mn-ea"/>
                          <a:cs typeface="+mn-cs"/>
                        </a:rPr>
                        <a:t>Multi-band Operation Performance</a:t>
                      </a:r>
                    </a:p>
                  </a:txBody>
                  <a:tcPr anchor="ctr"/>
                </a:tc>
                <a:tc>
                  <a:txBody>
                    <a:bodyPr/>
                    <a:lstStyle/>
                    <a:p>
                      <a:pPr algn="ctr"/>
                      <a:r>
                        <a:rPr lang="en-US" sz="1200" b="0" kern="1200" dirty="0">
                          <a:solidFill>
                            <a:srgbClr val="00B050"/>
                          </a:solidFill>
                          <a:latin typeface="+mn-lt"/>
                          <a:ea typeface="+mn-ea"/>
                          <a:cs typeface="+mn-cs"/>
                        </a:rPr>
                        <a:t>Sharan Naribole</a:t>
                      </a:r>
                    </a:p>
                  </a:txBody>
                  <a:tcPr/>
                </a:tc>
                <a:tc>
                  <a:txBody>
                    <a:bodyPr/>
                    <a:lstStyle/>
                    <a:p>
                      <a:pPr algn="ctr"/>
                      <a:r>
                        <a:rPr lang="en-US" sz="1200" b="0" kern="1200" dirty="0">
                          <a:solidFill>
                            <a:srgbClr val="00B050"/>
                          </a:solidFill>
                          <a:latin typeface="+mn-lt"/>
                          <a:ea typeface="+mn-ea"/>
                          <a:cs typeface="+mn-cs"/>
                        </a:rPr>
                        <a:t>Pending</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822455358"/>
                  </a:ext>
                </a:extLst>
              </a:tr>
              <a:tr h="292510">
                <a:tc>
                  <a:txBody>
                    <a:bodyPr/>
                    <a:lstStyle/>
                    <a:p>
                      <a:pPr algn="ctr"/>
                      <a:r>
                        <a:rPr lang="en-US" sz="1200" b="0" kern="1200" dirty="0">
                          <a:solidFill>
                            <a:schemeClr val="tx1"/>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Feedback Overhead Analysis for 16 Spatial Stream MIMO</a:t>
                      </a:r>
                    </a:p>
                  </a:txBody>
                  <a:tcPr/>
                </a:tc>
                <a:tc>
                  <a:txBody>
                    <a:bodyPr/>
                    <a:lstStyle/>
                    <a:p>
                      <a:pPr algn="ctr"/>
                      <a:r>
                        <a:rPr lang="en-US" sz="1200" b="0" kern="1200" dirty="0">
                          <a:solidFill>
                            <a:schemeClr val="tx1"/>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717626181"/>
                  </a:ext>
                </a:extLst>
              </a:tr>
              <a:tr h="292510">
                <a:tc>
                  <a:txBody>
                    <a:bodyPr/>
                    <a:lstStyle/>
                    <a:p>
                      <a:pPr algn="ctr"/>
                      <a:r>
                        <a:rPr lang="en-US" sz="1200" b="0" kern="1200" dirty="0">
                          <a:solidFill>
                            <a:schemeClr val="tx1"/>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Evaluation of 16 Spatial Stream based MU-MIMO</a:t>
                      </a:r>
                    </a:p>
                  </a:txBody>
                  <a:tcPr/>
                </a:tc>
                <a:tc>
                  <a:txBody>
                    <a:bodyPr/>
                    <a:lstStyle/>
                    <a:p>
                      <a:pPr algn="ctr"/>
                      <a:r>
                        <a:rPr lang="en-US" sz="1200" b="0" kern="1200" dirty="0">
                          <a:solidFill>
                            <a:schemeClr val="tx1"/>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28067284"/>
                  </a:ext>
                </a:extLst>
              </a:tr>
              <a:tr h="292510">
                <a:tc>
                  <a:txBody>
                    <a:bodyPr/>
                    <a:lstStyle/>
                    <a:p>
                      <a:pPr algn="ctr"/>
                      <a:r>
                        <a:rPr lang="en-US" sz="1200" b="0" kern="1200" dirty="0">
                          <a:solidFill>
                            <a:srgbClr val="00B050"/>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SOMA Updates</a:t>
                      </a:r>
                    </a:p>
                  </a:txBody>
                  <a:tcPr/>
                </a:tc>
                <a:tc>
                  <a:txBody>
                    <a:bodyPr/>
                    <a:lstStyle/>
                    <a:p>
                      <a:pPr algn="ctr"/>
                      <a:r>
                        <a:rPr lang="en-US" sz="1200" b="0" kern="1200" dirty="0">
                          <a:solidFill>
                            <a:srgbClr val="00B050"/>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327634446"/>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 (cont.)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130431025"/>
              </p:ext>
            </p:extLst>
          </p:nvPr>
        </p:nvGraphicFramePr>
        <p:xfrm>
          <a:off x="1136705" y="1752600"/>
          <a:ext cx="7016695" cy="462009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3783087">
                  <a:extLst>
                    <a:ext uri="{9D8B030D-6E8A-4147-A177-3AD203B41FA5}">
                      <a16:colId xmlns:a16="http://schemas.microsoft.com/office/drawing/2014/main" val="20001"/>
                    </a:ext>
                  </a:extLst>
                </a:gridCol>
                <a:gridCol w="1111939">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851033">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873</a:t>
                      </a:r>
                    </a:p>
                  </a:txBody>
                  <a:tcPr/>
                </a:tc>
                <a:tc>
                  <a:txBody>
                    <a:bodyPr/>
                    <a:lstStyle/>
                    <a:p>
                      <a:pPr algn="l"/>
                      <a:r>
                        <a:rPr lang="en-US" sz="1200" b="0" kern="1200" dirty="0">
                          <a:solidFill>
                            <a:schemeClr val="tx1"/>
                          </a:solidFill>
                          <a:latin typeface="+mn-lt"/>
                          <a:ea typeface="+mn-ea"/>
                          <a:cs typeface="+mn-cs"/>
                        </a:rPr>
                        <a:t>HARQ Framing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Imran Latif</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1038</a:t>
                      </a:r>
                    </a:p>
                  </a:txBody>
                  <a:tcPr/>
                </a:tc>
                <a:tc>
                  <a:txBody>
                    <a:bodyPr/>
                    <a:lstStyle/>
                    <a:p>
                      <a:pPr algn="l"/>
                      <a:r>
                        <a:rPr lang="en-US" sz="1200" b="0" kern="1200" dirty="0">
                          <a:solidFill>
                            <a:schemeClr val="tx1"/>
                          </a:solidFill>
                          <a:latin typeface="+mn-lt"/>
                          <a:ea typeface="+mn-ea"/>
                          <a:cs typeface="+mn-cs"/>
                        </a:rPr>
                        <a:t>HARQ with A-MPDU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Shimi Shilo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58495364"/>
              </p:ext>
            </p:extLst>
          </p:nvPr>
        </p:nvGraphicFramePr>
        <p:xfrm>
          <a:off x="1027378" y="1505839"/>
          <a:ext cx="7342231" cy="462009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763905">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rgbClr val="00B050"/>
                          </a:solidFill>
                          <a:latin typeface="+mn-lt"/>
                          <a:ea typeface="+mn-ea"/>
                          <a:cs typeface="+mn-cs"/>
                        </a:rPr>
                        <a:t>719</a:t>
                      </a:r>
                    </a:p>
                  </a:txBody>
                  <a:tcPr/>
                </a:tc>
                <a:tc>
                  <a:txBody>
                    <a:bodyPr/>
                    <a:lstStyle/>
                    <a:p>
                      <a:pPr algn="l"/>
                      <a:r>
                        <a:rPr lang="en-US" sz="1200" b="0" kern="1200" dirty="0">
                          <a:solidFill>
                            <a:srgbClr val="00B050"/>
                          </a:solidFill>
                          <a:latin typeface="+mn-lt"/>
                          <a:ea typeface="+mn-ea"/>
                          <a:cs typeface="+mn-cs"/>
                        </a:rPr>
                        <a:t>TGbe channel model document</a:t>
                      </a:r>
                    </a:p>
                  </a:txBody>
                  <a:tcPr anchor="ctr"/>
                </a:tc>
                <a:tc>
                  <a:txBody>
                    <a:bodyPr/>
                    <a:lstStyle/>
                    <a:p>
                      <a:pPr algn="ctr"/>
                      <a:r>
                        <a:rPr lang="en-US" sz="1200" b="0" kern="1200" dirty="0">
                          <a:solidFill>
                            <a:srgbClr val="00B050"/>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rgbClr val="00B050"/>
                          </a:solidFill>
                          <a:latin typeface="+mn-lt"/>
                          <a:ea typeface="+mn-ea"/>
                          <a:cs typeface="+mn-cs"/>
                        </a:rPr>
                        <a:t>Motion</a:t>
                      </a:r>
                    </a:p>
                  </a:txBody>
                  <a:tcPr/>
                </a:tc>
                <a:extLst>
                  <a:ext uri="{0D108BD9-81ED-4DB2-BD59-A6C34878D82A}">
                    <a16:rowId xmlns:a16="http://schemas.microsoft.com/office/drawing/2014/main" val="942160162"/>
                  </a:ext>
                </a:extLst>
              </a:tr>
              <a:tr h="255168">
                <a:tc>
                  <a:txBody>
                    <a:bodyPr/>
                    <a:lstStyle/>
                    <a:p>
                      <a:pPr algn="ctr"/>
                      <a:r>
                        <a:rPr lang="en-US" sz="1200" b="0" kern="1200" dirty="0">
                          <a:solidFill>
                            <a:srgbClr val="00B050"/>
                          </a:solidFill>
                          <a:latin typeface="+mn-lt"/>
                          <a:ea typeface="+mn-ea"/>
                          <a:cs typeface="+mn-cs"/>
                        </a:rPr>
                        <a:t>722</a:t>
                      </a:r>
                    </a:p>
                  </a:txBody>
                  <a:tcPr marL="9525" marR="9525" marT="9525" marB="9525" anchor="ctr"/>
                </a:tc>
                <a:tc>
                  <a:txBody>
                    <a:bodyPr/>
                    <a:lstStyle/>
                    <a:p>
                      <a:r>
                        <a:rPr lang="en-US" sz="1200" b="0" kern="1200" dirty="0">
                          <a:solidFill>
                            <a:srgbClr val="00B050"/>
                          </a:solidFill>
                          <a:latin typeface="+mn-lt"/>
                          <a:ea typeface="+mn-ea"/>
                          <a:cs typeface="+mn-cs"/>
                        </a:rPr>
                        <a:t>  Proposed TGbe Functional Requirements</a:t>
                      </a:r>
                    </a:p>
                  </a:txBody>
                  <a:tcPr marL="9525" marR="9525" marT="9525" marB="9525" anchor="ctr"/>
                </a:tc>
                <a:tc>
                  <a:txBody>
                    <a:bodyPr/>
                    <a:lstStyle/>
                    <a:p>
                      <a:pPr algn="ctr"/>
                      <a:r>
                        <a:rPr lang="en-US" sz="1200" b="0" kern="1200" dirty="0">
                          <a:solidFill>
                            <a:srgbClr val="00B050"/>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Pending</a:t>
                      </a:r>
                    </a:p>
                  </a:txBody>
                  <a:tcPr/>
                </a:tc>
                <a:tc>
                  <a:txBody>
                    <a:bodyPr/>
                    <a:lstStyle/>
                    <a:p>
                      <a:pPr algn="ctr"/>
                      <a:r>
                        <a:rPr lang="en-US" sz="1200" b="0" kern="1200" dirty="0">
                          <a:solidFill>
                            <a:srgbClr val="00B050"/>
                          </a:solidFill>
                          <a:latin typeface="+mn-lt"/>
                          <a:ea typeface="+mn-ea"/>
                          <a:cs typeface="+mn-cs"/>
                        </a:rPr>
                        <a:t>Motion</a:t>
                      </a:r>
                    </a:p>
                  </a:txBody>
                  <a:tcPr/>
                </a:tc>
                <a:extLst>
                  <a:ext uri="{0D108BD9-81ED-4DB2-BD59-A6C34878D82A}">
                    <a16:rowId xmlns:a16="http://schemas.microsoft.com/office/drawing/2014/main" val="10003"/>
                  </a:ext>
                </a:extLst>
              </a:tr>
              <a:tr h="255168">
                <a:tc>
                  <a:txBody>
                    <a:bodyPr/>
                    <a:lstStyle/>
                    <a:p>
                      <a:pPr algn="ctr"/>
                      <a:r>
                        <a:rPr lang="en-US" sz="1200" b="0" kern="1200" dirty="0">
                          <a:solidFill>
                            <a:srgbClr val="FF0000"/>
                          </a:solidFill>
                          <a:latin typeface="+mn-lt"/>
                          <a:ea typeface="+mn-ea"/>
                          <a:cs typeface="+mn-cs"/>
                        </a:rPr>
                        <a:t>764</a:t>
                      </a:r>
                    </a:p>
                  </a:txBody>
                  <a:tcPr marL="9525" marR="9525" marT="9525" marB="9525" anchor="ctr"/>
                </a:tc>
                <a:tc>
                  <a:txBody>
                    <a:bodyPr/>
                    <a:lstStyle/>
                    <a:p>
                      <a:r>
                        <a:rPr lang="en-US" sz="1200" b="0" kern="1200" dirty="0">
                          <a:solidFill>
                            <a:srgbClr val="FF0000"/>
                          </a:solidFill>
                          <a:latin typeface="+mn-lt"/>
                          <a:ea typeface="+mn-ea"/>
                          <a:cs typeface="+mn-cs"/>
                        </a:rPr>
                        <a:t>  Multi-Link Aggregation - Gain Analysis</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FF0000"/>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FF0000"/>
                          </a:solidFill>
                          <a:latin typeface="+mn-lt"/>
                          <a:ea typeface="+mn-ea"/>
                          <a:cs typeface="+mn-cs"/>
                        </a:rPr>
                        <a:t>Duplicate</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818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 operation</a:t>
                      </a:r>
                    </a:p>
                  </a:txBody>
                  <a:tcPr/>
                </a:tc>
                <a:tc>
                  <a:txBody>
                    <a:bodyPr/>
                    <a:lstStyle/>
                    <a:p>
                      <a:pPr algn="ctr"/>
                      <a:r>
                        <a:rPr lang="en-US" sz="1200" b="0" kern="1200" dirty="0">
                          <a:solidFill>
                            <a:schemeClr val="tx1"/>
                          </a:solidFill>
                          <a:latin typeface="+mn-lt"/>
                          <a:ea typeface="+mn-ea"/>
                          <a:cs typeface="+mn-cs"/>
                        </a:rPr>
                        <a:t>Ryuichi Hirata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821</a:t>
                      </a:r>
                    </a:p>
                  </a:txBody>
                  <a:tcPr/>
                </a:tc>
                <a:tc>
                  <a:txBody>
                    <a:bodyPr/>
                    <a:lstStyle/>
                    <a:p>
                      <a:pPr algn="l"/>
                      <a:r>
                        <a:rPr lang="en-US" sz="1200" b="0" kern="1200" dirty="0">
                          <a:solidFill>
                            <a:schemeClr val="tx1"/>
                          </a:solidFill>
                          <a:latin typeface="+mn-lt"/>
                          <a:ea typeface="+mn-ea"/>
                          <a:cs typeface="+mn-cs"/>
                        </a:rPr>
                        <a:t>Multi-band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823</a:t>
                      </a:r>
                    </a:p>
                  </a:txBody>
                  <a:tcPr marL="9525" marR="9525" marT="9525" marB="9525" anchor="ctr"/>
                </a:tc>
                <a:tc>
                  <a:txBody>
                    <a:bodyPr/>
                    <a:lstStyle/>
                    <a:p>
                      <a:r>
                        <a:rPr lang="en-US" sz="1200" b="0" kern="1200" dirty="0">
                          <a:solidFill>
                            <a:schemeClr val="tx1"/>
                          </a:solidFill>
                          <a:latin typeface="+mn-lt"/>
                          <a:ea typeface="+mn-ea"/>
                          <a:cs typeface="+mn-cs"/>
                        </a:rPr>
                        <a:t>  Multi-Link Aggregation</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Presented</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Multi-band/Multi-channel Access Method</a:t>
                      </a:r>
                    </a:p>
                  </a:txBody>
                  <a:tcPr/>
                </a:tc>
                <a:tc>
                  <a:txBody>
                    <a:bodyPr/>
                    <a:lstStyle/>
                    <a:p>
                      <a:pPr algn="ctr"/>
                      <a:r>
                        <a:rPr lang="en-US" sz="1200" b="0" kern="1200" dirty="0">
                          <a:solidFill>
                            <a:schemeClr val="tx1"/>
                          </a:solidFill>
                          <a:latin typeface="+mn-lt"/>
                          <a:ea typeface="+mn-ea"/>
                          <a:cs typeface="+mn-cs"/>
                        </a:rPr>
                        <a:t>Liuming Lu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algn="ctr"/>
                      <a:r>
                        <a:rPr lang="en-US" sz="1200" b="0" kern="1200" dirty="0">
                          <a:solidFill>
                            <a:schemeClr val="tx1"/>
                          </a:solidFill>
                          <a:latin typeface="+mn-lt"/>
                          <a:ea typeface="+mn-ea"/>
                          <a:cs typeface="+mn-cs"/>
                        </a:rPr>
                        <a:t>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Operation Follow-up</a:t>
                      </a:r>
                    </a:p>
                  </a:txBody>
                  <a:tcPr/>
                </a:tc>
                <a:tc>
                  <a:txBody>
                    <a:bodyPr/>
                    <a:lstStyle/>
                    <a:p>
                      <a:pPr algn="ctr"/>
                      <a:r>
                        <a:rPr lang="en-US" sz="1200" b="0" kern="1200" dirty="0">
                          <a:solidFill>
                            <a:schemeClr val="tx1"/>
                          </a:solidFill>
                          <a:latin typeface="+mn-lt"/>
                          <a:ea typeface="+mn-ea"/>
                          <a:cs typeface="+mn-cs"/>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algn="ctr" defTabSz="914400" rtl="0" eaLnBrk="1" latinLnBrk="0" hangingPunct="1"/>
                      <a:r>
                        <a:rPr lang="en-US" sz="1200" b="0" kern="1200" dirty="0">
                          <a:solidFill>
                            <a:schemeClr val="tx1"/>
                          </a:solidFill>
                          <a:latin typeface="+mn-lt"/>
                          <a:ea typeface="+mn-ea"/>
                          <a:cs typeface="+mn-cs"/>
                        </a:rPr>
                        <a:t>1018</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Feedback Overhead Reduction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Wook Bong Lee</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rgbClr val="00B050"/>
                          </a:solidFill>
                          <a:latin typeface="+mn-lt"/>
                          <a:ea typeface="+mn-ea"/>
                          <a:cs typeface="+mn-cs"/>
                        </a:rPr>
                        <a:t>1019</a:t>
                      </a:r>
                    </a:p>
                  </a:txBody>
                  <a:tcPr/>
                </a:tc>
                <a:tc>
                  <a:txBody>
                    <a:bodyPr/>
                    <a:lstStyle/>
                    <a:p>
                      <a:pPr algn="l"/>
                      <a:r>
                        <a:rPr lang="en-US" sz="1200" b="0" kern="1200" dirty="0">
                          <a:solidFill>
                            <a:srgbClr val="00B050"/>
                          </a:solidFill>
                          <a:latin typeface="+mn-lt"/>
                          <a:ea typeface="+mn-ea"/>
                          <a:cs typeface="+mn-cs"/>
                        </a:rPr>
                        <a:t>Virtual BSS For Multi 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Wook Bong Lee</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1066</a:t>
                      </a:r>
                    </a:p>
                  </a:txBody>
                  <a:tcPr/>
                </a:tc>
                <a:tc>
                  <a:txBody>
                    <a:bodyPr/>
                    <a:lstStyle/>
                    <a:p>
                      <a:pPr algn="l"/>
                      <a:r>
                        <a:rPr lang="en-US" sz="1200" b="0" kern="1200" dirty="0">
                          <a:solidFill>
                            <a:srgbClr val="00B050"/>
                          </a:solidFill>
                          <a:latin typeface="+mn-lt"/>
                          <a:ea typeface="+mn-ea"/>
                          <a:cs typeface="+mn-cs"/>
                        </a:rPr>
                        <a:t>Tone plan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Eunsung Park</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Deferred</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1078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HARQ Simulation Results</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1079</a:t>
                      </a:r>
                    </a:p>
                  </a:txBody>
                  <a:tcPr/>
                </a:tc>
                <a:tc>
                  <a:txBody>
                    <a:bodyPr/>
                    <a:lstStyle/>
                    <a:p>
                      <a:pPr algn="l"/>
                      <a:r>
                        <a:rPr lang="en-US" sz="1200" b="0" kern="1200" dirty="0">
                          <a:solidFill>
                            <a:schemeClr val="tx1"/>
                          </a:solidFill>
                          <a:latin typeface="+mn-lt"/>
                          <a:ea typeface="+mn-ea"/>
                          <a:cs typeface="+mn-cs"/>
                        </a:rPr>
                        <a:t>HARQ Gains with Overhead Considered</a:t>
                      </a:r>
                    </a:p>
                  </a:txBody>
                  <a:tcPr anchor="ct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1080</a:t>
                      </a:r>
                    </a:p>
                  </a:txBody>
                  <a:tcPr/>
                </a:tc>
                <a:tc>
                  <a:txBody>
                    <a:bodyPr/>
                    <a:lstStyle/>
                    <a:p>
                      <a:pPr algn="l"/>
                      <a:r>
                        <a:rPr lang="en-US" sz="1200" b="0" kern="1200" dirty="0">
                          <a:solidFill>
                            <a:schemeClr val="tx1"/>
                          </a:solidFill>
                          <a:latin typeface="+mn-lt"/>
                          <a:ea typeface="+mn-ea"/>
                          <a:cs typeface="+mn-cs"/>
                        </a:rPr>
                        <a:t>HARQ Complexity</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1081</a:t>
                      </a:r>
                    </a:p>
                  </a:txBody>
                  <a:tcPr marL="9525" marR="9525" marT="9525" marB="9525" anchor="ctr"/>
                </a:tc>
                <a:tc>
                  <a:txBody>
                    <a:bodyPr/>
                    <a:lstStyle/>
                    <a:p>
                      <a:r>
                        <a:rPr lang="en-US" sz="1200" b="0" kern="1200" dirty="0">
                          <a:solidFill>
                            <a:schemeClr val="tx1"/>
                          </a:solidFill>
                          <a:latin typeface="+mn-lt"/>
                          <a:ea typeface="+mn-ea"/>
                          <a:cs typeface="+mn-cs"/>
                        </a:rPr>
                        <a:t> Multi-Link Aggregation - Gain Analysis (Latency)</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67964033"/>
              </p:ext>
            </p:extLst>
          </p:nvPr>
        </p:nvGraphicFramePr>
        <p:xfrm>
          <a:off x="1027378" y="1505839"/>
          <a:ext cx="7434306"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85598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1082</a:t>
                      </a:r>
                    </a:p>
                  </a:txBody>
                  <a:tcPr marL="9525" marR="9525" marT="9525" marB="9525" anchor="ctr"/>
                </a:tc>
                <a:tc>
                  <a:txBody>
                    <a:bodyPr/>
                    <a:lstStyle/>
                    <a:p>
                      <a:r>
                        <a:rPr lang="en-US" sz="1200" b="0" kern="1200" dirty="0">
                          <a:solidFill>
                            <a:schemeClr val="tx1"/>
                          </a:solidFill>
                          <a:latin typeface="+mn-lt"/>
                          <a:ea typeface="+mn-ea"/>
                          <a:cs typeface="+mn-cs"/>
                        </a:rPr>
                        <a:t> Multi-link Operation: Dynamic TID Transfer</a:t>
                      </a:r>
                    </a:p>
                  </a:txBody>
                  <a:tcPr marL="9525" marR="9525" marT="9525" marB="9525" anchor="ctr"/>
                </a:tc>
                <a:tc>
                  <a:txBody>
                    <a:bodyPr/>
                    <a:lstStyle/>
                    <a:p>
                      <a:pPr algn="ctr"/>
                      <a:r>
                        <a:rPr lang="en-US" sz="1200" b="0" kern="1200" dirty="0">
                          <a:solidFill>
                            <a:schemeClr val="tx1"/>
                          </a:solidFill>
                          <a:latin typeface="+mn-lt"/>
                          <a:ea typeface="+mn-ea"/>
                          <a:cs typeface="+mn-cs"/>
                        </a:rPr>
                        <a:t>Abhishek Patil </a:t>
                      </a:r>
                    </a:p>
                  </a:txBody>
                  <a:tcPr marL="9525" marR="9525" marT="9525" marB="9525"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52689129"/>
                  </a:ext>
                </a:extLst>
              </a:tr>
              <a:tr h="255168">
                <a:tc>
                  <a:txBody>
                    <a:bodyPr/>
                    <a:lstStyle/>
                    <a:p>
                      <a:pPr algn="ctr"/>
                      <a:r>
                        <a:rPr lang="en-US" sz="1200" b="0" kern="1200" dirty="0">
                          <a:solidFill>
                            <a:srgbClr val="FF0000"/>
                          </a:solidFill>
                          <a:latin typeface="+mn-lt"/>
                          <a:ea typeface="+mn-ea"/>
                          <a:cs typeface="+mn-cs"/>
                        </a:rPr>
                        <a:t>1085</a:t>
                      </a:r>
                    </a:p>
                  </a:txBody>
                  <a:tcPr/>
                </a:tc>
                <a:tc>
                  <a:txBody>
                    <a:bodyPr/>
                    <a:lstStyle/>
                    <a:p>
                      <a:pPr algn="l"/>
                      <a:r>
                        <a:rPr lang="en-US" sz="1200" b="0" kern="1200" dirty="0">
                          <a:solidFill>
                            <a:srgbClr val="FF0000"/>
                          </a:solidFill>
                          <a:latin typeface="+mn-lt"/>
                          <a:ea typeface="+mn-ea"/>
                          <a:cs typeface="+mn-cs"/>
                        </a:rPr>
                        <a:t>High Level EHT Preamble Structure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FF0000"/>
                          </a:solidFill>
                          <a:latin typeface="+mn-lt"/>
                          <a:ea typeface="+mn-ea"/>
                          <a:cs typeface="+mn-cs"/>
                        </a:rPr>
                        <a:t>Rui Cao</a:t>
                      </a:r>
                    </a:p>
                  </a:txBody>
                  <a:tcPr/>
                </a:tc>
                <a:tc>
                  <a:txBody>
                    <a:bodyPr/>
                    <a:lstStyle/>
                    <a:p>
                      <a:pPr algn="ctr"/>
                      <a:r>
                        <a:rPr lang="en-US" sz="1200" b="0" kern="1200" dirty="0">
                          <a:solidFill>
                            <a:srgbClr val="FF0000"/>
                          </a:solidFill>
                          <a:latin typeface="+mn-lt"/>
                          <a:ea typeface="+mn-ea"/>
                          <a:cs typeface="+mn-cs"/>
                        </a:rPr>
                        <a:t>Absent</a:t>
                      </a:r>
                    </a:p>
                  </a:txBody>
                  <a:tcPr/>
                </a:tc>
                <a:tc>
                  <a:txBody>
                    <a:bodyPr/>
                    <a:lstStyle/>
                    <a:p>
                      <a:pPr algn="ct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1089</a:t>
                      </a:r>
                    </a:p>
                  </a:txBody>
                  <a:tcPr/>
                </a:tc>
                <a:tc>
                  <a:txBody>
                    <a:bodyPr/>
                    <a:lstStyle/>
                    <a:p>
                      <a:pPr algn="l"/>
                      <a:r>
                        <a:rPr lang="en-US" sz="1200" b="0" kern="1200" dirty="0">
                          <a:solidFill>
                            <a:schemeClr val="tx1"/>
                          </a:solidFill>
                          <a:latin typeface="+mn-lt"/>
                          <a:ea typeface="+mn-ea"/>
                          <a:cs typeface="+mn-cs"/>
                        </a:rPr>
                        <a:t>Joint Transmissions, Backhaul and Gain State Issues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Sameer Vermani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marL="0" algn="ctr" defTabSz="914400" rtl="0" eaLnBrk="1" latinLnBrk="0" hangingPunct="1"/>
                      <a:r>
                        <a:rPr lang="en-US" sz="1200" b="0" kern="1200" dirty="0">
                          <a:solidFill>
                            <a:schemeClr val="tx1"/>
                          </a:solidFill>
                          <a:latin typeface="+mn-lt"/>
                          <a:ea typeface="+mn-ea"/>
                          <a:cs typeface="+mn-cs"/>
                        </a:rPr>
                        <a:t>1092</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Evaluation of the Joint Transmission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Xiaogang Chen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1093</a:t>
                      </a:r>
                    </a:p>
                  </a:txBody>
                  <a:tcPr/>
                </a:tc>
                <a:tc>
                  <a:txBody>
                    <a:bodyPr/>
                    <a:lstStyle/>
                    <a:p>
                      <a:pPr algn="l"/>
                      <a:r>
                        <a:rPr lang="en-US" sz="1200" b="0" kern="1200" dirty="0">
                          <a:solidFill>
                            <a:schemeClr val="tx1"/>
                          </a:solidFill>
                          <a:latin typeface="+mn-lt"/>
                          <a:ea typeface="+mn-ea"/>
                          <a:cs typeface="+mn-cs"/>
                        </a:rPr>
                        <a:t>HARQ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Imran Latif</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1094</a:t>
                      </a:r>
                    </a:p>
                  </a:txBody>
                  <a:tcPr/>
                </a:tc>
                <a:tc>
                  <a:txBody>
                    <a:bodyPr/>
                    <a:lstStyle/>
                    <a:p>
                      <a:pPr algn="l"/>
                      <a:r>
                        <a:rPr lang="en-US" sz="1200" b="0" kern="1200" dirty="0">
                          <a:solidFill>
                            <a:schemeClr val="tx1"/>
                          </a:solidFill>
                          <a:latin typeface="+mn-lt"/>
                          <a:ea typeface="+mn-ea"/>
                          <a:cs typeface="+mn-cs"/>
                        </a:rPr>
                        <a:t>Joint BF simulations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Sudhir Srinivasa</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1095</a:t>
                      </a:r>
                    </a:p>
                  </a:txBody>
                  <a:tcPr/>
                </a:tc>
                <a:tc>
                  <a:txBody>
                    <a:bodyPr/>
                    <a:lstStyle/>
                    <a:p>
                      <a:pPr algn="l"/>
                      <a:r>
                        <a:rPr lang="en-US" sz="1200" b="0" kern="1200" dirty="0">
                          <a:solidFill>
                            <a:schemeClr val="tx1"/>
                          </a:solidFill>
                          <a:latin typeface="+mn-lt"/>
                          <a:ea typeface="+mn-ea"/>
                          <a:cs typeface="+mn-cs"/>
                        </a:rPr>
                        <a:t>Multi-link requirement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1096</a:t>
                      </a:r>
                    </a:p>
                  </a:txBody>
                  <a:tcPr/>
                </a:tc>
                <a:tc>
                  <a:txBody>
                    <a:bodyPr/>
                    <a:lstStyle/>
                    <a:p>
                      <a:pPr algn="l"/>
                      <a:r>
                        <a:rPr lang="en-US" sz="1200" b="0" kern="1200" dirty="0">
                          <a:solidFill>
                            <a:schemeClr val="tx1"/>
                          </a:solidFill>
                          <a:latin typeface="+mn-lt"/>
                          <a:ea typeface="+mn-ea"/>
                          <a:cs typeface="+mn-cs"/>
                        </a:rPr>
                        <a:t>Multi-AP feature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1097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Sounding procedure in AP collaboration</a:t>
                      </a:r>
                    </a:p>
                  </a:txBody>
                  <a:tcPr/>
                </a:tc>
                <a:tc>
                  <a:txBody>
                    <a:bodyPr/>
                    <a:lstStyle/>
                    <a:p>
                      <a:pPr algn="ctr"/>
                      <a:r>
                        <a:rPr lang="en-US" sz="1200" b="0" kern="1200" dirty="0">
                          <a:solidFill>
                            <a:schemeClr val="tx1"/>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1098</a:t>
                      </a:r>
                    </a:p>
                  </a:txBody>
                  <a:tcPr marL="9525" marR="9525" marT="9525" marB="9525" anchor="ctr"/>
                </a:tc>
                <a:tc>
                  <a:txBody>
                    <a:bodyPr/>
                    <a:lstStyle/>
                    <a:p>
                      <a:r>
                        <a:rPr lang="en-US" sz="1200" b="0" kern="1200" dirty="0">
                          <a:solidFill>
                            <a:schemeClr val="tx1"/>
                          </a:solidFill>
                          <a:latin typeface="+mn-lt"/>
                          <a:ea typeface="+mn-ea"/>
                          <a:cs typeface="+mn-cs"/>
                        </a:rPr>
                        <a:t>  Acknowledgement for HARQ transmission</a:t>
                      </a:r>
                    </a:p>
                  </a:txBody>
                  <a:tcPr marL="9525" marR="9525" marT="9525" marB="9525" anchor="ctr"/>
                </a:tc>
                <a:tc>
                  <a:txBody>
                    <a:bodyPr/>
                    <a:lstStyle/>
                    <a:p>
                      <a:pPr algn="ctr"/>
                      <a:r>
                        <a:rPr lang="en-US" sz="1200" b="0" kern="1200" dirty="0">
                          <a:solidFill>
                            <a:schemeClr val="tx1"/>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1099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Preamble structure in 11be</a:t>
                      </a:r>
                    </a:p>
                  </a:txBody>
                  <a:tcPr/>
                </a:tc>
                <a:tc>
                  <a:txBody>
                    <a:bodyPr/>
                    <a:lstStyle/>
                    <a:p>
                      <a:pPr algn="ctr"/>
                      <a:r>
                        <a:rPr lang="en-US" sz="1200" b="0" kern="1200" dirty="0">
                          <a:solidFill>
                            <a:srgbClr val="00B050"/>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Postponed</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1100</a:t>
                      </a:r>
                    </a:p>
                  </a:txBody>
                  <a:tcPr/>
                </a:tc>
                <a:tc>
                  <a:txBody>
                    <a:bodyPr/>
                    <a:lstStyle/>
                    <a:p>
                      <a:pPr algn="l"/>
                      <a:r>
                        <a:rPr lang="en-US" sz="1200" b="0" kern="1200" dirty="0">
                          <a:solidFill>
                            <a:schemeClr val="tx1"/>
                          </a:solidFill>
                          <a:latin typeface="+mn-lt"/>
                          <a:ea typeface="+mn-ea"/>
                          <a:cs typeface="+mn-cs"/>
                        </a:rPr>
                        <a:t>Per Packet Multiple Link Selection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1101</a:t>
                      </a:r>
                    </a:p>
                  </a:txBody>
                  <a:tcPr/>
                </a:tc>
                <a:tc>
                  <a:txBody>
                    <a:bodyPr/>
                    <a:lstStyle/>
                    <a:p>
                      <a:pPr algn="l"/>
                      <a:r>
                        <a:rPr lang="en-US" sz="1200" b="0" kern="1200" dirty="0">
                          <a:solidFill>
                            <a:schemeClr val="tx1"/>
                          </a:solidFill>
                          <a:latin typeface="+mn-lt"/>
                          <a:ea typeface="+mn-ea"/>
                          <a:cs typeface="+mn-cs"/>
                        </a:rPr>
                        <a:t>Conditional Packet Duplication in Multiple Link System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1102</a:t>
                      </a:r>
                    </a:p>
                  </a:txBody>
                  <a:tcPr/>
                </a:tc>
                <a:tc>
                  <a:txBody>
                    <a:bodyPr/>
                    <a:lstStyle/>
                    <a:p>
                      <a:pPr algn="l"/>
                      <a:r>
                        <a:rPr lang="en-US" sz="1200" b="0" kern="1200" dirty="0">
                          <a:solidFill>
                            <a:schemeClr val="tx1"/>
                          </a:solidFill>
                          <a:latin typeface="+mn-lt"/>
                          <a:ea typeface="+mn-ea"/>
                          <a:cs typeface="+mn-cs"/>
                        </a:rPr>
                        <a:t>A unified TX procedure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 Jason Yuchen Guo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1115</a:t>
                      </a:r>
                    </a:p>
                  </a:txBody>
                  <a:tcPr/>
                </a:tc>
                <a:tc>
                  <a:txBody>
                    <a:bodyPr/>
                    <a:lstStyle/>
                    <a:p>
                      <a:pPr algn="l"/>
                      <a:r>
                        <a:rPr lang="en-US" sz="1200" b="0" kern="1200" dirty="0">
                          <a:solidFill>
                            <a:schemeClr val="tx1"/>
                          </a:solidFill>
                          <a:latin typeface="+mn-lt"/>
                          <a:ea typeface="+mn-ea"/>
                          <a:cs typeface="+mn-cs"/>
                        </a:rPr>
                        <a:t>Reduced Beamforming Feedback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Genadiy Tsodik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2131177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30364425"/>
              </p:ext>
            </p:extLst>
          </p:nvPr>
        </p:nvGraphicFramePr>
        <p:xfrm>
          <a:off x="1027378" y="1505839"/>
          <a:ext cx="7354622" cy="4601909"/>
        </p:xfrm>
        <a:graphic>
          <a:graphicData uri="http://schemas.openxmlformats.org/drawingml/2006/table">
            <a:tbl>
              <a:tblPr firstRow="1" bandRow="1">
                <a:tableStyleId>{ED083AE6-46FA-4A59-8FB0-9F97EB10719F}</a:tableStyleId>
              </a:tblPr>
              <a:tblGrid>
                <a:gridCol w="554018">
                  <a:extLst>
                    <a:ext uri="{9D8B030D-6E8A-4147-A177-3AD203B41FA5}">
                      <a16:colId xmlns:a16="http://schemas.microsoft.com/office/drawing/2014/main" val="20000"/>
                    </a:ext>
                  </a:extLst>
                </a:gridCol>
                <a:gridCol w="3829835">
                  <a:extLst>
                    <a:ext uri="{9D8B030D-6E8A-4147-A177-3AD203B41FA5}">
                      <a16:colId xmlns:a16="http://schemas.microsoft.com/office/drawing/2014/main" val="20001"/>
                    </a:ext>
                  </a:extLst>
                </a:gridCol>
                <a:gridCol w="1426170">
                  <a:extLst>
                    <a:ext uri="{9D8B030D-6E8A-4147-A177-3AD203B41FA5}">
                      <a16:colId xmlns:a16="http://schemas.microsoft.com/office/drawing/2014/main" val="20002"/>
                    </a:ext>
                  </a:extLst>
                </a:gridCol>
                <a:gridCol w="821264">
                  <a:extLst>
                    <a:ext uri="{9D8B030D-6E8A-4147-A177-3AD203B41FA5}">
                      <a16:colId xmlns:a16="http://schemas.microsoft.com/office/drawing/2014/main" val="20004"/>
                    </a:ext>
                  </a:extLst>
                </a:gridCol>
                <a:gridCol w="723335">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1116</a:t>
                      </a:r>
                    </a:p>
                  </a:txBody>
                  <a:tcPr/>
                </a:tc>
                <a:tc>
                  <a:txBody>
                    <a:bodyPr/>
                    <a:lstStyle/>
                    <a:p>
                      <a:pPr algn="l"/>
                      <a:r>
                        <a:rPr lang="en-US" sz="1200" b="0" kern="1200" dirty="0">
                          <a:solidFill>
                            <a:schemeClr val="tx1"/>
                          </a:solidFill>
                          <a:latin typeface="+mn-lt"/>
                          <a:ea typeface="+mn-ea"/>
                          <a:cs typeface="+mn-cs"/>
                        </a:rPr>
                        <a:t>Channel access in multi-band operation</a:t>
                      </a:r>
                    </a:p>
                  </a:txBody>
                  <a:tcPr anchor="ctr"/>
                </a:tc>
                <a:tc>
                  <a:txBody>
                    <a:bodyPr/>
                    <a:lstStyle/>
                    <a:p>
                      <a:pPr algn="ctr"/>
                      <a:r>
                        <a:rPr lang="en-US" sz="1200" b="0" kern="1200" dirty="0">
                          <a:solidFill>
                            <a:schemeClr val="tx1"/>
                          </a:solidFill>
                          <a:latin typeface="+mn-lt"/>
                          <a:ea typeface="+mn-ea"/>
                          <a:cs typeface="+mn-cs"/>
                        </a:rPr>
                        <a:t>Yunbo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096881186"/>
                  </a:ext>
                </a:extLst>
              </a:tr>
              <a:tr h="255168">
                <a:tc>
                  <a:txBody>
                    <a:bodyPr/>
                    <a:lstStyle/>
                    <a:p>
                      <a:pPr algn="ctr"/>
                      <a:r>
                        <a:rPr lang="en-US" sz="1200" b="0" kern="1200" dirty="0">
                          <a:solidFill>
                            <a:schemeClr val="tx1"/>
                          </a:solidFill>
                          <a:latin typeface="+mn-lt"/>
                          <a:ea typeface="+mn-ea"/>
                          <a:cs typeface="+mn-cs"/>
                        </a:rPr>
                        <a:t>1117</a:t>
                      </a:r>
                    </a:p>
                  </a:txBody>
                  <a:tcPr/>
                </a:tc>
                <a:tc>
                  <a:txBody>
                    <a:bodyPr/>
                    <a:lstStyle/>
                    <a:p>
                      <a:pPr algn="l"/>
                      <a:r>
                        <a:rPr lang="en-US" sz="1200" b="0" kern="1200" dirty="0">
                          <a:solidFill>
                            <a:schemeClr val="tx1"/>
                          </a:solidFill>
                          <a:latin typeface="+mn-lt"/>
                          <a:ea typeface="+mn-ea"/>
                          <a:cs typeface="+mn-cs"/>
                        </a:rPr>
                        <a:t>Direct Link MU transmissions</a:t>
                      </a:r>
                    </a:p>
                  </a:txBody>
                  <a:tcPr/>
                </a:tc>
                <a:tc>
                  <a:txBody>
                    <a:bodyPr/>
                    <a:lstStyle/>
                    <a:p>
                      <a:pPr algn="ctr"/>
                      <a:r>
                        <a:rPr lang="en-US" sz="1200" b="0" kern="1200" dirty="0">
                          <a:solidFill>
                            <a:schemeClr val="tx1"/>
                          </a:solidFill>
                          <a:latin typeface="+mn-lt"/>
                          <a:ea typeface="+mn-ea"/>
                          <a:cs typeface="+mn-cs"/>
                        </a:rPr>
                        <a:t>Stephane Baron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1118</a:t>
                      </a:r>
                    </a:p>
                  </a:txBody>
                  <a:tcPr/>
                </a:tc>
                <a:tc>
                  <a:txBody>
                    <a:bodyPr/>
                    <a:lstStyle/>
                    <a:p>
                      <a:pPr algn="l"/>
                      <a:r>
                        <a:rPr lang="en-US" sz="1200" b="0" kern="1200" dirty="0">
                          <a:solidFill>
                            <a:schemeClr val="tx1"/>
                          </a:solidFill>
                          <a:latin typeface="+mn-lt"/>
                          <a:ea typeface="+mn-ea"/>
                          <a:cs typeface="+mn-cs"/>
                        </a:rPr>
                        <a:t>Enhancements for Time-Critical Data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Thomas Handte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1126</a:t>
                      </a:r>
                    </a:p>
                  </a:txBody>
                  <a:tcPr/>
                </a:tc>
                <a:tc>
                  <a:txBody>
                    <a:bodyPr/>
                    <a:lstStyle/>
                    <a:p>
                      <a:pPr algn="l"/>
                      <a:r>
                        <a:rPr lang="en-US" sz="1200" b="0" kern="1200" dirty="0">
                          <a:solidFill>
                            <a:schemeClr val="tx1"/>
                          </a:solidFill>
                          <a:latin typeface="+mn-lt"/>
                          <a:ea typeface="+mn-ea"/>
                          <a:cs typeface="+mn-cs"/>
                        </a:rPr>
                        <a:t>Enhanced Resource Unit allocation schemes for 11be</a:t>
                      </a:r>
                    </a:p>
                  </a:txBody>
                  <a:tcP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1128</a:t>
                      </a:r>
                    </a:p>
                  </a:txBody>
                  <a:tcPr/>
                </a:tc>
                <a:tc>
                  <a:txBody>
                    <a:bodyPr/>
                    <a:lstStyle/>
                    <a:p>
                      <a:pPr algn="l"/>
                      <a:r>
                        <a:rPr lang="en-US" sz="1200" b="0" kern="1200" dirty="0">
                          <a:solidFill>
                            <a:schemeClr val="tx1"/>
                          </a:solidFill>
                          <a:latin typeface="+mn-lt"/>
                          <a:ea typeface="+mn-ea"/>
                          <a:cs typeface="+mn-cs"/>
                        </a:rPr>
                        <a:t> Multi-link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Rojan Chitrakar</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1129</a:t>
                      </a:r>
                    </a:p>
                  </a:txBody>
                  <a:tcPr/>
                </a:tc>
                <a:tc>
                  <a:txBody>
                    <a:bodyPr/>
                    <a:lstStyle/>
                    <a:p>
                      <a:pPr algn="l"/>
                      <a:r>
                        <a:rPr lang="en-US" sz="1200" b="0" kern="1200" dirty="0">
                          <a:solidFill>
                            <a:schemeClr val="tx1"/>
                          </a:solidFill>
                          <a:latin typeface="+mn-lt"/>
                          <a:ea typeface="+mn-ea"/>
                          <a:cs typeface="+mn-cs"/>
                        </a:rPr>
                        <a:t>Consideration on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Nan Li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1131</a:t>
                      </a:r>
                    </a:p>
                  </a:txBody>
                  <a:tcPr/>
                </a:tc>
                <a:tc>
                  <a:txBody>
                    <a:bodyPr/>
                    <a:lstStyle/>
                    <a:p>
                      <a:pPr algn="l"/>
                      <a:r>
                        <a:rPr lang="en-US" sz="1200" b="0" kern="1200" dirty="0">
                          <a:solidFill>
                            <a:schemeClr val="tx1"/>
                          </a:solidFill>
                          <a:latin typeface="+mn-lt"/>
                          <a:ea typeface="+mn-ea"/>
                          <a:cs typeface="+mn-cs"/>
                        </a:rPr>
                        <a:t>Consideration on HARQ unit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Taewon Song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1132</a:t>
                      </a:r>
                    </a:p>
                  </a:txBody>
                  <a:tcPr/>
                </a:tc>
                <a:tc>
                  <a:txBody>
                    <a:bodyPr/>
                    <a:lstStyle/>
                    <a:p>
                      <a:pPr algn="l"/>
                      <a:r>
                        <a:rPr lang="en-US" sz="1200" b="0" kern="1200" dirty="0">
                          <a:solidFill>
                            <a:schemeClr val="tx1"/>
                          </a:solidFill>
                          <a:latin typeface="+mn-lt"/>
                          <a:ea typeface="+mn-ea"/>
                          <a:cs typeface="+mn-cs"/>
                        </a:rPr>
                        <a:t>Channel coding issue in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Jinmin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1133</a:t>
                      </a:r>
                    </a:p>
                  </a:txBody>
                  <a:tcPr/>
                </a:tc>
                <a:tc>
                  <a:txBody>
                    <a:bodyPr/>
                    <a:lstStyle/>
                    <a:p>
                      <a:pPr algn="l"/>
                      <a:r>
                        <a:rPr lang="en-US" sz="1200" b="0" kern="1200" dirty="0">
                          <a:solidFill>
                            <a:schemeClr val="tx1"/>
                          </a:solidFill>
                          <a:latin typeface="+mn-lt"/>
                          <a:ea typeface="+mn-ea"/>
                          <a:cs typeface="+mn-cs"/>
                        </a:rPr>
                        <a:t>Some results on HARQ performance in dense deployments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Leif Wilhelmsson</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1134</a:t>
                      </a:r>
                    </a:p>
                  </a:txBody>
                  <a:tcPr/>
                </a:tc>
                <a:tc>
                  <a:txBody>
                    <a:bodyPr/>
                    <a:lstStyle/>
                    <a:p>
                      <a:pPr algn="l"/>
                      <a:r>
                        <a:rPr lang="en-US" sz="1200" b="0" kern="1200" dirty="0">
                          <a:solidFill>
                            <a:schemeClr val="tx1"/>
                          </a:solidFill>
                          <a:latin typeface="+mn-lt"/>
                          <a:ea typeface="+mn-ea"/>
                          <a:cs typeface="+mn-cs"/>
                        </a:rPr>
                        <a:t>Consideration of Multi-AP Sounding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Kosuke Aio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1142</a:t>
                      </a:r>
                    </a:p>
                  </a:txBody>
                  <a:tcPr/>
                </a:tc>
                <a:tc>
                  <a:txBody>
                    <a:bodyPr/>
                    <a:lstStyle/>
                    <a:p>
                      <a:pPr algn="l"/>
                      <a:r>
                        <a:rPr lang="en-US" sz="1200" b="0" kern="1200" dirty="0">
                          <a:solidFill>
                            <a:srgbClr val="00B050"/>
                          </a:solidFill>
                          <a:latin typeface="+mn-lt"/>
                          <a:ea typeface="+mn-ea"/>
                          <a:cs typeface="+mn-cs"/>
                        </a:rPr>
                        <a:t>Discussion on the preamble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Dongguk Lim</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(1)</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1143</a:t>
                      </a:r>
                    </a:p>
                  </a:txBody>
                  <a:tcPr/>
                </a:tc>
                <a:tc>
                  <a:txBody>
                    <a:bodyPr/>
                    <a:lstStyle/>
                    <a:p>
                      <a:pPr algn="l"/>
                      <a:r>
                        <a:rPr lang="en-US" sz="1200" b="0" kern="1200" dirty="0">
                          <a:solidFill>
                            <a:schemeClr val="tx1"/>
                          </a:solidFill>
                          <a:latin typeface="+mn-lt"/>
                          <a:ea typeface="+mn-ea"/>
                          <a:cs typeface="+mn-cs"/>
                        </a:rPr>
                        <a:t>Efficient Operation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1144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Channel Access for Multi-link Operation</a:t>
                      </a:r>
                    </a:p>
                  </a:txBody>
                  <a:tcPr/>
                </a:tc>
                <a:tc>
                  <a:txBody>
                    <a:bodyPr/>
                    <a:lstStyle/>
                    <a:p>
                      <a:pPr algn="ctr"/>
                      <a:r>
                        <a:rPr lang="en-US" sz="1200" b="0" kern="1200" dirty="0">
                          <a:solidFill>
                            <a:schemeClr val="tx1"/>
                          </a:solidFill>
                          <a:latin typeface="+mn-lt"/>
                          <a:ea typeface="+mn-ea"/>
                          <a:cs typeface="+mn-cs"/>
                        </a:rPr>
                        <a:t>Insun Jang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1146</a:t>
                      </a:r>
                    </a:p>
                  </a:txBody>
                  <a:tcPr/>
                </a:tc>
                <a:tc>
                  <a:txBody>
                    <a:bodyPr/>
                    <a:lstStyle/>
                    <a:p>
                      <a:pPr algn="l"/>
                      <a:r>
                        <a:rPr lang="en-US" sz="1200" b="0" kern="1200" dirty="0">
                          <a:solidFill>
                            <a:schemeClr val="tx1"/>
                          </a:solidFill>
                          <a:latin typeface="+mn-lt"/>
                          <a:ea typeface="+mn-ea"/>
                          <a:cs typeface="+mn-cs"/>
                        </a:rPr>
                        <a:t>HARQ punctured CC performance evaluation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Yanyi 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1159</a:t>
                      </a:r>
                    </a:p>
                  </a:txBody>
                  <a:tcPr/>
                </a:tc>
                <a:tc>
                  <a:txBody>
                    <a:bodyPr/>
                    <a:lstStyle/>
                    <a:p>
                      <a:pPr algn="l"/>
                      <a:r>
                        <a:rPr lang="en-US" sz="1200" b="0" kern="1200" dirty="0">
                          <a:solidFill>
                            <a:schemeClr val="tx1"/>
                          </a:solidFill>
                          <a:latin typeface="+mn-lt"/>
                          <a:ea typeface="+mn-ea"/>
                          <a:cs typeface="+mn-cs"/>
                        </a:rPr>
                        <a:t>Multilink operation capability announcement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2780127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Vienna, Austria</a:t>
            </a:r>
          </a:p>
          <a:p>
            <a:pPr algn="ctr">
              <a:lnSpc>
                <a:spcPct val="90000"/>
              </a:lnSpc>
              <a:buFontTx/>
              <a:buNone/>
            </a:pPr>
            <a:r>
              <a:rPr lang="en-US" sz="4000" dirty="0">
                <a:latin typeface="Arial" panose="020B0604020202020204" pitchFamily="34" charset="0"/>
              </a:rPr>
              <a:t>July 15-19,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25917845"/>
              </p:ext>
            </p:extLst>
          </p:nvPr>
        </p:nvGraphicFramePr>
        <p:xfrm>
          <a:off x="1027378" y="1505839"/>
          <a:ext cx="7504156"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92583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1172</a:t>
                      </a:r>
                    </a:p>
                  </a:txBody>
                  <a:tcPr/>
                </a:tc>
                <a:tc>
                  <a:txBody>
                    <a:bodyPr/>
                    <a:lstStyle/>
                    <a:p>
                      <a:pPr algn="l"/>
                      <a:r>
                        <a:rPr lang="en-US" sz="1200" b="0" kern="1200" dirty="0">
                          <a:solidFill>
                            <a:schemeClr val="tx1"/>
                          </a:solidFill>
                          <a:latin typeface="+mn-lt"/>
                          <a:ea typeface="+mn-ea"/>
                          <a:cs typeface="+mn-cs"/>
                        </a:rPr>
                        <a:t>Discussion on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Wook Bong Lee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96518785"/>
                  </a:ext>
                </a:extLst>
              </a:tr>
              <a:tr h="255168">
                <a:tc>
                  <a:txBody>
                    <a:bodyPr/>
                    <a:lstStyle/>
                    <a:p>
                      <a:pPr algn="ctr"/>
                      <a:r>
                        <a:rPr lang="en-US" sz="1200" b="0" kern="1200" dirty="0">
                          <a:solidFill>
                            <a:schemeClr val="tx1"/>
                          </a:solidFill>
                          <a:latin typeface="+mn-lt"/>
                          <a:ea typeface="+mn-ea"/>
                          <a:cs typeface="+mn-cs"/>
                        </a:rPr>
                        <a:t>1175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Considerations of new queue mechanisms 4 real-time apps</a:t>
                      </a:r>
                    </a:p>
                  </a:txBody>
                  <a:tcPr/>
                </a:tc>
                <a:tc>
                  <a:txBody>
                    <a:bodyPr/>
                    <a:lstStyle/>
                    <a:p>
                      <a:pPr algn="ctr"/>
                      <a:r>
                        <a:rPr lang="en-US" sz="1200" b="0" kern="1200" dirty="0">
                          <a:solidFill>
                            <a:schemeClr val="tx1"/>
                          </a:solidFill>
                          <a:latin typeface="+mn-lt"/>
                          <a:ea typeface="+mn-ea"/>
                          <a:cs typeface="+mn-cs"/>
                        </a:rPr>
                        <a:t>Kate Meng Xing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1181</a:t>
                      </a:r>
                    </a:p>
                  </a:txBody>
                  <a:tcPr marL="9525" marR="9525" marT="9525" marB="9525" anchor="ctr"/>
                </a:tc>
                <a:tc>
                  <a:txBody>
                    <a:bodyPr/>
                    <a:lstStyle/>
                    <a:p>
                      <a:r>
                        <a:rPr lang="en-US" sz="1200" b="0" kern="1200" dirty="0">
                          <a:solidFill>
                            <a:schemeClr val="tx1"/>
                          </a:solidFill>
                          <a:latin typeface="+mn-lt"/>
                          <a:ea typeface="+mn-ea"/>
                          <a:cs typeface="+mn-cs"/>
                        </a:rPr>
                        <a:t>  Consideration on Multi-link operation</a:t>
                      </a:r>
                    </a:p>
                  </a:txBody>
                  <a:tcPr marL="9525" marR="9525" marT="9525" marB="9525" anchor="ctr"/>
                </a:tc>
                <a:tc>
                  <a:txBody>
                    <a:bodyPr/>
                    <a:lstStyle/>
                    <a:p>
                      <a:pPr algn="ctr"/>
                      <a:r>
                        <a:rPr lang="en-US" sz="1200" b="0" kern="1200" dirty="0">
                          <a:solidFill>
                            <a:schemeClr val="tx1"/>
                          </a:solidFill>
                          <a:latin typeface="+mn-lt"/>
                          <a:ea typeface="+mn-ea"/>
                          <a:cs typeface="+mn-cs"/>
                        </a:rPr>
                        <a:t>Yongsu Gwak</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rgbClr val="00B050"/>
                          </a:solidFill>
                          <a:latin typeface="+mn-lt"/>
                          <a:ea typeface="+mn-ea"/>
                          <a:cs typeface="+mn-cs"/>
                        </a:rPr>
                        <a:t>1190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Improved Preamble Puncturing in 802.11be</a:t>
                      </a:r>
                    </a:p>
                  </a:txBody>
                  <a:tcPr/>
                </a:tc>
                <a:tc>
                  <a:txBody>
                    <a:bodyPr/>
                    <a:lstStyle/>
                    <a:p>
                      <a:pPr algn="ctr"/>
                      <a:r>
                        <a:rPr lang="en-US" sz="1200" b="0" kern="1200" dirty="0">
                          <a:solidFill>
                            <a:srgbClr val="00B050"/>
                          </a:solidFill>
                          <a:latin typeface="+mn-lt"/>
                          <a:ea typeface="+mn-ea"/>
                          <a:cs typeface="+mn-cs"/>
                        </a:rPr>
                        <a:t>Oded Redlich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No time</a:t>
                      </a:r>
                    </a:p>
                  </a:txBody>
                  <a:tcPr/>
                </a:tc>
                <a:extLst>
                  <a:ext uri="{0D108BD9-81ED-4DB2-BD59-A6C34878D82A}">
                    <a16:rowId xmlns:a16="http://schemas.microsoft.com/office/drawing/2014/main" val="10004"/>
                  </a:ext>
                </a:extLst>
              </a:tr>
              <a:tr h="292510">
                <a:tc>
                  <a:txBody>
                    <a:bodyPr/>
                    <a:lstStyle/>
                    <a:p>
                      <a:r>
                        <a:rPr lang="en-US" sz="1200" b="0" kern="1200" dirty="0">
                          <a:solidFill>
                            <a:schemeClr val="tx1"/>
                          </a:solidFill>
                          <a:latin typeface="+mn-lt"/>
                          <a:ea typeface="+mn-ea"/>
                          <a:cs typeface="+mn-cs"/>
                        </a:rPr>
                        <a:t>1196</a:t>
                      </a:r>
                    </a:p>
                  </a:txBody>
                  <a:tcPr/>
                </a:tc>
                <a:tc>
                  <a:txBody>
                    <a:bodyPr/>
                    <a:lstStyle/>
                    <a:p>
                      <a:r>
                        <a:rPr lang="en-US" sz="1200" b="0" kern="1200" dirty="0">
                          <a:solidFill>
                            <a:schemeClr val="tx1"/>
                          </a:solidFill>
                          <a:latin typeface="+mn-lt"/>
                          <a:ea typeface="+mn-ea"/>
                          <a:cs typeface="+mn-cs"/>
                        </a:rPr>
                        <a:t>Combined HARQ and Rate Adaptation</a:t>
                      </a:r>
                    </a:p>
                  </a:txBody>
                  <a:tcPr anchor="ctr"/>
                </a:tc>
                <a:tc>
                  <a:txBody>
                    <a:bodyPr/>
                    <a:lstStyle/>
                    <a:p>
                      <a:pPr algn="ctr"/>
                      <a:r>
                        <a:rPr lang="en-US" sz="1200" b="0" kern="1200" dirty="0">
                          <a:solidFill>
                            <a:schemeClr val="tx1"/>
                          </a:solidFill>
                          <a:latin typeface="+mn-lt"/>
                          <a:ea typeface="+mn-ea"/>
                          <a:cs typeface="+mn-cs"/>
                        </a:rPr>
                        <a:t>Sebastian Max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1207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Views on Latency and Jitter Features in TGbe</a:t>
                      </a:r>
                    </a:p>
                  </a:txBody>
                  <a:tcPr/>
                </a:tc>
                <a:tc>
                  <a:txBody>
                    <a:bodyPr/>
                    <a:lstStyle/>
                    <a:p>
                      <a:pPr algn="ctr"/>
                      <a:r>
                        <a:rPr lang="en-US" sz="1200" b="0" kern="1200" dirty="0">
                          <a:solidFill>
                            <a:schemeClr val="tx1"/>
                          </a:solidFill>
                          <a:latin typeface="+mn-lt"/>
                          <a:ea typeface="+mn-ea"/>
                          <a:cs typeface="+mn-cs"/>
                        </a:rPr>
                        <a:t>Akira Kishida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1212</a:t>
                      </a:r>
                    </a:p>
                  </a:txBody>
                  <a:tcPr/>
                </a:tc>
                <a:tc>
                  <a:txBody>
                    <a:bodyPr/>
                    <a:lstStyle/>
                    <a:p>
                      <a:pPr algn="l"/>
                      <a:r>
                        <a:rPr lang="en-US" sz="1200" b="0" kern="1200" dirty="0">
                          <a:solidFill>
                            <a:schemeClr val="tx1"/>
                          </a:solidFill>
                          <a:latin typeface="+mn-lt"/>
                          <a:ea typeface="+mn-ea"/>
                          <a:cs typeface="+mn-cs"/>
                        </a:rPr>
                        <a:t>Performance of Coordinated Null Steering in 802.11be </a:t>
                      </a:r>
                    </a:p>
                  </a:txBody>
                  <a:tcPr anchor="ctr"/>
                </a:tc>
                <a:tc>
                  <a:txBody>
                    <a:bodyPr/>
                    <a:lstStyle/>
                    <a:p>
                      <a:pPr algn="ctr"/>
                      <a:r>
                        <a:rPr lang="en-US" sz="1200" b="0" kern="1200" dirty="0">
                          <a:solidFill>
                            <a:schemeClr val="tx1"/>
                          </a:solidFill>
                          <a:latin typeface="+mn-lt"/>
                          <a:ea typeface="+mn-ea"/>
                          <a:cs typeface="+mn-cs"/>
                        </a:rPr>
                        <a:t>David Lopez-Perez</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1213</a:t>
                      </a:r>
                    </a:p>
                  </a:txBody>
                  <a:tcPr/>
                </a:tc>
                <a:tc>
                  <a:txBody>
                    <a:bodyPr/>
                    <a:lstStyle/>
                    <a:p>
                      <a:pPr algn="l"/>
                      <a:r>
                        <a:rPr lang="en-US" sz="1200" b="0" kern="1200" dirty="0">
                          <a:solidFill>
                            <a:schemeClr val="tx1"/>
                          </a:solidFill>
                          <a:latin typeface="+mn-lt"/>
                          <a:ea typeface="+mn-ea"/>
                          <a:cs typeface="+mn-cs"/>
                        </a:rPr>
                        <a:t>Discussion on Multi-link Operations </a:t>
                      </a:r>
                    </a:p>
                  </a:txBody>
                  <a:tcPr anchor="ctr"/>
                </a:tc>
                <a:tc>
                  <a:txBody>
                    <a:bodyPr/>
                    <a:lstStyle/>
                    <a:p>
                      <a:pPr algn="ctr"/>
                      <a:r>
                        <a:rPr lang="en-US" sz="1200" b="0" kern="1200" dirty="0">
                          <a:solidFill>
                            <a:schemeClr val="tx1"/>
                          </a:solidFill>
                          <a:latin typeface="+mn-lt"/>
                          <a:ea typeface="+mn-ea"/>
                          <a:cs typeface="+mn-cs"/>
                        </a:rPr>
                        <a:t>Xiaofei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1214</a:t>
                      </a:r>
                    </a:p>
                  </a:txBody>
                  <a:tcPr/>
                </a:tc>
                <a:tc>
                  <a:txBody>
                    <a:bodyPr/>
                    <a:lstStyle/>
                    <a:p>
                      <a:pPr algn="l"/>
                      <a:r>
                        <a:rPr lang="en-US" sz="1200" b="0" kern="1200" dirty="0">
                          <a:solidFill>
                            <a:schemeClr val="tx1"/>
                          </a:solidFill>
                          <a:latin typeface="+mn-lt"/>
                          <a:ea typeface="+mn-ea"/>
                          <a:cs typeface="+mn-cs"/>
                        </a:rPr>
                        <a:t>Preamble Design Consideration for 802.11be</a:t>
                      </a:r>
                    </a:p>
                  </a:txBody>
                  <a:tcPr/>
                </a:tc>
                <a:tc>
                  <a:txBody>
                    <a:bodyPr/>
                    <a:lstStyle/>
                    <a:p>
                      <a:pPr algn="ctr"/>
                      <a:r>
                        <a:rPr lang="en-US" sz="1200" b="0" kern="1200" dirty="0">
                          <a:solidFill>
                            <a:schemeClr val="tx1"/>
                          </a:solidFill>
                          <a:latin typeface="+mn-lt"/>
                          <a:ea typeface="+mn-ea"/>
                          <a:cs typeface="+mn-cs"/>
                        </a:rPr>
                        <a:t>Rui Yang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1242</a:t>
                      </a:r>
                    </a:p>
                  </a:txBody>
                  <a:tcPr/>
                </a:tc>
                <a:tc>
                  <a:txBody>
                    <a:bodyPr/>
                    <a:lstStyle/>
                    <a:p>
                      <a:pPr algn="l"/>
                      <a:r>
                        <a:rPr lang="en-US" sz="1200" b="0" kern="1200" dirty="0">
                          <a:solidFill>
                            <a:schemeClr val="tx1"/>
                          </a:solidFill>
                          <a:latin typeface="+mn-lt"/>
                          <a:ea typeface="+mn-ea"/>
                          <a:cs typeface="+mn-cs"/>
                        </a:rPr>
                        <a:t>Wider Bandwidth Channel Access in EHT</a:t>
                      </a:r>
                    </a:p>
                  </a:txBody>
                  <a:tcPr anchor="ctr"/>
                </a:tc>
                <a:tc>
                  <a:txBody>
                    <a:bodyPr/>
                    <a:lstStyle/>
                    <a:p>
                      <a:pPr algn="ctr"/>
                      <a:r>
                        <a:rPr lang="en-US" sz="1200" b="0" kern="1200" dirty="0">
                          <a:solidFill>
                            <a:schemeClr val="tx1"/>
                          </a:solidFill>
                          <a:latin typeface="+mn-lt"/>
                          <a:ea typeface="+mn-ea"/>
                          <a:cs typeface="+mn-cs"/>
                        </a:rPr>
                        <a:t>Woojin Ahn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1262</a:t>
                      </a:r>
                    </a:p>
                  </a:txBody>
                  <a:tcPr/>
                </a:tc>
                <a:tc>
                  <a:txBody>
                    <a:bodyPr/>
                    <a:lstStyle/>
                    <a:p>
                      <a:pPr algn="l"/>
                      <a:r>
                        <a:rPr lang="en-US" sz="1200" b="0" kern="1200" dirty="0">
                          <a:solidFill>
                            <a:schemeClr val="tx1"/>
                          </a:solidFill>
                          <a:latin typeface="+mn-lt"/>
                          <a:ea typeface="+mn-ea"/>
                          <a:cs typeface="+mn-cs"/>
                        </a:rPr>
                        <a:t>Specification framework for 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Edward Au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rtl="0" fontAlgn="ctr"/>
                      <a:r>
                        <a:rPr lang="en-US" sz="1200" b="0" i="0" u="none" strike="noStrike" dirty="0">
                          <a:solidFill>
                            <a:srgbClr val="000000"/>
                          </a:solidFill>
                          <a:effectLst/>
                          <a:latin typeface="Times New Roman" panose="02020603050405020304" pitchFamily="18" charset="0"/>
                        </a:rPr>
                        <a:t>1268</a:t>
                      </a:r>
                    </a:p>
                  </a:txBody>
                  <a:tcPr marL="9525" marR="9525" marT="9525" marB="0" anchor="ctr"/>
                </a:tc>
                <a:tc>
                  <a:txBody>
                    <a:bodyPr/>
                    <a:lstStyle/>
                    <a:p>
                      <a:pPr algn="l"/>
                      <a:r>
                        <a:rPr lang="en-US" sz="1200" b="0" kern="1200" dirty="0">
                          <a:solidFill>
                            <a:schemeClr val="tx1"/>
                          </a:solidFill>
                          <a:latin typeface="+mn-lt"/>
                          <a:ea typeface="+mn-ea"/>
                          <a:cs typeface="+mn-cs"/>
                        </a:rPr>
                        <a:t>Implicit sounding overhead analysis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Sigurd Schelstraete </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rtl="0" fontAlgn="ctr"/>
                      <a:r>
                        <a:rPr lang="en-US" sz="1200" b="0" i="0" u="none" strike="noStrike" dirty="0">
                          <a:solidFill>
                            <a:srgbClr val="000000"/>
                          </a:solidFill>
                          <a:effectLst/>
                          <a:latin typeface="Times New Roman" panose="02020603050405020304" pitchFamily="18" charset="0"/>
                        </a:rPr>
                        <a:t>1231</a:t>
                      </a:r>
                    </a:p>
                  </a:txBody>
                  <a:tcPr marL="9525" marR="9525" marT="9525" marB="0" anchor="ctr"/>
                </a:tc>
                <a:tc>
                  <a:txBody>
                    <a:bodyPr/>
                    <a:lstStyle/>
                    <a:p>
                      <a:pPr algn="l"/>
                      <a:r>
                        <a:rPr lang="en-US" sz="1200" b="0" kern="1200" dirty="0">
                          <a:solidFill>
                            <a:schemeClr val="tx1"/>
                          </a:solidFill>
                          <a:latin typeface="+mn-lt"/>
                          <a:ea typeface="+mn-ea"/>
                          <a:cs typeface="+mn-cs"/>
                        </a:rPr>
                        <a:t>Multiband and Multichannel Operation in IEEE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Sai Shankar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544234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0B07C-ABD9-41E2-BC09-66F83233B060}"/>
              </a:ext>
            </a:extLst>
          </p:cNvPr>
          <p:cNvSpPr>
            <a:spLocks noGrp="1"/>
          </p:cNvSpPr>
          <p:nvPr>
            <p:ph type="title"/>
          </p:nvPr>
        </p:nvSpPr>
        <p:spPr/>
        <p:txBody>
          <a:bodyPr/>
          <a:lstStyle/>
          <a:p>
            <a:r>
              <a:rPr lang="en-US" dirty="0"/>
              <a:t>Order of Topics</a:t>
            </a:r>
          </a:p>
        </p:txBody>
      </p:sp>
      <p:sp>
        <p:nvSpPr>
          <p:cNvPr id="3" name="Content Placeholder 2">
            <a:extLst>
              <a:ext uri="{FF2B5EF4-FFF2-40B4-BE49-F238E27FC236}">
                <a16:creationId xmlns:a16="http://schemas.microsoft.com/office/drawing/2014/main" id="{0830B854-3E9E-4244-BD79-FD56FD5E5082}"/>
              </a:ext>
            </a:extLst>
          </p:cNvPr>
          <p:cNvSpPr>
            <a:spLocks noGrp="1"/>
          </p:cNvSpPr>
          <p:nvPr>
            <p:ph idx="1"/>
          </p:nvPr>
        </p:nvSpPr>
        <p:spPr/>
        <p:txBody>
          <a:bodyPr/>
          <a:lstStyle/>
          <a:p>
            <a:pPr>
              <a:buFont typeface="Arial" panose="020B0604020202020204" pitchFamily="34" charset="0"/>
              <a:buChar char="•"/>
            </a:pPr>
            <a:r>
              <a:rPr lang="en-US" dirty="0"/>
              <a:t>Multi-AP coordination (Session 1)</a:t>
            </a:r>
          </a:p>
          <a:p>
            <a:pPr>
              <a:buFont typeface="Arial" panose="020B0604020202020204" pitchFamily="34" charset="0"/>
              <a:buChar char="•"/>
            </a:pPr>
            <a:r>
              <a:rPr lang="en-US" dirty="0"/>
              <a:t>PHY (Session 2)</a:t>
            </a:r>
          </a:p>
          <a:p>
            <a:pPr>
              <a:buFont typeface="Arial" panose="020B0604020202020204" pitchFamily="34" charset="0"/>
              <a:buChar char="•"/>
            </a:pPr>
            <a:r>
              <a:rPr lang="en-US" dirty="0"/>
              <a:t>Multi-Link (Session 3)</a:t>
            </a:r>
          </a:p>
          <a:p>
            <a:pPr>
              <a:buFont typeface="Arial" panose="020B0604020202020204" pitchFamily="34" charset="0"/>
              <a:buChar char="•"/>
            </a:pPr>
            <a:r>
              <a:rPr lang="en-US" dirty="0"/>
              <a:t>HARQ (Session 4)</a:t>
            </a:r>
          </a:p>
          <a:p>
            <a:pPr>
              <a:buFont typeface="Arial" panose="020B0604020202020204" pitchFamily="34" charset="0"/>
              <a:buChar char="•"/>
            </a:pPr>
            <a:r>
              <a:rPr lang="en-US" dirty="0"/>
              <a:t>MIMO (Session 5)</a:t>
            </a:r>
          </a:p>
          <a:p>
            <a:pPr>
              <a:buFont typeface="Arial" panose="020B0604020202020204" pitchFamily="34" charset="0"/>
              <a:buChar char="•"/>
            </a:pPr>
            <a:r>
              <a:rPr lang="en-US" dirty="0"/>
              <a:t>Latency</a:t>
            </a:r>
          </a:p>
        </p:txBody>
      </p:sp>
      <p:sp>
        <p:nvSpPr>
          <p:cNvPr id="4" name="Slide Number Placeholder 3">
            <a:extLst>
              <a:ext uri="{FF2B5EF4-FFF2-40B4-BE49-F238E27FC236}">
                <a16:creationId xmlns:a16="http://schemas.microsoft.com/office/drawing/2014/main" id="{C386B3A2-BF91-4E33-906D-D01A4E1435A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5E358FA-F8BF-48F0-9AB8-F30F72DEBD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EBC17A-AB05-46B5-9E62-FBE7A338A9C9}"/>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58621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May 2019 meeting</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Approved TGbe Selection Procedure (11-19/977r4)</a:t>
            </a:r>
          </a:p>
          <a:p>
            <a:pPr>
              <a:buFont typeface="Arial" panose="020B0604020202020204" pitchFamily="34" charset="0"/>
              <a:buChar char="•"/>
            </a:pPr>
            <a:r>
              <a:rPr lang="en-US" dirty="0"/>
              <a:t>Approved TGbe Timeline (11-19/787r2)</a:t>
            </a:r>
          </a:p>
          <a:p>
            <a:pPr>
              <a:buFont typeface="Arial" panose="020B0604020202020204" pitchFamily="34" charset="0"/>
              <a:buChar char="•"/>
            </a:pPr>
            <a:r>
              <a:rPr lang="en-US" dirty="0"/>
              <a:t>Elected/Appointed TG officers</a:t>
            </a:r>
          </a:p>
          <a:p>
            <a:pPr>
              <a:buFont typeface="Arial" panose="020B0604020202020204" pitchFamily="34" charset="0"/>
              <a:buChar char="•"/>
            </a:pPr>
            <a:r>
              <a:rPr lang="en-US" dirty="0"/>
              <a:t>Discussed 16 technical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May 2019 meeting to today:</a:t>
            </a:r>
          </a:p>
          <a:p>
            <a:r>
              <a:rPr lang="en-US" sz="2000" dirty="0">
                <a:hlinkClick r:id="rId2"/>
              </a:rPr>
              <a:t>	https://mentor.ieee.org/802.11/dcn/19/11-19-0957-01-00be-meeting-minutes-may-2019.docx</a:t>
            </a:r>
            <a:endParaRPr lang="en-US" sz="2000" dirty="0"/>
          </a:p>
          <a:p>
            <a:r>
              <a:rPr lang="en-US" sz="2000" dirty="0">
                <a:hlinkClick r:id="rId3"/>
              </a:rPr>
              <a:t>	https://mentor.ieee.org/802.11/dcn/19/11-19-1075-01-00be-telephone-conference-meeting-minutes-june-2019.docx</a:t>
            </a:r>
            <a:endParaRPr lang="en-US" sz="2000" dirty="0"/>
          </a:p>
          <a:p>
            <a:endParaRPr lang="en-US" sz="2000" dirty="0"/>
          </a:p>
          <a:p>
            <a:r>
              <a:rPr lang="en-US" sz="2000" dirty="0"/>
              <a:t>Move: 	Dennis Sundman				Second: Al </a:t>
            </a:r>
            <a:r>
              <a:rPr lang="en-US" sz="2000" dirty="0" err="1"/>
              <a:t>Petrick</a:t>
            </a:r>
            <a:r>
              <a:rPr lang="en-US" sz="2000" dirty="0"/>
              <a:t> </a:t>
            </a:r>
          </a:p>
          <a:p>
            <a:r>
              <a:rPr lang="en-US" sz="2000" dirty="0"/>
              <a:t>Discussion: No discussion.</a:t>
            </a:r>
          </a:p>
          <a:p>
            <a:endParaRPr lang="en-US" sz="2000" dirty="0"/>
          </a:p>
          <a:p>
            <a:r>
              <a:rPr lang="en-US" sz="2000" dirty="0"/>
              <a:t>Result: 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19/763-Measurements for Distributed MU-MIMO (Miguel Lopez) [25 mins]</a:t>
            </a:r>
          </a:p>
          <a:p>
            <a:pPr>
              <a:buFont typeface="Arial" panose="020B0604020202020204" pitchFamily="34" charset="0"/>
              <a:buChar char="•"/>
            </a:pPr>
            <a:r>
              <a:rPr lang="en-US" sz="1800" dirty="0">
                <a:solidFill>
                  <a:srgbClr val="00B050"/>
                </a:solidFill>
              </a:rPr>
              <a:t>19/779-</a:t>
            </a:r>
            <a:r>
              <a:rPr lang="fr-FR" sz="1800" dirty="0">
                <a:solidFill>
                  <a:srgbClr val="00B050"/>
                </a:solidFill>
              </a:rPr>
              <a:t>Performance Investigation on Multi-AP Transmission</a:t>
            </a:r>
            <a:r>
              <a:rPr lang="en-US" sz="1800" dirty="0">
                <a:solidFill>
                  <a:srgbClr val="00B050"/>
                </a:solidFill>
              </a:rPr>
              <a:t> (Eunsung Park) [25 mins]</a:t>
            </a:r>
          </a:p>
          <a:p>
            <a:pPr fontAlgn="t">
              <a:buFont typeface="Arial" panose="020B0604020202020204" pitchFamily="34" charset="0"/>
              <a:buChar char="•"/>
            </a:pPr>
            <a:r>
              <a:rPr lang="en-US" sz="1800" dirty="0">
                <a:solidFill>
                  <a:srgbClr val="00B050"/>
                </a:solidFill>
              </a:rPr>
              <a:t>19/799-Comparison of CBF and JT (Ron Porat) [25 mins]</a:t>
            </a:r>
          </a:p>
          <a:p>
            <a:pPr fontAlgn="t">
              <a:buFont typeface="Arial" panose="020B0604020202020204" pitchFamily="34" charset="0"/>
              <a:buChar char="•"/>
            </a:pPr>
            <a:r>
              <a:rPr lang="en-US" sz="1800" dirty="0">
                <a:solidFill>
                  <a:srgbClr val="00B050"/>
                </a:solidFill>
              </a:rPr>
              <a:t>19/1019-Virtual BSS For Multi AP Coordination (Wook Bong Lee) [20 mins]</a:t>
            </a:r>
          </a:p>
          <a:p>
            <a:pPr fontAlgn="t">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051392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19/797-11be 320MHz channelization and tone plan (Bin Tian) [25 mins]</a:t>
            </a:r>
          </a:p>
          <a:p>
            <a:pPr>
              <a:buFont typeface="Arial" panose="020B0604020202020204" pitchFamily="34" charset="0"/>
              <a:buChar char="•"/>
            </a:pPr>
            <a:r>
              <a:rPr lang="en-US" sz="1800" dirty="0">
                <a:solidFill>
                  <a:srgbClr val="00B050"/>
                </a:solidFill>
              </a:rPr>
              <a:t>19/1066-Tone plan discussion (Eunsung Park) [25 mins]</a:t>
            </a:r>
          </a:p>
          <a:p>
            <a:pPr>
              <a:buFont typeface="Arial" panose="020B0604020202020204" pitchFamily="34" charset="0"/>
              <a:buChar char="•"/>
            </a:pPr>
            <a:r>
              <a:rPr lang="en-US" sz="1800" dirty="0">
                <a:solidFill>
                  <a:srgbClr val="00B050"/>
                </a:solidFill>
              </a:rPr>
              <a:t>19/833-SOMA Updates (Junghoon Suh) [25 mins]</a:t>
            </a:r>
          </a:p>
          <a:p>
            <a:pPr>
              <a:buFont typeface="Arial" panose="020B0604020202020204" pitchFamily="34" charset="0"/>
              <a:buChar char="•"/>
            </a:pPr>
            <a:r>
              <a:rPr lang="en-US" sz="1800" dirty="0">
                <a:solidFill>
                  <a:srgbClr val="FF0000"/>
                </a:solidFill>
              </a:rPr>
              <a:t>19/1085-High Level EHT Preamble Structure (Rui Cao) [25 mins]</a:t>
            </a:r>
          </a:p>
          <a:p>
            <a:pPr>
              <a:buFont typeface="Arial" panose="020B0604020202020204" pitchFamily="34" charset="0"/>
              <a:buChar char="•"/>
            </a:pPr>
            <a:r>
              <a:rPr lang="en-US" sz="1800" dirty="0">
                <a:solidFill>
                  <a:srgbClr val="00B050"/>
                </a:solidFill>
              </a:rPr>
              <a:t>19/1099-Preamble structure in 11be (Ross Jian Yu) [25 mins]</a:t>
            </a:r>
          </a:p>
          <a:p>
            <a:pPr>
              <a:buFont typeface="Arial" panose="020B0604020202020204" pitchFamily="34" charset="0"/>
              <a:buChar char="•"/>
            </a:pPr>
            <a:r>
              <a:rPr lang="en-US" sz="1800" dirty="0">
                <a:solidFill>
                  <a:srgbClr val="00B050"/>
                </a:solidFill>
              </a:rPr>
              <a:t>19/1142-Discussion on the preamble for 11be (Dongguk Lim) [25 mins]</a:t>
            </a:r>
          </a:p>
          <a:p>
            <a:pPr>
              <a:buFont typeface="Arial" panose="020B0604020202020204" pitchFamily="34" charset="0"/>
              <a:buChar char="•"/>
            </a:pPr>
            <a:r>
              <a:rPr lang="en-US" sz="1800" dirty="0">
                <a:solidFill>
                  <a:srgbClr val="00B050"/>
                </a:solidFill>
              </a:rPr>
              <a:t>19/1190-Improved Preamble Puncturing in 802.11be (Oded Redlich) [10 mins]</a:t>
            </a:r>
          </a:p>
          <a:p>
            <a:pPr>
              <a:buFont typeface="Arial" panose="020B0604020202020204" pitchFamily="34" charset="0"/>
              <a:buChar char="•"/>
            </a:pPr>
            <a:endParaRPr lang="en-US" sz="1800" dirty="0">
              <a:solidFill>
                <a:srgbClr val="00B050"/>
              </a:solidFill>
            </a:endParaRPr>
          </a:p>
          <a:p>
            <a:pPr marL="0" indent="0"/>
            <a:r>
              <a:rPr lang="en-US" sz="1800" dirty="0">
                <a:solidFill>
                  <a:schemeClr val="tx1"/>
                </a:solidFill>
              </a:rPr>
              <a:t>Meeting recessed</a:t>
            </a:r>
          </a:p>
          <a:p>
            <a:pPr marL="0" indent="0"/>
            <a:endParaRPr lang="en-US" sz="1800" dirty="0">
              <a:solidFill>
                <a:schemeClr val="tx1"/>
              </a:solidFill>
            </a:endParaRPr>
          </a:p>
          <a:p>
            <a:pPr>
              <a:buFont typeface="Arial" panose="020B0604020202020204" pitchFamily="34" charset="0"/>
              <a:buChar char="•"/>
            </a:pPr>
            <a:r>
              <a:rPr lang="en-US" sz="1800" dirty="0"/>
              <a:t>19/1214-Preamble Design Consideration for 802.11be (Rui Yang)</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002477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Joint meeting with IEEE 802.1 TSN</a:t>
            </a:r>
          </a:p>
          <a:p>
            <a:pPr lvl="0">
              <a:lnSpc>
                <a:spcPct val="80000"/>
              </a:lnSpc>
              <a:buFont typeface="Arial" panose="020B0604020202020204" pitchFamily="34" charset="0"/>
              <a:buChar char="•"/>
            </a:pPr>
            <a:r>
              <a:rPr lang="en-US" altLang="en-US" dirty="0"/>
              <a:t>Call meeting to order</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Introduction</a:t>
            </a:r>
          </a:p>
          <a:p>
            <a:pPr>
              <a:lnSpc>
                <a:spcPct val="80000"/>
              </a:lnSpc>
              <a:buFont typeface="Arial" panose="020B0604020202020204" pitchFamily="34" charset="0"/>
              <a:buChar char="•"/>
            </a:pPr>
            <a:r>
              <a:rPr lang="en-US" altLang="en-US" dirty="0"/>
              <a:t>Useful Reads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Next Steps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6D521-CEE9-476A-8C50-277311BC4D92}"/>
              </a:ext>
            </a:extLst>
          </p:cNvPr>
          <p:cNvSpPr>
            <a:spLocks noGrp="1"/>
          </p:cNvSpPr>
          <p:nvPr>
            <p:ph type="title"/>
          </p:nvPr>
        </p:nvSpPr>
        <p:spPr/>
        <p:txBody>
          <a:bodyPr/>
          <a:lstStyle/>
          <a:p>
            <a:r>
              <a:rPr lang="en-US" dirty="0"/>
              <a:t>Useful Reads</a:t>
            </a:r>
          </a:p>
        </p:txBody>
      </p:sp>
      <p:sp>
        <p:nvSpPr>
          <p:cNvPr id="3" name="Content Placeholder 2">
            <a:extLst>
              <a:ext uri="{FF2B5EF4-FFF2-40B4-BE49-F238E27FC236}">
                <a16:creationId xmlns:a16="http://schemas.microsoft.com/office/drawing/2014/main" id="{77A6FEE0-B778-4677-A72B-F166843D3A2D}"/>
              </a:ext>
            </a:extLst>
          </p:cNvPr>
          <p:cNvSpPr>
            <a:spLocks noGrp="1"/>
          </p:cNvSpPr>
          <p:nvPr>
            <p:ph idx="1"/>
          </p:nvPr>
        </p:nvSpPr>
        <p:spPr>
          <a:xfrm>
            <a:off x="685800" y="1981200"/>
            <a:ext cx="7770813" cy="4494213"/>
          </a:xfrm>
        </p:spPr>
        <p:txBody>
          <a:bodyPr/>
          <a:lstStyle/>
          <a:p>
            <a:pPr marL="457200" indent="-457200">
              <a:buFont typeface="+mj-lt"/>
              <a:buAutoNum type="arabicPeriod"/>
            </a:pPr>
            <a:r>
              <a:rPr lang="en-US" sz="1600" dirty="0"/>
              <a:t>Overview of IEEE802.1 TSN and IETF DetNet</a:t>
            </a:r>
          </a:p>
          <a:p>
            <a:pPr marL="914400" lvl="1" indent="-457200">
              <a:buFont typeface="Arial" panose="020B0604020202020204" pitchFamily="34" charset="0"/>
              <a:buChar char="•"/>
            </a:pPr>
            <a:r>
              <a:rPr lang="en-US" sz="1400" dirty="0"/>
              <a:t>Presented at IEEE802.11 Plenary meeting in Bangkok (Nov’18)</a:t>
            </a:r>
          </a:p>
          <a:p>
            <a:pPr marL="914400" lvl="1" indent="-457200">
              <a:buFont typeface="Arial" panose="020B0604020202020204" pitchFamily="34" charset="0"/>
              <a:buChar char="•"/>
            </a:pPr>
            <a:r>
              <a:rPr lang="en-US" sz="1400" dirty="0"/>
              <a:t>General overview on:</a:t>
            </a:r>
          </a:p>
          <a:p>
            <a:pPr marL="1314450" lvl="2" indent="-457200">
              <a:buFont typeface="Arial" panose="020B0604020202020204" pitchFamily="34" charset="0"/>
              <a:buChar char="•"/>
            </a:pPr>
            <a:r>
              <a:rPr lang="en-US" sz="1200" dirty="0"/>
              <a:t>Time sensitive networking (TSN) scope, standards, and projects,</a:t>
            </a:r>
          </a:p>
          <a:p>
            <a:pPr marL="1314450" lvl="2" indent="-457200">
              <a:buFont typeface="Arial" panose="020B0604020202020204" pitchFamily="34" charset="0"/>
              <a:buChar char="•"/>
            </a:pPr>
            <a:r>
              <a:rPr lang="en-US" sz="1200" dirty="0"/>
              <a:t>Deterministic Networking (DetNet) scope, deliverables and building blocks</a:t>
            </a:r>
          </a:p>
          <a:p>
            <a:pPr marL="914400" lvl="1" indent="-457200">
              <a:buFont typeface="Arial" panose="020B0604020202020204" pitchFamily="34" charset="0"/>
              <a:buChar char="•"/>
            </a:pPr>
            <a:r>
              <a:rPr lang="en-US" sz="1400" dirty="0">
                <a:hlinkClick r:id="rId2"/>
              </a:rPr>
              <a:t>https://mentor.ieee.org/802.11/dcn/18/11-18-2027-00-0000-overview-of-ieee-802-1-tsn-and-ietf-detnet.pdf</a:t>
            </a:r>
            <a:endParaRPr lang="en-US" sz="1400" dirty="0"/>
          </a:p>
          <a:p>
            <a:pPr marL="457200" indent="-457200">
              <a:buFont typeface="+mj-lt"/>
              <a:buAutoNum type="arabicPeriod"/>
            </a:pPr>
            <a:r>
              <a:rPr lang="en-US" sz="1600" dirty="0"/>
              <a:t>Time Sensitive Networking Standards</a:t>
            </a:r>
          </a:p>
          <a:p>
            <a:pPr marL="857250" lvl="1" indent="-457200">
              <a:buFont typeface="Arial" panose="020B0604020202020204" pitchFamily="34" charset="0"/>
              <a:buChar char="•"/>
            </a:pPr>
            <a:r>
              <a:rPr lang="en-US" sz="1400" dirty="0"/>
              <a:t>Issue in IEEE Communications Standards Magazine (June’18)</a:t>
            </a:r>
          </a:p>
          <a:p>
            <a:pPr marL="857250" lvl="1" indent="-457200">
              <a:buFont typeface="Arial" panose="020B0604020202020204" pitchFamily="34" charset="0"/>
              <a:buChar char="•"/>
            </a:pPr>
            <a:r>
              <a:rPr lang="en-US" sz="1400" dirty="0"/>
              <a:t>Covering standardization efforts, design aspects, applications, etc.</a:t>
            </a:r>
            <a:endParaRPr lang="en-US" sz="1400" dirty="0">
              <a:hlinkClick r:id="rId3"/>
            </a:endParaRPr>
          </a:p>
          <a:p>
            <a:pPr marL="857250" lvl="1" indent="-457200">
              <a:buFont typeface="Arial" panose="020B0604020202020204" pitchFamily="34" charset="0"/>
              <a:buChar char="•"/>
            </a:pPr>
            <a:r>
              <a:rPr lang="en-US" sz="1400" dirty="0">
                <a:hlinkClick r:id="rId3"/>
              </a:rPr>
              <a:t>https://ieeexplore.ieee.org/xpl/tocresult.jsp?isnumber=8412445</a:t>
            </a:r>
            <a:endParaRPr lang="en-US" sz="1400" dirty="0"/>
          </a:p>
          <a:p>
            <a:pPr marL="457200" indent="-457200">
              <a:buFont typeface="+mj-lt"/>
              <a:buAutoNum type="arabicPeriod"/>
            </a:pPr>
            <a:r>
              <a:rPr lang="en-US" sz="1600" dirty="0"/>
              <a:t>DetNet - TSN Workshop</a:t>
            </a:r>
          </a:p>
          <a:p>
            <a:pPr marL="857250" lvl="1" indent="-457200">
              <a:buFont typeface="Arial" panose="020B0604020202020204" pitchFamily="34" charset="0"/>
              <a:buChar char="•"/>
            </a:pPr>
            <a:r>
              <a:rPr lang="en-US" sz="1400" dirty="0"/>
              <a:t>Joint workshop held in Bangkok (Nov’18)</a:t>
            </a:r>
          </a:p>
          <a:p>
            <a:pPr marL="857250" lvl="1" indent="-457200">
              <a:buFont typeface="Arial" panose="020B0604020202020204" pitchFamily="34" charset="0"/>
              <a:buChar char="•"/>
            </a:pPr>
            <a:r>
              <a:rPr lang="en-US" sz="1400" dirty="0"/>
              <a:t>Discussed topics related to interactions between DetNet layer and a TSN layer</a:t>
            </a:r>
          </a:p>
          <a:p>
            <a:pPr marL="857250" lvl="1" indent="-457200">
              <a:buFont typeface="Arial" panose="020B0604020202020204" pitchFamily="34" charset="0"/>
              <a:buChar char="•"/>
            </a:pPr>
            <a:r>
              <a:rPr lang="en-US" sz="1400">
                <a:hlinkClick r:id="rId4"/>
              </a:rPr>
              <a:t>https</a:t>
            </a:r>
            <a:r>
              <a:rPr lang="en-US" sz="1400" dirty="0">
                <a:hlinkClick r:id="rId4"/>
              </a:rPr>
              <a:t>://1.ieee802.org/november-2018-plenary-meeting-in-bangkok-thailand-tsn-tg-agenda/</a:t>
            </a:r>
            <a:endParaRPr lang="en-US" sz="1400" dirty="0"/>
          </a:p>
          <a:p>
            <a:pPr marL="857250" lvl="1" indent="-4572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C02561B-6997-4D0B-8F64-FAFD7CF4F96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3C25F7D-5032-437B-B052-F090B21FD0F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C816DFB-CDCB-499F-8219-960E23AA685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629447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19/1298-IEEE 802.1 TSN - An introduction (Janos Farkas) [40mins]</a:t>
            </a:r>
          </a:p>
          <a:p>
            <a:pPr>
              <a:buFont typeface="Arial" panose="020B0604020202020204" pitchFamily="34" charset="0"/>
              <a:buChar char="•"/>
            </a:pPr>
            <a:r>
              <a:rPr lang="en-US" sz="1800" dirty="0">
                <a:solidFill>
                  <a:srgbClr val="00B050"/>
                </a:solidFill>
              </a:rPr>
              <a:t>19/1266-Wireless+TSN = Part of the picture (Norman Finn) [25mins]</a:t>
            </a:r>
          </a:p>
          <a:p>
            <a:pPr>
              <a:buFont typeface="Arial" panose="020B0604020202020204" pitchFamily="34" charset="0"/>
              <a:buChar char="•"/>
            </a:pPr>
            <a:r>
              <a:rPr lang="en-US" sz="1800" dirty="0">
                <a:solidFill>
                  <a:srgbClr val="00B050"/>
                </a:solidFill>
              </a:rPr>
              <a:t>19/1287-TSN support in 802.11 and potential extensions for TGbe (Dave Cavalcanti) [20mins]</a:t>
            </a:r>
          </a:p>
          <a:p>
            <a:pPr>
              <a:buFont typeface="Arial" panose="020B0604020202020204" pitchFamily="34" charset="0"/>
              <a:buChar char="•"/>
            </a:pPr>
            <a:r>
              <a:rPr lang="en-US" sz="1800" dirty="0">
                <a:solidFill>
                  <a:srgbClr val="00B050"/>
                </a:solidFill>
              </a:rPr>
              <a:t>19/1223-Improving WLAN reliability Joint TSN-11be session (Antonio De La Oliva Delgado) [15mins]</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5544688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00C09-240C-4BEA-A4E9-6B633D7EDDB9}"/>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16649F00-6071-4211-990A-6647395618F5}"/>
              </a:ext>
            </a:extLst>
          </p:cNvPr>
          <p:cNvSpPr>
            <a:spLocks noGrp="1"/>
          </p:cNvSpPr>
          <p:nvPr>
            <p:ph idx="1"/>
          </p:nvPr>
        </p:nvSpPr>
        <p:spPr/>
        <p:txBody>
          <a:bodyPr/>
          <a:lstStyle/>
          <a:p>
            <a:pPr>
              <a:buFont typeface="Arial" panose="020B0604020202020204" pitchFamily="34" charset="0"/>
              <a:buChar char="•"/>
            </a:pPr>
            <a:r>
              <a:rPr lang="en-US" sz="2000" dirty="0">
                <a:solidFill>
                  <a:schemeClr val="tx1"/>
                </a:solidFill>
              </a:rPr>
              <a:t>Suggestion for another synch up when TGbe has a more stable list of features</a:t>
            </a:r>
          </a:p>
          <a:p>
            <a:pPr>
              <a:buFont typeface="Arial" panose="020B0604020202020204" pitchFamily="34" charset="0"/>
              <a:buChar char="•"/>
            </a:pPr>
            <a:r>
              <a:rPr lang="en-US" sz="2000" dirty="0">
                <a:solidFill>
                  <a:schemeClr val="tx1"/>
                </a:solidFill>
              </a:rPr>
              <a:t>Suggestion to coordinate for signaling between IEEE802.11be and 802.1TSN protocols to reduce end to end delay</a:t>
            </a:r>
          </a:p>
        </p:txBody>
      </p:sp>
      <p:sp>
        <p:nvSpPr>
          <p:cNvPr id="4" name="Slide Number Placeholder 3">
            <a:extLst>
              <a:ext uri="{FF2B5EF4-FFF2-40B4-BE49-F238E27FC236}">
                <a16:creationId xmlns:a16="http://schemas.microsoft.com/office/drawing/2014/main" id="{2BDE0E95-14B9-484D-8BF3-855F0904701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F754F7B4-DD91-4E91-A15B-4D478928F86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84BA03D-6A14-4DDE-80B4-B05D959C3C70}"/>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231523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19/764-Multi-Link Aggregation - Gain Analysis (Abhishek Patil) [25 mins]</a:t>
            </a:r>
          </a:p>
          <a:p>
            <a:pPr>
              <a:buFont typeface="Arial" panose="020B0604020202020204" pitchFamily="34" charset="0"/>
              <a:buChar char="•"/>
            </a:pPr>
            <a:r>
              <a:rPr lang="en-US" sz="1600" dirty="0">
                <a:solidFill>
                  <a:srgbClr val="00B050"/>
                </a:solidFill>
              </a:rPr>
              <a:t>19/773-Multi-link Operation Framework (Po-Kai Huang) [25 mins]</a:t>
            </a:r>
          </a:p>
          <a:p>
            <a:pPr>
              <a:buFont typeface="Arial" panose="020B0604020202020204" pitchFamily="34" charset="0"/>
              <a:buChar char="•"/>
            </a:pPr>
            <a:r>
              <a:rPr lang="en-US" sz="1600" dirty="0">
                <a:solidFill>
                  <a:srgbClr val="00B050"/>
                </a:solidFill>
              </a:rPr>
              <a:t>19/810-Discussion on 6GHz band support (Yusuke Tanaka) [25 mins]</a:t>
            </a:r>
          </a:p>
          <a:p>
            <a:pPr>
              <a:buFont typeface="Arial" panose="020B0604020202020204" pitchFamily="34" charset="0"/>
              <a:buChar char="•"/>
            </a:pPr>
            <a:r>
              <a:rPr lang="en-US" sz="1600" dirty="0">
                <a:solidFill>
                  <a:srgbClr val="00B050"/>
                </a:solidFill>
              </a:rPr>
              <a:t>19/824-Multi-band Operation Performance (Sharan Naribole) [25 mins]</a:t>
            </a:r>
          </a:p>
          <a:p>
            <a:pPr>
              <a:buFont typeface="Arial" panose="020B0604020202020204" pitchFamily="34" charset="0"/>
              <a:buChar char="•"/>
            </a:pPr>
            <a:r>
              <a:rPr lang="en-US" sz="1600" dirty="0"/>
              <a:t>19/818-Discussion on Multi-band operation (Ryuichi Hirata) [25 mins]</a:t>
            </a:r>
          </a:p>
          <a:p>
            <a:pPr>
              <a:buFont typeface="Arial" panose="020B0604020202020204" pitchFamily="34" charset="0"/>
              <a:buChar char="•"/>
            </a:pPr>
            <a:r>
              <a:rPr lang="en-US" sz="1600" dirty="0"/>
              <a:t>19/821-Multi-band discussion (Liwen Chu) </a:t>
            </a:r>
            <a:r>
              <a:rPr lang="en-US" sz="1600" dirty="0">
                <a:highlight>
                  <a:srgbClr val="FFFF00"/>
                </a:highlight>
              </a:rPr>
              <a:t>[presented (SPs?)]</a:t>
            </a:r>
          </a:p>
          <a:p>
            <a:pPr>
              <a:buFont typeface="Arial" panose="020B0604020202020204" pitchFamily="34" charset="0"/>
              <a:buChar char="•"/>
            </a:pPr>
            <a:r>
              <a:rPr lang="en-US" sz="1600" dirty="0"/>
              <a:t>19/823-Multi-Link Aggregation (Abhishek Patil) </a:t>
            </a:r>
            <a:r>
              <a:rPr lang="en-US" sz="1600" dirty="0">
                <a:highlight>
                  <a:srgbClr val="FFFF00"/>
                </a:highlight>
              </a:rPr>
              <a:t>[presented (SPs?)]</a:t>
            </a:r>
          </a:p>
          <a:p>
            <a:pPr>
              <a:buFont typeface="Arial" panose="020B0604020202020204" pitchFamily="34" charset="0"/>
              <a:buChar char="•"/>
            </a:pPr>
            <a:r>
              <a:rPr lang="en-US" sz="1600" dirty="0"/>
              <a:t>19/951-Discussion on Multi-band/Multi-channel Access Method (Liuming Lu) </a:t>
            </a:r>
          </a:p>
          <a:p>
            <a:pPr>
              <a:buFont typeface="Arial" panose="020B0604020202020204" pitchFamily="34" charset="0"/>
              <a:buChar char="•"/>
            </a:pPr>
            <a:r>
              <a:rPr lang="en-US" sz="1600" dirty="0"/>
              <a:t>19/979-Multi-link Operation Follow-up (Yongho Seok)</a:t>
            </a:r>
          </a:p>
          <a:p>
            <a:pPr>
              <a:buFont typeface="Arial" panose="020B0604020202020204" pitchFamily="34" charset="0"/>
              <a:buChar char="•"/>
            </a:pPr>
            <a:r>
              <a:rPr lang="en-US" sz="1600" dirty="0"/>
              <a:t>19/1081-Multi-Link Aggregation - Gain Analysis (Latency) (Abhishek Patil)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0571099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 (cont.)</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600" dirty="0"/>
              <a:t>19/1082 Multi-link Operation: Dynamic TID Transfer (Abhishek Patil)</a:t>
            </a:r>
          </a:p>
          <a:p>
            <a:pPr>
              <a:buFont typeface="Arial" panose="020B0604020202020204" pitchFamily="34" charset="0"/>
              <a:buChar char="•"/>
            </a:pPr>
            <a:r>
              <a:rPr lang="en-US" sz="1600" dirty="0"/>
              <a:t>19/1095 Multi-link requirement discussion (Yonggang Fang)</a:t>
            </a:r>
          </a:p>
          <a:p>
            <a:pPr>
              <a:buFont typeface="Arial" panose="020B0604020202020204" pitchFamily="34" charset="0"/>
              <a:buChar char="•"/>
            </a:pPr>
            <a:r>
              <a:rPr lang="en-US" sz="1600" dirty="0"/>
              <a:t>19/1100 Per Packet Multiple Link Selection (Alan Jauh)</a:t>
            </a:r>
          </a:p>
          <a:p>
            <a:pPr>
              <a:buFont typeface="Arial" panose="020B0604020202020204" pitchFamily="34" charset="0"/>
              <a:buChar char="•"/>
            </a:pPr>
            <a:r>
              <a:rPr lang="en-US" sz="1600" dirty="0"/>
              <a:t>19/1101 Conditional Packet Duplication in Multiple Link System (Alan Jauh)</a:t>
            </a:r>
          </a:p>
          <a:p>
            <a:pPr>
              <a:buFont typeface="Arial" panose="020B0604020202020204" pitchFamily="34" charset="0"/>
              <a:buChar char="•"/>
            </a:pPr>
            <a:r>
              <a:rPr lang="en-US" sz="1600" dirty="0"/>
              <a:t>19/1116 Channel access in multi-band operation (Yunbo Li)</a:t>
            </a:r>
          </a:p>
          <a:p>
            <a:pPr>
              <a:buFont typeface="Arial" panose="020B0604020202020204" pitchFamily="34" charset="0"/>
              <a:buChar char="•"/>
            </a:pPr>
            <a:r>
              <a:rPr lang="en-US" sz="1600" dirty="0"/>
              <a:t>19/1128 Multi-link transmission (Rojan Chitrakar)</a:t>
            </a:r>
          </a:p>
          <a:p>
            <a:pPr>
              <a:buFont typeface="Arial" panose="020B0604020202020204" pitchFamily="34" charset="0"/>
              <a:buChar char="•"/>
            </a:pPr>
            <a:r>
              <a:rPr lang="en-US" sz="1600" dirty="0"/>
              <a:t>19/1144 Channel Access for Multi-link Operation (Insun Jang)</a:t>
            </a:r>
          </a:p>
          <a:p>
            <a:pPr>
              <a:buFont typeface="Arial" panose="020B0604020202020204" pitchFamily="34" charset="0"/>
              <a:buChar char="•"/>
            </a:pPr>
            <a:r>
              <a:rPr lang="en-US" sz="1600" dirty="0"/>
              <a:t>19/1159 Multilink operation capability announcement (Liwen Chu)</a:t>
            </a:r>
          </a:p>
          <a:p>
            <a:pPr>
              <a:buFont typeface="Arial" panose="020B0604020202020204" pitchFamily="34" charset="0"/>
              <a:buChar char="•"/>
            </a:pPr>
            <a:r>
              <a:rPr lang="en-US" sz="1600" dirty="0"/>
              <a:t>19/1181 Consideration on Multi-link operation (Yongsu Gwak)</a:t>
            </a:r>
          </a:p>
          <a:p>
            <a:pPr>
              <a:buFont typeface="Arial" panose="020B0604020202020204" pitchFamily="34" charset="0"/>
              <a:buChar char="•"/>
            </a:pPr>
            <a:r>
              <a:rPr lang="en-US" sz="1600" dirty="0"/>
              <a:t>19/1213 Discussion on Multi-link Operations (Xiaofei WANG)</a:t>
            </a:r>
          </a:p>
          <a:p>
            <a:pPr>
              <a:buFont typeface="Arial" panose="020B0604020202020204" pitchFamily="34" charset="0"/>
              <a:buChar char="•"/>
            </a:pPr>
            <a:r>
              <a:rPr lang="en-US" sz="1600" dirty="0"/>
              <a:t>19/1231 Multiband and Multichannel Operation in IEEE 802.11be (Sai Shankar)</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792379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0C835-BBE5-4F07-9AD0-22BB653DD684}"/>
              </a:ext>
            </a:extLst>
          </p:cNvPr>
          <p:cNvSpPr>
            <a:spLocks noGrp="1"/>
          </p:cNvSpPr>
          <p:nvPr>
            <p:ph type="title"/>
          </p:nvPr>
        </p:nvSpPr>
        <p:spPr/>
        <p:txBody>
          <a:bodyPr/>
          <a:lstStyle/>
          <a:p>
            <a:r>
              <a:rPr lang="en-US"/>
              <a:t>TG documents</a:t>
            </a:r>
            <a:endParaRPr lang="en-US" dirty="0"/>
          </a:p>
        </p:txBody>
      </p:sp>
      <p:sp>
        <p:nvSpPr>
          <p:cNvPr id="3" name="Content Placeholder 2">
            <a:extLst>
              <a:ext uri="{FF2B5EF4-FFF2-40B4-BE49-F238E27FC236}">
                <a16:creationId xmlns:a16="http://schemas.microsoft.com/office/drawing/2014/main" id="{FCF7AA2C-AF46-494A-A684-D9D2F5CD152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19/719 TGbe channel model document (Jianhan Liu) [10 mins]</a:t>
            </a:r>
          </a:p>
          <a:p>
            <a:pPr>
              <a:buFont typeface="Arial" panose="020B0604020202020204" pitchFamily="34" charset="0"/>
              <a:buChar char="•"/>
            </a:pPr>
            <a:r>
              <a:rPr lang="en-US" sz="1800" dirty="0">
                <a:solidFill>
                  <a:srgbClr val="00B050"/>
                </a:solidFill>
              </a:rPr>
              <a:t>19/722 Proposed TGbe Functional Requirements (Ming Gan) [5 mins]</a:t>
            </a:r>
          </a:p>
          <a:p>
            <a:pPr>
              <a:buFont typeface="Arial" panose="020B0604020202020204" pitchFamily="34" charset="0"/>
              <a:buChar char="•"/>
            </a:pPr>
            <a:r>
              <a:rPr lang="en-US" sz="1800" dirty="0"/>
              <a:t>19/1262 Specification framework for TGbe (Edward Au) [15 mins]*</a:t>
            </a:r>
          </a:p>
          <a:p>
            <a:pPr lvl="1">
              <a:buFont typeface="Arial" panose="020B0604020202020204" pitchFamily="34" charset="0"/>
              <a:buChar char="•"/>
            </a:pPr>
            <a:r>
              <a:rPr lang="en-US" sz="1400" dirty="0"/>
              <a:t>Not presented. Moved to next session.</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r>
              <a:rPr lang="en-US" sz="1400" dirty="0"/>
              <a:t>* May be presented any time during the session, subject to technical editor’s availability.</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38DF0719-0167-4E28-9CF0-A8171B1CF123}"/>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EA7A6BB-2A3F-4B94-8B55-D0B8D727166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53947ED-2A7D-493A-9ED5-CA14AEAB4BD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8117256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90852-CD91-4613-A356-2BA3FFE4DBE0}"/>
              </a:ext>
            </a:extLst>
          </p:cNvPr>
          <p:cNvSpPr>
            <a:spLocks noGrp="1"/>
          </p:cNvSpPr>
          <p:nvPr>
            <p:ph type="title"/>
          </p:nvPr>
        </p:nvSpPr>
        <p:spPr/>
        <p:txBody>
          <a:bodyPr/>
          <a:lstStyle/>
          <a:p>
            <a:r>
              <a:rPr lang="en-US" dirty="0"/>
              <a:t>Channel Model Motion</a:t>
            </a:r>
          </a:p>
        </p:txBody>
      </p:sp>
      <p:sp>
        <p:nvSpPr>
          <p:cNvPr id="3" name="Content Placeholder 2">
            <a:extLst>
              <a:ext uri="{FF2B5EF4-FFF2-40B4-BE49-F238E27FC236}">
                <a16:creationId xmlns:a16="http://schemas.microsoft.com/office/drawing/2014/main" id="{464A32DB-2716-4EC2-B939-0F3445F9E38E}"/>
              </a:ext>
            </a:extLst>
          </p:cNvPr>
          <p:cNvSpPr>
            <a:spLocks noGrp="1"/>
          </p:cNvSpPr>
          <p:nvPr>
            <p:ph idx="1"/>
          </p:nvPr>
        </p:nvSpPr>
        <p:spPr/>
        <p:txBody>
          <a:bodyPr/>
          <a:lstStyle/>
          <a:p>
            <a:pPr>
              <a:buFont typeface="Arial" panose="020B0604020202020204" pitchFamily="34" charset="0"/>
              <a:buChar char="•"/>
            </a:pPr>
            <a:r>
              <a:rPr lang="en-US" dirty="0"/>
              <a:t>Move to accept 11-19/0719r1 as the baseline channel model document for TGbe</a:t>
            </a:r>
          </a:p>
          <a:p>
            <a:endParaRPr lang="en-US" dirty="0"/>
          </a:p>
          <a:p>
            <a:r>
              <a:rPr lang="en-US" dirty="0"/>
              <a:t>Move: Jianhan Liu 			Second: Wook Bong Lee</a:t>
            </a:r>
          </a:p>
          <a:p>
            <a:r>
              <a:rPr lang="en-US" dirty="0"/>
              <a:t>Discussion: None</a:t>
            </a:r>
          </a:p>
          <a:p>
            <a:endParaRPr lang="en-US" dirty="0"/>
          </a:p>
          <a:p>
            <a:r>
              <a:rPr lang="en-US" dirty="0"/>
              <a:t>Result: Passes with unanimous consent.</a:t>
            </a:r>
          </a:p>
        </p:txBody>
      </p:sp>
      <p:sp>
        <p:nvSpPr>
          <p:cNvPr id="4" name="Slide Number Placeholder 3">
            <a:extLst>
              <a:ext uri="{FF2B5EF4-FFF2-40B4-BE49-F238E27FC236}">
                <a16:creationId xmlns:a16="http://schemas.microsoft.com/office/drawing/2014/main" id="{26A93392-1756-4529-8635-E918AED1C73C}"/>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301560C-2B84-4713-89E3-8EB5C9D48C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EE411ED-DD10-4762-A74C-34AACC721C1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3327945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C454F-3722-46B0-80B4-0B8C55FFDE76}"/>
              </a:ext>
            </a:extLst>
          </p:cNvPr>
          <p:cNvSpPr>
            <a:spLocks noGrp="1"/>
          </p:cNvSpPr>
          <p:nvPr>
            <p:ph type="title"/>
          </p:nvPr>
        </p:nvSpPr>
        <p:spPr/>
        <p:txBody>
          <a:bodyPr/>
          <a:lstStyle/>
          <a:p>
            <a:r>
              <a:rPr lang="en-US" dirty="0"/>
              <a:t>Functional Requirements Motion</a:t>
            </a:r>
          </a:p>
        </p:txBody>
      </p:sp>
      <p:sp>
        <p:nvSpPr>
          <p:cNvPr id="3" name="Content Placeholder 2">
            <a:extLst>
              <a:ext uri="{FF2B5EF4-FFF2-40B4-BE49-F238E27FC236}">
                <a16:creationId xmlns:a16="http://schemas.microsoft.com/office/drawing/2014/main" id="{02BA561B-8BAF-4EA4-A797-850374784F0E}"/>
              </a:ext>
            </a:extLst>
          </p:cNvPr>
          <p:cNvSpPr>
            <a:spLocks noGrp="1"/>
          </p:cNvSpPr>
          <p:nvPr>
            <p:ph idx="1"/>
          </p:nvPr>
        </p:nvSpPr>
        <p:spPr/>
        <p:txBody>
          <a:bodyPr/>
          <a:lstStyle/>
          <a:p>
            <a:pPr>
              <a:buFont typeface="Arial" panose="020B0604020202020204" pitchFamily="34" charset="0"/>
              <a:buChar char="•"/>
            </a:pPr>
            <a:r>
              <a:rPr lang="en-US" dirty="0"/>
              <a:t>Move to accept 11-19/722r1 as the functional requirements document for TGbe</a:t>
            </a:r>
          </a:p>
          <a:p>
            <a:endParaRPr lang="en-US" dirty="0"/>
          </a:p>
          <a:p>
            <a:r>
              <a:rPr lang="en-US" dirty="0"/>
              <a:t>Move: Ming Gan						Second: Po-Kai Huang</a:t>
            </a:r>
          </a:p>
          <a:p>
            <a:r>
              <a:rPr lang="en-US" dirty="0"/>
              <a:t>Discussion: Very limited.</a:t>
            </a:r>
          </a:p>
          <a:p>
            <a:endParaRPr lang="en-US" dirty="0"/>
          </a:p>
          <a:p>
            <a:r>
              <a:rPr lang="en-US" dirty="0"/>
              <a:t>Result: Passes with unanimous consent.</a:t>
            </a:r>
          </a:p>
        </p:txBody>
      </p:sp>
      <p:sp>
        <p:nvSpPr>
          <p:cNvPr id="4" name="Slide Number Placeholder 3">
            <a:extLst>
              <a:ext uri="{FF2B5EF4-FFF2-40B4-BE49-F238E27FC236}">
                <a16:creationId xmlns:a16="http://schemas.microsoft.com/office/drawing/2014/main" id="{02863920-48B3-40ED-9A8D-261EFB84FE7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BC71843-1C8F-4AE8-9A65-F58F368575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119043-A33A-4FCD-8445-EFEC606B0FF2}"/>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5866087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19/792 Comparisons of HARQ transmission schemes for 11be (Yan Zhang) [25 mins]</a:t>
            </a:r>
          </a:p>
          <a:p>
            <a:pPr>
              <a:buFont typeface="Arial" panose="020B0604020202020204" pitchFamily="34" charset="0"/>
              <a:buChar char="•"/>
            </a:pPr>
            <a:r>
              <a:rPr lang="en-US" sz="1800" dirty="0">
                <a:solidFill>
                  <a:srgbClr val="00B050"/>
                </a:solidFill>
              </a:rPr>
              <a:t>19/798 HARQ Simulation Results (Ron Porat) [25 mins]</a:t>
            </a:r>
          </a:p>
          <a:p>
            <a:pPr>
              <a:buFont typeface="Arial" panose="020B0604020202020204" pitchFamily="34" charset="0"/>
              <a:buChar char="•"/>
            </a:pPr>
            <a:r>
              <a:rPr lang="en-US" sz="1800" dirty="0">
                <a:solidFill>
                  <a:srgbClr val="00B050"/>
                </a:solidFill>
              </a:rPr>
              <a:t>19/873 HARQ Framing (Imran Latif) [25 mins]</a:t>
            </a:r>
          </a:p>
          <a:p>
            <a:pPr>
              <a:buFont typeface="Arial" panose="020B0604020202020204" pitchFamily="34" charset="0"/>
              <a:buChar char="•"/>
            </a:pPr>
            <a:r>
              <a:rPr lang="en-US" sz="1800" dirty="0"/>
              <a:t>19/1038 HARQ with A-MPDU (Shimi Shilo)</a:t>
            </a:r>
          </a:p>
          <a:p>
            <a:pPr>
              <a:buFont typeface="Arial" panose="020B0604020202020204" pitchFamily="34" charset="0"/>
              <a:buChar char="•"/>
            </a:pPr>
            <a:r>
              <a:rPr lang="en-US" sz="1800" dirty="0"/>
              <a:t>19/1078 HARQ Simulation Results (Steve Shellhammer)</a:t>
            </a:r>
          </a:p>
          <a:p>
            <a:pPr>
              <a:buFont typeface="Arial" panose="020B0604020202020204" pitchFamily="34" charset="0"/>
              <a:buChar char="•"/>
            </a:pPr>
            <a:r>
              <a:rPr lang="en-US" sz="1800" dirty="0"/>
              <a:t>19/1079 HARQ Gains with Overhead Considered (Steve Shellhammer)</a:t>
            </a:r>
          </a:p>
          <a:p>
            <a:pPr>
              <a:buFont typeface="Arial" panose="020B0604020202020204" pitchFamily="34" charset="0"/>
              <a:buChar char="•"/>
            </a:pPr>
            <a:r>
              <a:rPr lang="en-US" sz="1800" dirty="0"/>
              <a:t>19/1080 HARQ Complexity (Steve Shellhammer)</a:t>
            </a:r>
          </a:p>
          <a:p>
            <a:pPr>
              <a:buFont typeface="Arial" panose="020B0604020202020204" pitchFamily="34" charset="0"/>
              <a:buChar char="•"/>
            </a:pPr>
            <a:r>
              <a:rPr lang="en-US" sz="1800" dirty="0"/>
              <a:t>19/1093 HARQ for 802.11be (Imran Latif)</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10353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 (cont.)</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t>19/1098 Acknowledgement for HARQ transmission (Ming Gan)</a:t>
            </a:r>
          </a:p>
          <a:p>
            <a:pPr>
              <a:buFont typeface="Arial" panose="020B0604020202020204" pitchFamily="34" charset="0"/>
              <a:buChar char="•"/>
            </a:pPr>
            <a:r>
              <a:rPr lang="en-US" sz="1800" dirty="0"/>
              <a:t>19/1131 Consideration on HARQ unit (Taewon Song)</a:t>
            </a:r>
          </a:p>
          <a:p>
            <a:pPr>
              <a:buFont typeface="Arial" panose="020B0604020202020204" pitchFamily="34" charset="0"/>
              <a:buChar char="•"/>
            </a:pPr>
            <a:r>
              <a:rPr lang="en-US" sz="1800" dirty="0"/>
              <a:t>19/1132 Channel coding issue in HARQ (Jinmin Kim)</a:t>
            </a:r>
          </a:p>
          <a:p>
            <a:pPr>
              <a:buFont typeface="Arial" panose="020B0604020202020204" pitchFamily="34" charset="0"/>
              <a:buChar char="•"/>
            </a:pPr>
            <a:r>
              <a:rPr lang="en-US" sz="1800" dirty="0"/>
              <a:t>19/1133 Some results on HARQ performance in dense deployments (Leif Wilhelmsson)</a:t>
            </a:r>
          </a:p>
          <a:p>
            <a:pPr>
              <a:buFont typeface="Arial" panose="020B0604020202020204" pitchFamily="34" charset="0"/>
              <a:buChar char="•"/>
            </a:pPr>
            <a:r>
              <a:rPr lang="en-US" sz="1800" dirty="0"/>
              <a:t>19/1146 HARQ punctured CC performance evaluation (Yanyi DING)</a:t>
            </a:r>
          </a:p>
          <a:p>
            <a:pPr>
              <a:buFont typeface="Arial" panose="020B0604020202020204" pitchFamily="34" charset="0"/>
              <a:buChar char="•"/>
            </a:pPr>
            <a:r>
              <a:rPr lang="en-US" sz="1800" dirty="0"/>
              <a:t>19/1172 Discussion on HARQ (Wook Bong Lee)</a:t>
            </a:r>
          </a:p>
          <a:p>
            <a:pPr>
              <a:buFont typeface="Arial" panose="020B0604020202020204" pitchFamily="34" charset="0"/>
              <a:buChar char="•"/>
            </a:pPr>
            <a:r>
              <a:rPr lang="en-US" sz="1800" dirty="0"/>
              <a:t>19/1196 Combined HARQ and Rate Adaptation (Sebastian Max)</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6020574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September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0C835-BBE5-4F07-9AD0-22BB653DD684}"/>
              </a:ext>
            </a:extLst>
          </p:cNvPr>
          <p:cNvSpPr>
            <a:spLocks noGrp="1"/>
          </p:cNvSpPr>
          <p:nvPr>
            <p:ph type="title"/>
          </p:nvPr>
        </p:nvSpPr>
        <p:spPr/>
        <p:txBody>
          <a:bodyPr/>
          <a:lstStyle/>
          <a:p>
            <a:r>
              <a:rPr lang="en-US"/>
              <a:t>TG documents</a:t>
            </a:r>
            <a:endParaRPr lang="en-US" dirty="0"/>
          </a:p>
        </p:txBody>
      </p:sp>
      <p:sp>
        <p:nvSpPr>
          <p:cNvPr id="3" name="Content Placeholder 2">
            <a:extLst>
              <a:ext uri="{FF2B5EF4-FFF2-40B4-BE49-F238E27FC236}">
                <a16:creationId xmlns:a16="http://schemas.microsoft.com/office/drawing/2014/main" id="{FCF7AA2C-AF46-494A-A684-D9D2F5CD1521}"/>
              </a:ext>
            </a:extLst>
          </p:cNvPr>
          <p:cNvSpPr>
            <a:spLocks noGrp="1"/>
          </p:cNvSpPr>
          <p:nvPr>
            <p:ph idx="1"/>
          </p:nvPr>
        </p:nvSpPr>
        <p:spPr/>
        <p:txBody>
          <a:bodyPr/>
          <a:lstStyle/>
          <a:p>
            <a:pPr>
              <a:buFont typeface="Arial" panose="020B0604020202020204" pitchFamily="34" charset="0"/>
              <a:buChar char="•"/>
            </a:pPr>
            <a:r>
              <a:rPr lang="en-US" sz="1800" dirty="0"/>
              <a:t>19/1262 Specification framework for TGbe (Edward Au) [15 mins]</a:t>
            </a:r>
          </a:p>
          <a:p>
            <a:pPr marL="0" indent="0"/>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38DF0719-0167-4E28-9CF0-A8171B1CF123}"/>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EA7A6BB-2A3F-4B94-8B55-D0B8D727166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53947ED-2A7D-493A-9ED5-CA14AEAB4BD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935160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2000" dirty="0"/>
              <a:t>19/828 Feedback Overhead Analysis for 16 Spatial Stream MIMO (Li-Hsiang Sun)</a:t>
            </a:r>
          </a:p>
          <a:p>
            <a:pPr>
              <a:buFont typeface="Arial" panose="020B0604020202020204" pitchFamily="34" charset="0"/>
              <a:buChar char="•"/>
            </a:pPr>
            <a:r>
              <a:rPr lang="en-US" sz="2000" dirty="0"/>
              <a:t>19/832 Performance Evaluation of 16 Spatial Stream based MU-MIMO (Junghoon Suh)</a:t>
            </a:r>
          </a:p>
          <a:p>
            <a:pPr>
              <a:buFont typeface="Arial" panose="020B0604020202020204" pitchFamily="34" charset="0"/>
              <a:buChar char="•"/>
            </a:pPr>
            <a:r>
              <a:rPr lang="en-US" sz="2000" dirty="0"/>
              <a:t>19/1018 Feedback Overhead Reduction (Wook Bong Lee)</a:t>
            </a:r>
          </a:p>
          <a:p>
            <a:pPr>
              <a:buFont typeface="Arial" panose="020B0604020202020204" pitchFamily="34" charset="0"/>
              <a:buChar char="•"/>
            </a:pPr>
            <a:r>
              <a:rPr lang="en-US" sz="2000" dirty="0"/>
              <a:t>19/1115 Reduced Beamforming Feedback for 802.11be (Genadiy Tsodik)</a:t>
            </a:r>
          </a:p>
          <a:p>
            <a:pPr>
              <a:buFont typeface="Arial" panose="020B0604020202020204" pitchFamily="34" charset="0"/>
              <a:buChar char="•"/>
            </a:pPr>
            <a:r>
              <a:rPr lang="en-US" sz="2000" dirty="0"/>
              <a:t>19/1268 Implicit sounding overhead analysis (Sigurd Schelstraete)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309414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t>August 1</a:t>
            </a:r>
            <a:r>
              <a:rPr lang="en-US" baseline="30000" dirty="0"/>
              <a:t>st</a:t>
            </a:r>
            <a:r>
              <a:rPr lang="en-US" dirty="0"/>
              <a:t> 		  (Thursday), 				20:00-22:00 ET</a:t>
            </a:r>
          </a:p>
          <a:p>
            <a:pPr>
              <a:buFont typeface="Arial" panose="020B0604020202020204" pitchFamily="34" charset="0"/>
              <a:buChar char="•"/>
            </a:pPr>
            <a:r>
              <a:rPr lang="en-US" dirty="0"/>
              <a:t>August 8</a:t>
            </a:r>
            <a:r>
              <a:rPr lang="en-US" baseline="30000" dirty="0"/>
              <a:t>th</a:t>
            </a:r>
            <a:r>
              <a:rPr lang="en-US" dirty="0"/>
              <a:t> 		  (Thursday), 				10:00-12:00 ET</a:t>
            </a:r>
          </a:p>
          <a:p>
            <a:pPr>
              <a:buFont typeface="Arial" panose="020B0604020202020204" pitchFamily="34" charset="0"/>
              <a:buChar char="•"/>
            </a:pPr>
            <a:r>
              <a:rPr lang="en-US" dirty="0"/>
              <a:t>August 15</a:t>
            </a:r>
            <a:r>
              <a:rPr lang="en-US" baseline="30000" dirty="0"/>
              <a:t>th</a:t>
            </a:r>
            <a:r>
              <a:rPr lang="en-US" dirty="0"/>
              <a:t>	  (Thursday), 				20:00-22:00 ET</a:t>
            </a:r>
          </a:p>
          <a:p>
            <a:pPr>
              <a:buFont typeface="Arial" panose="020B0604020202020204" pitchFamily="34" charset="0"/>
              <a:buChar char="•"/>
            </a:pPr>
            <a:r>
              <a:rPr lang="en-US" dirty="0"/>
              <a:t>August 22</a:t>
            </a:r>
            <a:r>
              <a:rPr lang="en-US" baseline="30000" dirty="0"/>
              <a:t>nd</a:t>
            </a:r>
            <a:r>
              <a:rPr lang="en-US" dirty="0"/>
              <a:t>  	  (Thursday), 				10:00-12:00 ET</a:t>
            </a:r>
          </a:p>
          <a:p>
            <a:pPr>
              <a:buFont typeface="Arial" panose="020B0604020202020204" pitchFamily="34" charset="0"/>
              <a:buChar char="•"/>
            </a:pPr>
            <a:r>
              <a:rPr lang="en-US" dirty="0"/>
              <a:t>August 29</a:t>
            </a:r>
            <a:r>
              <a:rPr lang="en-US" baseline="30000" dirty="0"/>
              <a:t>th</a:t>
            </a:r>
            <a:r>
              <a:rPr lang="en-US" dirty="0"/>
              <a:t> 	  (Thursday), 				20:00-22:00 ET</a:t>
            </a:r>
          </a:p>
          <a:p>
            <a:pPr>
              <a:buFont typeface="Arial" panose="020B0604020202020204" pitchFamily="34" charset="0"/>
              <a:buChar char="•"/>
            </a:pPr>
            <a:r>
              <a:rPr lang="en-US" dirty="0"/>
              <a:t>September 5</a:t>
            </a:r>
            <a:r>
              <a:rPr lang="en-US" baseline="30000" dirty="0"/>
              <a:t>th</a:t>
            </a:r>
            <a:r>
              <a:rPr lang="en-US" dirty="0"/>
              <a:t> 	  (Thursday), 				10:00-12:00 ET</a:t>
            </a:r>
          </a:p>
          <a:p>
            <a:pPr>
              <a:buFont typeface="Arial" panose="020B0604020202020204" pitchFamily="34" charset="0"/>
              <a:buChar char="•"/>
            </a:pPr>
            <a:r>
              <a:rPr lang="en-US" dirty="0"/>
              <a:t>September 12</a:t>
            </a:r>
            <a:r>
              <a:rPr lang="en-US" baseline="30000" dirty="0"/>
              <a:t>th</a:t>
            </a:r>
            <a:r>
              <a:rPr lang="en-US" dirty="0"/>
              <a:t> (Thursday), 		            20:00-22:00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Goals for September 2019</a:t>
            </a:r>
            <a:endParaRPr lang="en-US" dirty="0"/>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t>Discuss creation of ad-hoc groups</a:t>
            </a:r>
          </a:p>
          <a:p>
            <a:pPr lvl="1">
              <a:buFont typeface="Arial" panose="020B0604020202020204" pitchFamily="34" charset="0"/>
              <a:buChar char="•"/>
            </a:pPr>
            <a:r>
              <a:rPr lang="en-US" dirty="0"/>
              <a:t>E.g., number of ad-</a:t>
            </a:r>
            <a:r>
              <a:rPr lang="en-US" dirty="0" err="1"/>
              <a:t>hocs</a:t>
            </a:r>
            <a:r>
              <a:rPr lang="en-US" dirty="0"/>
              <a:t>, chairs, etc.</a:t>
            </a:r>
          </a:p>
          <a:p>
            <a:pPr>
              <a:buFont typeface="Arial" panose="020B0604020202020204" pitchFamily="34" charset="0"/>
              <a:buChar char="•"/>
            </a:pPr>
            <a:r>
              <a:rPr lang="en-US" dirty="0"/>
              <a:t>Discuss of technical contributions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29541</TotalTime>
  <Words>3399</Words>
  <Application>Microsoft Office PowerPoint</Application>
  <PresentationFormat>On-screen Show (4:3)</PresentationFormat>
  <Paragraphs>904</Paragraphs>
  <Slides>48</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7" baseType="lpstr">
      <vt:lpstr>Arial Unicode MS</vt:lpstr>
      <vt:lpstr>MS Gothic</vt:lpstr>
      <vt:lpstr>Arial</vt:lpstr>
      <vt:lpstr>Arial Black</vt:lpstr>
      <vt:lpstr>Calibri</vt:lpstr>
      <vt:lpstr>Monotype Sorts</vt:lpstr>
      <vt:lpstr>Times New Roman</vt:lpstr>
      <vt:lpstr>Office Theme</vt:lpstr>
      <vt:lpstr>Document</vt:lpstr>
      <vt:lpstr>TGbe July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Past Submissions’ List</vt:lpstr>
      <vt:lpstr>Past Submissions’ List (cont.)</vt:lpstr>
      <vt:lpstr>Submission’s List (1)</vt:lpstr>
      <vt:lpstr>Submission’s List (2)</vt:lpstr>
      <vt:lpstr>Submission’s List (3)</vt:lpstr>
      <vt:lpstr>Submission’s List (4)</vt:lpstr>
      <vt:lpstr>Order of Topics</vt:lpstr>
      <vt:lpstr>Agenda for Monday PM2</vt:lpstr>
      <vt:lpstr>Summary from May 2019 meeting</vt:lpstr>
      <vt:lpstr>Approve TG Minutes</vt:lpstr>
      <vt:lpstr>Submissions</vt:lpstr>
      <vt:lpstr>Agenda for Tuesday AM1</vt:lpstr>
      <vt:lpstr>Submissions</vt:lpstr>
      <vt:lpstr>Agenda for Tuesday EVE</vt:lpstr>
      <vt:lpstr>Useful Reads</vt:lpstr>
      <vt:lpstr>Submissions</vt:lpstr>
      <vt:lpstr>Next Steps</vt:lpstr>
      <vt:lpstr>Agenda for Wednesday AM1</vt:lpstr>
      <vt:lpstr>Submissions</vt:lpstr>
      <vt:lpstr>Submissions (cont.)</vt:lpstr>
      <vt:lpstr>Agenda for Thursday AM1</vt:lpstr>
      <vt:lpstr>TG documents</vt:lpstr>
      <vt:lpstr>Channel Model Motion</vt:lpstr>
      <vt:lpstr>Functional Requirements Motion</vt:lpstr>
      <vt:lpstr>Submissions</vt:lpstr>
      <vt:lpstr>Submissions (cont.)</vt:lpstr>
      <vt:lpstr>Agenda for Thursday PM1</vt:lpstr>
      <vt:lpstr>TG documents</vt:lpstr>
      <vt:lpstr>Submissions</vt:lpstr>
      <vt:lpstr>Teleconference Plan</vt:lpstr>
      <vt:lpstr>Goals for September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826</cp:revision>
  <cp:lastPrinted>1601-01-01T00:00:00Z</cp:lastPrinted>
  <dcterms:created xsi:type="dcterms:W3CDTF">2017-01-26T15:28:16Z</dcterms:created>
  <dcterms:modified xsi:type="dcterms:W3CDTF">2019-07-18T11:05:54Z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