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348" r:id="rId22"/>
    <p:sldId id="271" r:id="rId23"/>
    <p:sldId id="273" r:id="rId24"/>
    <p:sldId id="291" r:id="rId25"/>
    <p:sldId id="325" r:id="rId26"/>
    <p:sldId id="340" r:id="rId27"/>
    <p:sldId id="341" r:id="rId28"/>
    <p:sldId id="308" r:id="rId29"/>
    <p:sldId id="333" r:id="rId30"/>
    <p:sldId id="326" r:id="rId31"/>
    <p:sldId id="337" r:id="rId32"/>
    <p:sldId id="311" r:id="rId33"/>
    <p:sldId id="327" r:id="rId34"/>
    <p:sldId id="349" r:id="rId35"/>
    <p:sldId id="330" r:id="rId36"/>
    <p:sldId id="336" r:id="rId37"/>
    <p:sldId id="331" r:id="rId38"/>
    <p:sldId id="297" r:id="rId39"/>
    <p:sldId id="332" r:id="rId40"/>
    <p:sldId id="286" r:id="rId41"/>
    <p:sldId id="305" r:id="rId42"/>
    <p:sldId id="298" r:id="rId43"/>
    <p:sldId id="324" r:id="rId44"/>
    <p:sldId id="323"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819"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3822453742"/>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763</a:t>
                      </a:r>
                    </a:p>
                  </a:txBody>
                  <a:tcPr/>
                </a:tc>
                <a:tc>
                  <a:txBody>
                    <a:bodyPr/>
                    <a:lstStyle/>
                    <a:p>
                      <a:r>
                        <a:rPr lang="en-US" sz="1200" b="0" kern="1200" dirty="0">
                          <a:solidFill>
                            <a:srgbClr val="00B050"/>
                          </a:solidFill>
                          <a:latin typeface="+mn-lt"/>
                          <a:ea typeface="+mn-ea"/>
                          <a:cs typeface="+mn-cs"/>
                        </a:rPr>
                        <a:t>Measurements for Distributed MU-MIMO</a:t>
                      </a:r>
                    </a:p>
                  </a:txBody>
                  <a:tcPr anchor="ctr"/>
                </a:tc>
                <a:tc>
                  <a:txBody>
                    <a:bodyPr/>
                    <a:lstStyle/>
                    <a:p>
                      <a:pPr algn="ctr"/>
                      <a:r>
                        <a:rPr lang="en-US" sz="1200" b="0" kern="1200" dirty="0">
                          <a:solidFill>
                            <a:srgbClr val="00B050"/>
                          </a:solidFill>
                          <a:latin typeface="+mn-lt"/>
                          <a:ea typeface="+mn-ea"/>
                          <a:cs typeface="+mn-cs"/>
                        </a:rPr>
                        <a:t>Miguel Lopez </a:t>
                      </a:r>
                    </a:p>
                  </a:txBody>
                  <a:tcPr anchor="ct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Multi-Link Aggregation - Gain Analysis</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773</a:t>
                      </a:r>
                    </a:p>
                  </a:txBody>
                  <a:tcPr/>
                </a:tc>
                <a:tc>
                  <a:txBody>
                    <a:bodyPr/>
                    <a:lstStyle/>
                    <a:p>
                      <a:pPr algn="l"/>
                      <a:r>
                        <a:rPr lang="en-US" sz="1200" b="0" kern="1200" dirty="0">
                          <a:solidFill>
                            <a:srgbClr val="00B050"/>
                          </a:solidFill>
                          <a:latin typeface="+mn-lt"/>
                          <a:ea typeface="+mn-ea"/>
                          <a:cs typeface="+mn-cs"/>
                        </a:rPr>
                        <a:t>Multi-link Operation Framework</a:t>
                      </a:r>
                    </a:p>
                  </a:txBody>
                  <a:tcPr/>
                </a:tc>
                <a:tc>
                  <a:txBody>
                    <a:bodyPr/>
                    <a:lstStyle/>
                    <a:p>
                      <a:pPr algn="ctr"/>
                      <a:r>
                        <a:rPr lang="en-US" sz="1200" b="0" kern="1200" dirty="0">
                          <a:solidFill>
                            <a:srgbClr val="00B050"/>
                          </a:solidFill>
                          <a:latin typeface="+mn-lt"/>
                          <a:ea typeface="+mn-ea"/>
                          <a:cs typeface="+mn-cs"/>
                        </a:rPr>
                        <a:t>Po-Kai Huang</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0003"/>
                  </a:ext>
                </a:extLst>
              </a:tr>
              <a:tr h="292510">
                <a:tc>
                  <a:txBody>
                    <a:bodyPr/>
                    <a:lstStyle/>
                    <a:p>
                      <a:pPr algn="ctr"/>
                      <a:r>
                        <a:rPr lang="en-US" sz="1200" b="0" kern="1200" dirty="0">
                          <a:solidFill>
                            <a:srgbClr val="00B050"/>
                          </a:solidFill>
                          <a:latin typeface="+mn-lt"/>
                          <a:ea typeface="+mn-ea"/>
                          <a:cs typeface="+mn-cs"/>
                        </a:rPr>
                        <a:t>779</a:t>
                      </a:r>
                    </a:p>
                  </a:txBody>
                  <a:tcPr/>
                </a:tc>
                <a:tc>
                  <a:txBody>
                    <a:bodyPr/>
                    <a:lstStyle/>
                    <a:p>
                      <a:pPr algn="l"/>
                      <a:r>
                        <a:rPr lang="fr-FR" sz="1200" b="0" kern="1200" dirty="0">
                          <a:solidFill>
                            <a:srgbClr val="00B050"/>
                          </a:solidFill>
                          <a:latin typeface="+mn-lt"/>
                          <a:ea typeface="+mn-ea"/>
                          <a:cs typeface="+mn-cs"/>
                        </a:rPr>
                        <a:t>Performance Investigation on Multi-AP Transmission</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rgbClr val="00B050"/>
                          </a:solidFill>
                          <a:latin typeface="+mn-lt"/>
                          <a:ea typeface="+mn-ea"/>
                          <a:cs typeface="+mn-cs"/>
                        </a:rPr>
                        <a:t>797</a:t>
                      </a:r>
                    </a:p>
                  </a:txBody>
                  <a:tcPr/>
                </a:tc>
                <a:tc>
                  <a:txBody>
                    <a:bodyPr/>
                    <a:lstStyle/>
                    <a:p>
                      <a:pPr algn="l"/>
                      <a:r>
                        <a:rPr lang="en-US" sz="1200" b="0" kern="1200" dirty="0">
                          <a:solidFill>
                            <a:srgbClr val="00B050"/>
                          </a:solidFill>
                          <a:latin typeface="+mn-lt"/>
                          <a:ea typeface="+mn-ea"/>
                          <a:cs typeface="+mn-cs"/>
                        </a:rPr>
                        <a:t>11be 320 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Bin Tian</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(3)</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rgbClr val="00B050"/>
                          </a:solidFill>
                          <a:latin typeface="+mn-lt"/>
                          <a:ea typeface="+mn-ea"/>
                          <a:cs typeface="+mn-cs"/>
                        </a:rPr>
                        <a:t>799</a:t>
                      </a:r>
                    </a:p>
                  </a:txBody>
                  <a:tcPr/>
                </a:tc>
                <a:tc>
                  <a:txBody>
                    <a:bodyPr/>
                    <a:lstStyle/>
                    <a:p>
                      <a:r>
                        <a:rPr lang="en-US" sz="1200" b="0" kern="1200" dirty="0">
                          <a:solidFill>
                            <a:srgbClr val="00B050"/>
                          </a:solidFill>
                          <a:latin typeface="+mn-lt"/>
                          <a:ea typeface="+mn-ea"/>
                          <a:cs typeface="+mn-cs"/>
                        </a:rPr>
                        <a:t>Comparison of CBF and JT</a:t>
                      </a:r>
                    </a:p>
                  </a:txBody>
                  <a:tcPr anchor="ctr"/>
                </a:tc>
                <a:tc>
                  <a:txBody>
                    <a:bodyPr/>
                    <a:lstStyle/>
                    <a:p>
                      <a:pPr algn="ctr"/>
                      <a:r>
                        <a:rPr lang="en-US" sz="1200" b="0" kern="1200" dirty="0">
                          <a:solidFill>
                            <a:srgbClr val="00B050"/>
                          </a:solidFill>
                          <a:latin typeface="+mn-lt"/>
                          <a:ea typeface="+mn-ea"/>
                          <a:cs typeface="+mn-cs"/>
                        </a:rPr>
                        <a:t>Ron Porat</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rgbClr val="00B050"/>
                          </a:solidFill>
                          <a:latin typeface="+mn-lt"/>
                          <a:ea typeface="+mn-ea"/>
                          <a:cs typeface="+mn-cs"/>
                        </a:rPr>
                        <a:t>810</a:t>
                      </a:r>
                    </a:p>
                  </a:txBody>
                  <a:tcPr anchor="ctr"/>
                </a:tc>
                <a:tc>
                  <a:txBody>
                    <a:bodyPr/>
                    <a:lstStyle/>
                    <a:p>
                      <a:pPr algn="l"/>
                      <a:r>
                        <a:rPr lang="en-US" sz="1200" b="0" kern="1200" dirty="0">
                          <a:solidFill>
                            <a:srgbClr val="00B050"/>
                          </a:solidFill>
                          <a:latin typeface="+mn-lt"/>
                          <a:ea typeface="+mn-ea"/>
                          <a:cs typeface="+mn-cs"/>
                        </a:rPr>
                        <a:t>Discussion on 6GHz band support </a:t>
                      </a:r>
                    </a:p>
                  </a:txBody>
                  <a:tcPr anchor="ctr"/>
                </a:tc>
                <a:tc>
                  <a:txBody>
                    <a:bodyPr/>
                    <a:lstStyle/>
                    <a:p>
                      <a:pPr algn="ctr"/>
                      <a:r>
                        <a:rPr lang="en-US" sz="1200" b="0" kern="1200" dirty="0">
                          <a:solidFill>
                            <a:srgbClr val="00B050"/>
                          </a:solidFill>
                          <a:latin typeface="+mn-lt"/>
                          <a:ea typeface="+mn-ea"/>
                          <a:cs typeface="+mn-cs"/>
                        </a:rPr>
                        <a:t>Yusuke Tanaka</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1345018319"/>
                  </a:ext>
                </a:extLst>
              </a:tr>
              <a:tr h="292510">
                <a:tc>
                  <a:txBody>
                    <a:bodyPr/>
                    <a:lstStyle/>
                    <a:p>
                      <a:pPr algn="ctr"/>
                      <a:r>
                        <a:rPr lang="en-US" sz="1200" b="0" kern="1200" dirty="0">
                          <a:solidFill>
                            <a:srgbClr val="00B050"/>
                          </a:solidFill>
                          <a:latin typeface="+mn-lt"/>
                          <a:ea typeface="+mn-ea"/>
                          <a:cs typeface="+mn-cs"/>
                        </a:rPr>
                        <a:t>824</a:t>
                      </a:r>
                    </a:p>
                  </a:txBody>
                  <a:tcPr anchor="ctr"/>
                </a:tc>
                <a:tc>
                  <a:txBody>
                    <a:bodyPr/>
                    <a:lstStyle/>
                    <a:p>
                      <a:pPr algn="l"/>
                      <a:r>
                        <a:rPr lang="en-US" sz="1200" b="0" kern="1200" dirty="0">
                          <a:solidFill>
                            <a:srgbClr val="00B050"/>
                          </a:solidFill>
                          <a:latin typeface="+mn-lt"/>
                          <a:ea typeface="+mn-ea"/>
                          <a:cs typeface="+mn-cs"/>
                        </a:rPr>
                        <a:t>Multi-band Operation Performance</a:t>
                      </a:r>
                    </a:p>
                  </a:txBody>
                  <a:tcPr anchor="ctr"/>
                </a:tc>
                <a:tc>
                  <a:txBody>
                    <a:bodyPr/>
                    <a:lstStyle/>
                    <a:p>
                      <a:pPr algn="ctr"/>
                      <a:r>
                        <a:rPr lang="en-US" sz="1200" b="0" kern="1200" dirty="0">
                          <a:solidFill>
                            <a:srgbClr val="00B050"/>
                          </a:solidFill>
                          <a:latin typeface="+mn-lt"/>
                          <a:ea typeface="+mn-ea"/>
                          <a:cs typeface="+mn-cs"/>
                        </a:rPr>
                        <a:t>Sharan Naribole</a:t>
                      </a:r>
                    </a:p>
                  </a:txBody>
                  <a:tcPr/>
                </a:tc>
                <a:tc>
                  <a:txBody>
                    <a:bodyPr/>
                    <a:lstStyle/>
                    <a:p>
                      <a:pPr algn="ctr"/>
                      <a:r>
                        <a:rPr lang="en-US" sz="1200" b="0" kern="1200" dirty="0">
                          <a:solidFill>
                            <a:srgbClr val="00B050"/>
                          </a:solidFill>
                          <a:latin typeface="+mn-lt"/>
                          <a:ea typeface="+mn-ea"/>
                          <a:cs typeface="+mn-cs"/>
                        </a:rPr>
                        <a:t>Pending</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rgbClr val="00B050"/>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SOMA Updates</a:t>
                      </a:r>
                    </a:p>
                  </a:txBody>
                  <a:tcPr/>
                </a:tc>
                <a:tc>
                  <a:txBody>
                    <a:bodyPr/>
                    <a:lstStyle/>
                    <a:p>
                      <a:pPr algn="ctr"/>
                      <a:r>
                        <a:rPr lang="en-US" sz="1200" b="0" kern="1200" dirty="0">
                          <a:solidFill>
                            <a:srgbClr val="00B050"/>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813907"/>
              </p:ext>
            </p:extLst>
          </p:nvPr>
        </p:nvGraphicFramePr>
        <p:xfrm>
          <a:off x="1027378" y="1505839"/>
          <a:ext cx="7342231"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6390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FF0000"/>
                          </a:solidFill>
                          <a:latin typeface="+mn-lt"/>
                          <a:ea typeface="+mn-ea"/>
                          <a:cs typeface="+mn-cs"/>
                        </a:rPr>
                        <a:t>764</a:t>
                      </a:r>
                    </a:p>
                  </a:txBody>
                  <a:tcPr marL="9525" marR="9525" marT="9525" marB="9525" anchor="ctr"/>
                </a:tc>
                <a:tc>
                  <a:txBody>
                    <a:bodyPr/>
                    <a:lstStyle/>
                    <a:p>
                      <a:r>
                        <a:rPr lang="en-US" sz="1200" b="0" kern="1200" dirty="0">
                          <a:solidFill>
                            <a:srgbClr val="FF0000"/>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Duplicate</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Multi-band/Multi-channel Access Method</a:t>
                      </a:r>
                    </a:p>
                  </a:txBody>
                  <a:tcPr/>
                </a:tc>
                <a:tc>
                  <a:txBody>
                    <a:bodyPr/>
                    <a:lstStyle/>
                    <a:p>
                      <a:pPr algn="ctr"/>
                      <a:r>
                        <a:rPr lang="en-US" sz="1200" b="0" kern="1200" dirty="0">
                          <a:solidFill>
                            <a:schemeClr val="tx1"/>
                          </a:solidFill>
                          <a:latin typeface="+mn-lt"/>
                          <a:ea typeface="+mn-ea"/>
                          <a:cs typeface="+mn-cs"/>
                        </a:rPr>
                        <a:t>Liuming Lu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1507352"/>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rgbClr val="00B050"/>
                          </a:solidFill>
                          <a:latin typeface="+mn-lt"/>
                          <a:ea typeface="+mn-ea"/>
                          <a:cs typeface="+mn-cs"/>
                        </a:rPr>
                        <a:t>1019</a:t>
                      </a:r>
                    </a:p>
                  </a:txBody>
                  <a:tcPr/>
                </a:tc>
                <a:tc>
                  <a:txBody>
                    <a:bodyPr/>
                    <a:lstStyle/>
                    <a:p>
                      <a:pPr algn="l"/>
                      <a:r>
                        <a:rPr lang="en-US" sz="1200" b="0" kern="1200" dirty="0">
                          <a:solidFill>
                            <a:srgbClr val="00B050"/>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Wook Bong Lee</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NO</a:t>
                      </a: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1066</a:t>
                      </a:r>
                    </a:p>
                  </a:txBody>
                  <a:tcPr/>
                </a:tc>
                <a:tc>
                  <a:txBody>
                    <a:bodyPr/>
                    <a:lstStyle/>
                    <a:p>
                      <a:pPr algn="l"/>
                      <a:r>
                        <a:rPr lang="en-US" sz="1200" b="0" kern="1200" dirty="0">
                          <a:solidFill>
                            <a:srgbClr val="00B050"/>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Eunsung Park</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Deferred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67964033"/>
              </p:ext>
            </p:extLst>
          </p:nvPr>
        </p:nvGraphicFramePr>
        <p:xfrm>
          <a:off x="1027378" y="1505839"/>
          <a:ext cx="743430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85598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52689129"/>
                  </a:ext>
                </a:extLst>
              </a:tr>
              <a:tr h="255168">
                <a:tc>
                  <a:txBody>
                    <a:bodyPr/>
                    <a:lstStyle/>
                    <a:p>
                      <a:pPr algn="ctr"/>
                      <a:r>
                        <a:rPr lang="en-US" sz="1200" b="0" kern="1200" dirty="0">
                          <a:solidFill>
                            <a:srgbClr val="FF0000"/>
                          </a:solidFill>
                          <a:latin typeface="+mn-lt"/>
                          <a:ea typeface="+mn-ea"/>
                          <a:cs typeface="+mn-cs"/>
                        </a:rPr>
                        <a:t>1085</a:t>
                      </a:r>
                    </a:p>
                  </a:txBody>
                  <a:tcPr/>
                </a:tc>
                <a:tc>
                  <a:txBody>
                    <a:bodyPr/>
                    <a:lstStyle/>
                    <a:p>
                      <a:pPr algn="l"/>
                      <a:r>
                        <a:rPr lang="en-US" sz="1200" b="0" kern="1200" dirty="0">
                          <a:solidFill>
                            <a:srgbClr val="FF0000"/>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FF0000"/>
                          </a:solidFill>
                          <a:latin typeface="+mn-lt"/>
                          <a:ea typeface="+mn-ea"/>
                          <a:cs typeface="+mn-cs"/>
                        </a:rPr>
                        <a:t>Rui Cao</a:t>
                      </a:r>
                    </a:p>
                  </a:txBody>
                  <a:tcPr/>
                </a:tc>
                <a:tc>
                  <a:txBody>
                    <a:bodyPr/>
                    <a:lstStyle/>
                    <a:p>
                      <a:pPr algn="ctr"/>
                      <a:r>
                        <a:rPr lang="en-US" sz="1200" b="0" kern="1200" dirty="0">
                          <a:solidFill>
                            <a:srgbClr val="FF0000"/>
                          </a:solidFill>
                          <a:latin typeface="+mn-lt"/>
                          <a:ea typeface="+mn-ea"/>
                          <a:cs typeface="+mn-cs"/>
                        </a:rPr>
                        <a:t>Absent</a:t>
                      </a:r>
                    </a:p>
                  </a:txBody>
                  <a:tcPr/>
                </a:tc>
                <a:tc>
                  <a:txBody>
                    <a:bodyPr/>
                    <a:lstStyle/>
                    <a:p>
                      <a:pPr algn="ct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Preamble structure in 11be</a:t>
                      </a:r>
                    </a:p>
                  </a:txBody>
                  <a:tcP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Postponed</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30364425"/>
              </p:ext>
            </p:extLst>
          </p:nvPr>
        </p:nvGraphicFramePr>
        <p:xfrm>
          <a:off x="1027378" y="1505839"/>
          <a:ext cx="7354622" cy="4601909"/>
        </p:xfrm>
        <a:graphic>
          <a:graphicData uri="http://schemas.openxmlformats.org/drawingml/2006/table">
            <a:tbl>
              <a:tblPr firstRow="1" bandRow="1">
                <a:tableStyleId>{ED083AE6-46FA-4A59-8FB0-9F97EB10719F}</a:tableStyleId>
              </a:tblPr>
              <a:tblGrid>
                <a:gridCol w="554018">
                  <a:extLst>
                    <a:ext uri="{9D8B030D-6E8A-4147-A177-3AD203B41FA5}">
                      <a16:colId xmlns:a16="http://schemas.microsoft.com/office/drawing/2014/main" val="20000"/>
                    </a:ext>
                  </a:extLst>
                </a:gridCol>
                <a:gridCol w="3829835">
                  <a:extLst>
                    <a:ext uri="{9D8B030D-6E8A-4147-A177-3AD203B41FA5}">
                      <a16:colId xmlns:a16="http://schemas.microsoft.com/office/drawing/2014/main" val="20001"/>
                    </a:ext>
                  </a:extLst>
                </a:gridCol>
                <a:gridCol w="1426170">
                  <a:extLst>
                    <a:ext uri="{9D8B030D-6E8A-4147-A177-3AD203B41FA5}">
                      <a16:colId xmlns:a16="http://schemas.microsoft.com/office/drawing/2014/main" val="20002"/>
                    </a:ext>
                  </a:extLst>
                </a:gridCol>
                <a:gridCol w="821264">
                  <a:extLst>
                    <a:ext uri="{9D8B030D-6E8A-4147-A177-3AD203B41FA5}">
                      <a16:colId xmlns:a16="http://schemas.microsoft.com/office/drawing/2014/main" val="20004"/>
                    </a:ext>
                  </a:extLst>
                </a:gridCol>
                <a:gridCol w="723335">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096881186"/>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rgbClr val="00B050"/>
                          </a:solidFill>
                          <a:latin typeface="+mn-lt"/>
                          <a:ea typeface="+mn-ea"/>
                          <a:cs typeface="+mn-cs"/>
                        </a:rPr>
                        <a:t>1142</a:t>
                      </a:r>
                    </a:p>
                  </a:txBody>
                  <a:tcPr/>
                </a:tc>
                <a:tc>
                  <a:txBody>
                    <a:bodyPr/>
                    <a:lstStyle/>
                    <a:p>
                      <a:pPr algn="l"/>
                      <a:r>
                        <a:rPr lang="en-US" sz="1200" b="0" kern="1200" dirty="0">
                          <a:solidFill>
                            <a:srgbClr val="00B050"/>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Dongguk Lim</a:t>
                      </a:r>
                    </a:p>
                  </a:txBody>
                  <a:tcPr/>
                </a:tc>
                <a:tc>
                  <a:txBody>
                    <a:bodyPr/>
                    <a:lstStyle/>
                    <a:p>
                      <a:pPr algn="ctr"/>
                      <a:r>
                        <a:rPr lang="en-US" sz="1200" b="0" kern="1200" dirty="0">
                          <a:solidFill>
                            <a:srgbClr val="00B050"/>
                          </a:solidFill>
                          <a:latin typeface="+mn-lt"/>
                          <a:ea typeface="+mn-ea"/>
                          <a:cs typeface="+mn-cs"/>
                        </a:rPr>
                        <a:t>Presented</a:t>
                      </a:r>
                    </a:p>
                  </a:txBody>
                  <a:tcPr/>
                </a:tc>
                <a:tc>
                  <a:txBody>
                    <a:bodyPr/>
                    <a:lstStyle/>
                    <a:p>
                      <a:pPr algn="ctr"/>
                      <a:r>
                        <a:rPr lang="en-US" sz="1200" b="0" kern="1200" dirty="0">
                          <a:solidFill>
                            <a:srgbClr val="00B050"/>
                          </a:solidFill>
                          <a:latin typeface="+mn-lt"/>
                          <a:ea typeface="+mn-ea"/>
                          <a:cs typeface="+mn-cs"/>
                        </a:rPr>
                        <a:t>RAN (1)</a:t>
                      </a: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5917845"/>
              </p:ext>
            </p:extLst>
          </p:nvPr>
        </p:nvGraphicFramePr>
        <p:xfrm>
          <a:off x="1027378" y="1505839"/>
          <a:ext cx="7504156" cy="460190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925830">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96518785"/>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Improved Preamble Puncturing in 802.11be</a:t>
                      </a:r>
                    </a:p>
                  </a:txBody>
                  <a:tcPr/>
                </a:tc>
                <a:tc>
                  <a:txBody>
                    <a:bodyPr/>
                    <a:lstStyle/>
                    <a:p>
                      <a:pPr algn="ctr"/>
                      <a:r>
                        <a:rPr lang="en-US" sz="1200" b="0" kern="1200" dirty="0">
                          <a:solidFill>
                            <a:srgbClr val="00B050"/>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Presented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No time</a:t>
                      </a: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1268</a:t>
                      </a:r>
                    </a:p>
                  </a:txBody>
                  <a:tcPr marL="9525" marR="9525" marT="9525" marB="0" anchor="ctr"/>
                </a:tc>
                <a:tc>
                  <a:txBody>
                    <a:bodyPr/>
                    <a:lstStyle/>
                    <a:p>
                      <a:pPr algn="l"/>
                      <a:r>
                        <a:rPr lang="en-US" sz="1200" b="0" kern="1200" dirty="0">
                          <a:solidFill>
                            <a:schemeClr val="tx1"/>
                          </a:solidFill>
                          <a:latin typeface="+mn-lt"/>
                          <a:ea typeface="+mn-ea"/>
                          <a:cs typeface="+mn-cs"/>
                        </a:rPr>
                        <a:t>Implicit sounding overhead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r>
                        <a:rPr lang="en-US" sz="1200" b="0" i="0" u="none" strike="noStrike" dirty="0">
                          <a:solidFill>
                            <a:srgbClr val="000000"/>
                          </a:solidFill>
                          <a:effectLst/>
                          <a:latin typeface="Times New Roman" panose="02020603050405020304" pitchFamily="18" charset="0"/>
                        </a:rPr>
                        <a:t>1231</a:t>
                      </a:r>
                    </a:p>
                  </a:txBody>
                  <a:tcPr marL="9525" marR="9525" marT="9525" marB="0" anchor="ctr"/>
                </a:tc>
                <a:tc>
                  <a:txBody>
                    <a:bodyPr/>
                    <a:lstStyle/>
                    <a:p>
                      <a:pPr algn="l"/>
                      <a:r>
                        <a:rPr lang="en-US" sz="1200" b="0" kern="1200" dirty="0">
                          <a:solidFill>
                            <a:schemeClr val="tx1"/>
                          </a:solidFill>
                          <a:latin typeface="+mn-lt"/>
                          <a:ea typeface="+mn-ea"/>
                          <a:cs typeface="+mn-cs"/>
                        </a:rPr>
                        <a:t>Multiband and Multichannel Operation in IEEE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Sai Shankar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0B07C-ABD9-41E2-BC09-66F83233B060}"/>
              </a:ext>
            </a:extLst>
          </p:cNvPr>
          <p:cNvSpPr>
            <a:spLocks noGrp="1"/>
          </p:cNvSpPr>
          <p:nvPr>
            <p:ph type="title"/>
          </p:nvPr>
        </p:nvSpPr>
        <p:spPr/>
        <p:txBody>
          <a:bodyPr/>
          <a:lstStyle/>
          <a:p>
            <a:r>
              <a:rPr lang="en-US" dirty="0"/>
              <a:t>Order of Topics</a:t>
            </a:r>
          </a:p>
        </p:txBody>
      </p:sp>
      <p:sp>
        <p:nvSpPr>
          <p:cNvPr id="3" name="Content Placeholder 2">
            <a:extLst>
              <a:ext uri="{FF2B5EF4-FFF2-40B4-BE49-F238E27FC236}">
                <a16:creationId xmlns:a16="http://schemas.microsoft.com/office/drawing/2014/main" id="{0830B854-3E9E-4244-BD79-FD56FD5E5082}"/>
              </a:ext>
            </a:extLst>
          </p:cNvPr>
          <p:cNvSpPr>
            <a:spLocks noGrp="1"/>
          </p:cNvSpPr>
          <p:nvPr>
            <p:ph idx="1"/>
          </p:nvPr>
        </p:nvSpPr>
        <p:spPr/>
        <p:txBody>
          <a:bodyPr/>
          <a:lstStyle/>
          <a:p>
            <a:pPr>
              <a:buFont typeface="Arial" panose="020B0604020202020204" pitchFamily="34" charset="0"/>
              <a:buChar char="•"/>
            </a:pPr>
            <a:r>
              <a:rPr lang="en-US" dirty="0"/>
              <a:t>Multi-AP coordination (Session 1)</a:t>
            </a:r>
          </a:p>
          <a:p>
            <a:pPr>
              <a:buFont typeface="Arial" panose="020B0604020202020204" pitchFamily="34" charset="0"/>
              <a:buChar char="•"/>
            </a:pPr>
            <a:r>
              <a:rPr lang="en-US" dirty="0"/>
              <a:t>PHY (Session 2)</a:t>
            </a:r>
          </a:p>
          <a:p>
            <a:pPr>
              <a:buFont typeface="Arial" panose="020B0604020202020204" pitchFamily="34" charset="0"/>
              <a:buChar char="•"/>
            </a:pPr>
            <a:r>
              <a:rPr lang="en-US" dirty="0"/>
              <a:t>Multi-Link (Session 3)</a:t>
            </a:r>
          </a:p>
          <a:p>
            <a:pPr>
              <a:buFont typeface="Arial" panose="020B0604020202020204" pitchFamily="34" charset="0"/>
              <a:buChar char="•"/>
            </a:pPr>
            <a:r>
              <a:rPr lang="en-US" dirty="0"/>
              <a:t>HARQ (Session 4)</a:t>
            </a:r>
          </a:p>
          <a:p>
            <a:pPr>
              <a:buFont typeface="Arial" panose="020B0604020202020204" pitchFamily="34" charset="0"/>
              <a:buChar char="•"/>
            </a:pPr>
            <a:r>
              <a:rPr lang="en-US" dirty="0"/>
              <a:t>MIMO (Session 5)</a:t>
            </a:r>
          </a:p>
          <a:p>
            <a:pPr>
              <a:buFont typeface="Arial" panose="020B0604020202020204" pitchFamily="34" charset="0"/>
              <a:buChar char="•"/>
            </a:pPr>
            <a:r>
              <a:rPr lang="en-US" dirty="0"/>
              <a:t>Latency</a:t>
            </a:r>
          </a:p>
        </p:txBody>
      </p:sp>
      <p:sp>
        <p:nvSpPr>
          <p:cNvPr id="4" name="Slide Number Placeholder 3">
            <a:extLst>
              <a:ext uri="{FF2B5EF4-FFF2-40B4-BE49-F238E27FC236}">
                <a16:creationId xmlns:a16="http://schemas.microsoft.com/office/drawing/2014/main" id="{C386B3A2-BF91-4E33-906D-D01A4E1435A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5E358FA-F8BF-48F0-9AB8-F30F72DEBD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7EBC17A-AB05-46B5-9E62-FBE7A338A9C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58621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Dennis Sundman				Second: Al </a:t>
            </a:r>
            <a:r>
              <a:rPr lang="en-US" sz="2000" dirty="0" err="1"/>
              <a:t>Petrick</a:t>
            </a:r>
            <a:r>
              <a:rPr lang="en-US" sz="2000" dirty="0"/>
              <a:t> </a:t>
            </a:r>
          </a:p>
          <a:p>
            <a:r>
              <a:rPr lang="en-US" sz="2000" dirty="0"/>
              <a:t>Discussion: No discussion.</a:t>
            </a:r>
          </a:p>
          <a:p>
            <a:endParaRPr lang="en-US" sz="2000" dirty="0"/>
          </a:p>
          <a:p>
            <a:r>
              <a:rPr lang="en-US" sz="2000" dirty="0"/>
              <a:t>Result: 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19/763-Measurements for Distributed MU-MIMO (Miguel Lopez) [25 mins]</a:t>
            </a:r>
          </a:p>
          <a:p>
            <a:pPr>
              <a:buFont typeface="Arial" panose="020B0604020202020204" pitchFamily="34" charset="0"/>
              <a:buChar char="•"/>
            </a:pPr>
            <a:r>
              <a:rPr lang="en-US" sz="1800" dirty="0">
                <a:solidFill>
                  <a:srgbClr val="00B050"/>
                </a:solidFill>
              </a:rPr>
              <a:t>19/779-</a:t>
            </a:r>
            <a:r>
              <a:rPr lang="fr-FR" sz="1800" dirty="0">
                <a:solidFill>
                  <a:srgbClr val="00B050"/>
                </a:solidFill>
              </a:rPr>
              <a:t>Performance Investigation on Multi-AP Transmission</a:t>
            </a:r>
            <a:r>
              <a:rPr lang="en-US" sz="1800" dirty="0">
                <a:solidFill>
                  <a:srgbClr val="00B050"/>
                </a:solidFill>
              </a:rPr>
              <a:t> (Eunsung Park) [25 mins]</a:t>
            </a:r>
          </a:p>
          <a:p>
            <a:pPr fontAlgn="t">
              <a:buFont typeface="Arial" panose="020B0604020202020204" pitchFamily="34" charset="0"/>
              <a:buChar char="•"/>
            </a:pPr>
            <a:r>
              <a:rPr lang="en-US" sz="1800" dirty="0">
                <a:solidFill>
                  <a:srgbClr val="00B050"/>
                </a:solidFill>
              </a:rPr>
              <a:t>19/799-Comparison of CBF and JT (Ron Porat) [25 mins]</a:t>
            </a:r>
          </a:p>
          <a:p>
            <a:pPr fontAlgn="t">
              <a:buFont typeface="Arial" panose="020B0604020202020204" pitchFamily="34" charset="0"/>
              <a:buChar char="•"/>
            </a:pPr>
            <a:r>
              <a:rPr lang="en-US" sz="1800" dirty="0">
                <a:solidFill>
                  <a:srgbClr val="00B050"/>
                </a:solidFill>
              </a:rPr>
              <a:t>19/1019-Virtual BSS For Multi AP Coordination (Wook Bong Lee) [20 mins]</a:t>
            </a:r>
          </a:p>
          <a:p>
            <a:pPr fontAlgn="t">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19/797-11be 320MHz channelization and tone plan (Bin Tian) [25 mins]</a:t>
            </a:r>
          </a:p>
          <a:p>
            <a:pPr>
              <a:buFont typeface="Arial" panose="020B0604020202020204" pitchFamily="34" charset="0"/>
              <a:buChar char="•"/>
            </a:pPr>
            <a:r>
              <a:rPr lang="en-US" sz="1800" dirty="0">
                <a:solidFill>
                  <a:srgbClr val="00B050"/>
                </a:solidFill>
              </a:rPr>
              <a:t>19/1066-Tone plan discussion (Eunsung Park) [25 mins]</a:t>
            </a:r>
          </a:p>
          <a:p>
            <a:pPr>
              <a:buFont typeface="Arial" panose="020B0604020202020204" pitchFamily="34" charset="0"/>
              <a:buChar char="•"/>
            </a:pPr>
            <a:r>
              <a:rPr lang="en-US" sz="1800" dirty="0">
                <a:solidFill>
                  <a:srgbClr val="00B050"/>
                </a:solidFill>
              </a:rPr>
              <a:t>19/833-SOMA Updates (Junghoon Suh) [25 mins]</a:t>
            </a:r>
          </a:p>
          <a:p>
            <a:pPr>
              <a:buFont typeface="Arial" panose="020B0604020202020204" pitchFamily="34" charset="0"/>
              <a:buChar char="•"/>
            </a:pPr>
            <a:r>
              <a:rPr lang="en-US" sz="1800" dirty="0">
                <a:solidFill>
                  <a:srgbClr val="FF0000"/>
                </a:solidFill>
              </a:rPr>
              <a:t>19/1085-High Level EHT Preamble Structure (Rui Cao) [25 mins]</a:t>
            </a:r>
          </a:p>
          <a:p>
            <a:pPr>
              <a:buFont typeface="Arial" panose="020B0604020202020204" pitchFamily="34" charset="0"/>
              <a:buChar char="•"/>
            </a:pPr>
            <a:r>
              <a:rPr lang="en-US" sz="1800" dirty="0">
                <a:solidFill>
                  <a:srgbClr val="00B050"/>
                </a:solidFill>
              </a:rPr>
              <a:t>19/1099-Preamble structure in 11be (Ross Jian Yu) [25 mins]</a:t>
            </a:r>
          </a:p>
          <a:p>
            <a:pPr>
              <a:buFont typeface="Arial" panose="020B0604020202020204" pitchFamily="34" charset="0"/>
              <a:buChar char="•"/>
            </a:pPr>
            <a:r>
              <a:rPr lang="en-US" sz="1800" dirty="0">
                <a:solidFill>
                  <a:srgbClr val="00B050"/>
                </a:solidFill>
              </a:rPr>
              <a:t>19/1142-Discussion on the preamble for 11be (Dongguk Lim) [25 mins]</a:t>
            </a:r>
          </a:p>
          <a:p>
            <a:pPr>
              <a:buFont typeface="Arial" panose="020B0604020202020204" pitchFamily="34" charset="0"/>
              <a:buChar char="•"/>
            </a:pPr>
            <a:r>
              <a:rPr lang="en-US" sz="1800" dirty="0">
                <a:solidFill>
                  <a:srgbClr val="00B050"/>
                </a:solidFill>
              </a:rPr>
              <a:t>19/1190-Improved Preamble Puncturing in 802.11be (Oded Redlich) [10 mins]</a:t>
            </a:r>
          </a:p>
          <a:p>
            <a:pPr>
              <a:buFont typeface="Arial" panose="020B0604020202020204" pitchFamily="34" charset="0"/>
              <a:buChar char="•"/>
            </a:pPr>
            <a:endParaRPr lang="en-US" sz="1800" dirty="0">
              <a:solidFill>
                <a:srgbClr val="00B050"/>
              </a:solidFill>
            </a:endParaRPr>
          </a:p>
          <a:p>
            <a:pPr marL="0" indent="0"/>
            <a:r>
              <a:rPr lang="en-US" sz="1800" dirty="0">
                <a:solidFill>
                  <a:schemeClr val="tx1"/>
                </a:solidFill>
              </a:rPr>
              <a:t>Meeting recessed</a:t>
            </a:r>
          </a:p>
          <a:p>
            <a:pPr marL="0" indent="0"/>
            <a:endParaRPr lang="en-US" sz="1800" dirty="0">
              <a:solidFill>
                <a:schemeClr val="tx1"/>
              </a:solidFill>
            </a:endParaRPr>
          </a:p>
          <a:p>
            <a:pPr>
              <a:buFont typeface="Arial" panose="020B0604020202020204" pitchFamily="34" charset="0"/>
              <a:buChar char="•"/>
            </a:pPr>
            <a:r>
              <a:rPr lang="en-US" sz="1800" dirty="0"/>
              <a:t>19/1214-Preamble Design Consideration for 802.11be (Rui Yang)</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800" dirty="0">
                <a:solidFill>
                  <a:srgbClr val="00B050"/>
                </a:solidFill>
              </a:rPr>
              <a:t>19/1298-IEEE 802.1 TSN - An introduction (Janos Farkas) [40mins]</a:t>
            </a:r>
          </a:p>
          <a:p>
            <a:pPr>
              <a:buFont typeface="Arial" panose="020B0604020202020204" pitchFamily="34" charset="0"/>
              <a:buChar char="•"/>
            </a:pPr>
            <a:r>
              <a:rPr lang="en-US" sz="1800" dirty="0">
                <a:solidFill>
                  <a:srgbClr val="00B050"/>
                </a:solidFill>
              </a:rPr>
              <a:t>19/1266-Wireless+TSN = Part of the picture (Norman Finn) [25mins]</a:t>
            </a:r>
          </a:p>
          <a:p>
            <a:pPr>
              <a:buFont typeface="Arial" panose="020B0604020202020204" pitchFamily="34" charset="0"/>
              <a:buChar char="•"/>
            </a:pPr>
            <a:r>
              <a:rPr lang="en-US" sz="1800" dirty="0">
                <a:solidFill>
                  <a:srgbClr val="00B050"/>
                </a:solidFill>
              </a:rPr>
              <a:t>19/1287-TSN support in 802.11 and potential extensions for TGbe (Dave Cavalcanti) [20mins]</a:t>
            </a:r>
          </a:p>
          <a:p>
            <a:pPr>
              <a:buFont typeface="Arial" panose="020B0604020202020204" pitchFamily="34" charset="0"/>
              <a:buChar char="•"/>
            </a:pPr>
            <a:r>
              <a:rPr lang="en-US" sz="1800" dirty="0">
                <a:solidFill>
                  <a:srgbClr val="00B050"/>
                </a:solidFill>
              </a:rPr>
              <a:t>19/1223-Improving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pPr>
              <a:buFont typeface="Arial" panose="020B0604020202020204" pitchFamily="34" charset="0"/>
              <a:buChar char="•"/>
            </a:pPr>
            <a:r>
              <a:rPr lang="en-US" sz="2000" dirty="0">
                <a:solidFill>
                  <a:schemeClr val="tx1"/>
                </a:solidFill>
              </a:rPr>
              <a:t>Suggestion for another synch up when TGbe has a more stable list of features</a:t>
            </a:r>
          </a:p>
          <a:p>
            <a:pPr>
              <a:buFont typeface="Arial" panose="020B0604020202020204" pitchFamily="34" charset="0"/>
              <a:buChar char="•"/>
            </a:pPr>
            <a:r>
              <a:rPr lang="en-US" sz="2000" dirty="0">
                <a:solidFill>
                  <a:schemeClr val="tx1"/>
                </a:solidFill>
              </a:rPr>
              <a:t>Suggestion to coordinate for signaling between IEEE802.11be and 802.1TSN protocols to reduce end to end delay</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a:t>Submissions</a:t>
            </a:r>
            <a:endParaRPr lang="en-US" dirty="0"/>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19/764-Multi-Link Aggregation - Gain Analysis (Abhishek Patil) [25 mins]</a:t>
            </a:r>
          </a:p>
          <a:p>
            <a:pPr>
              <a:buFont typeface="Arial" panose="020B0604020202020204" pitchFamily="34" charset="0"/>
              <a:buChar char="•"/>
            </a:pPr>
            <a:r>
              <a:rPr lang="en-US" sz="1600" dirty="0">
                <a:solidFill>
                  <a:srgbClr val="00B050"/>
                </a:solidFill>
              </a:rPr>
              <a:t>19/773-Multi-link Operation Framework (Po-Kai Huang) [25 mins]</a:t>
            </a:r>
          </a:p>
          <a:p>
            <a:pPr>
              <a:buFont typeface="Arial" panose="020B0604020202020204" pitchFamily="34" charset="0"/>
              <a:buChar char="•"/>
            </a:pPr>
            <a:r>
              <a:rPr lang="en-US" sz="1600" dirty="0">
                <a:solidFill>
                  <a:srgbClr val="00B050"/>
                </a:solidFill>
              </a:rPr>
              <a:t>19/810-Discussion on 6GHz band support (Yusuke Tanaka) [25 mins]</a:t>
            </a:r>
          </a:p>
          <a:p>
            <a:pPr>
              <a:buFont typeface="Arial" panose="020B0604020202020204" pitchFamily="34" charset="0"/>
              <a:buChar char="•"/>
            </a:pPr>
            <a:r>
              <a:rPr lang="en-US" sz="1600" dirty="0">
                <a:solidFill>
                  <a:srgbClr val="00B050"/>
                </a:solidFill>
              </a:rPr>
              <a:t>19/824-Multi-band Operation Performance (Sharan Naribole) [25 mins]</a:t>
            </a:r>
          </a:p>
          <a:p>
            <a:pPr>
              <a:buFont typeface="Arial" panose="020B0604020202020204" pitchFamily="34" charset="0"/>
              <a:buChar char="•"/>
            </a:pPr>
            <a:r>
              <a:rPr lang="en-US" sz="1600" dirty="0"/>
              <a:t>19/818-Discussion on Multi-band operation (Ryuichi Hirata) [25 mins]</a:t>
            </a:r>
          </a:p>
          <a:p>
            <a:pPr>
              <a:buFont typeface="Arial" panose="020B0604020202020204" pitchFamily="34" charset="0"/>
              <a:buChar char="•"/>
            </a:pPr>
            <a:r>
              <a:rPr lang="en-US" sz="1600" dirty="0"/>
              <a:t>19/821-Multi-band discussion (Liwen Chu) </a:t>
            </a:r>
            <a:r>
              <a:rPr lang="en-US" sz="1600" dirty="0">
                <a:highlight>
                  <a:srgbClr val="FFFF00"/>
                </a:highlight>
              </a:rPr>
              <a:t>[presented (SPs?)]</a:t>
            </a:r>
          </a:p>
          <a:p>
            <a:pPr>
              <a:buFont typeface="Arial" panose="020B0604020202020204" pitchFamily="34" charset="0"/>
              <a:buChar char="•"/>
            </a:pPr>
            <a:r>
              <a:rPr lang="en-US" sz="1600" dirty="0"/>
              <a:t>19/823-Multi-Link Aggregation (Abhishek Patil) </a:t>
            </a:r>
            <a:r>
              <a:rPr lang="en-US" sz="1600" dirty="0">
                <a:highlight>
                  <a:srgbClr val="FFFF00"/>
                </a:highlight>
              </a:rPr>
              <a:t>[presented (SPs?)]</a:t>
            </a:r>
          </a:p>
          <a:p>
            <a:pPr>
              <a:buFont typeface="Arial" panose="020B0604020202020204" pitchFamily="34" charset="0"/>
              <a:buChar char="•"/>
            </a:pPr>
            <a:r>
              <a:rPr lang="en-US" sz="1600" dirty="0"/>
              <a:t>19/951-Discussion on Multi-band/Multi-channel Access Method (Liuming Lu) </a:t>
            </a:r>
          </a:p>
          <a:p>
            <a:pPr>
              <a:buFont typeface="Arial" panose="020B0604020202020204" pitchFamily="34" charset="0"/>
              <a:buChar char="•"/>
            </a:pPr>
            <a:r>
              <a:rPr lang="en-US" sz="1600" dirty="0"/>
              <a:t>19/979-Multi-link Operation Follow-up (Yongho Seok)</a:t>
            </a:r>
          </a:p>
          <a:p>
            <a:pPr>
              <a:buFont typeface="Arial" panose="020B0604020202020204" pitchFamily="34" charset="0"/>
              <a:buChar char="•"/>
            </a:pPr>
            <a:r>
              <a:rPr lang="en-US" sz="1600" dirty="0"/>
              <a:t>19/1081-Multi-Link Aggregation - Gain Analysis (Latency) (Abhishek Patil)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 (cont.)</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a:buFont typeface="Arial" panose="020B0604020202020204" pitchFamily="34" charset="0"/>
              <a:buChar char="•"/>
            </a:pPr>
            <a:r>
              <a:rPr lang="en-US" sz="1600" dirty="0"/>
              <a:t>19/1082 Multi-link Operation: Dynamic TID Transfer (Abhishek Patil)</a:t>
            </a:r>
          </a:p>
          <a:p>
            <a:pPr>
              <a:buFont typeface="Arial" panose="020B0604020202020204" pitchFamily="34" charset="0"/>
              <a:buChar char="•"/>
            </a:pPr>
            <a:r>
              <a:rPr lang="en-US" sz="1600" dirty="0"/>
              <a:t>19/1095 Multi-link requirement discussion (Yonggang Fang)</a:t>
            </a:r>
          </a:p>
          <a:p>
            <a:pPr>
              <a:buFont typeface="Arial" panose="020B0604020202020204" pitchFamily="34" charset="0"/>
              <a:buChar char="•"/>
            </a:pPr>
            <a:r>
              <a:rPr lang="en-US" sz="1600" dirty="0"/>
              <a:t>19/1100 Per Packet Multiple Link Selection (Alan Jauh)</a:t>
            </a:r>
          </a:p>
          <a:p>
            <a:pPr>
              <a:buFont typeface="Arial" panose="020B0604020202020204" pitchFamily="34" charset="0"/>
              <a:buChar char="•"/>
            </a:pPr>
            <a:r>
              <a:rPr lang="en-US" sz="1600" dirty="0"/>
              <a:t>19/1101 Conditional Packet Duplication in Multiple Link System (Alan Jauh)</a:t>
            </a:r>
          </a:p>
          <a:p>
            <a:pPr>
              <a:buFont typeface="Arial" panose="020B0604020202020204" pitchFamily="34" charset="0"/>
              <a:buChar char="•"/>
            </a:pPr>
            <a:r>
              <a:rPr lang="en-US" sz="1600" dirty="0"/>
              <a:t>19/1116 Channel access in multi-band operation (Yunbo Li)</a:t>
            </a:r>
          </a:p>
          <a:p>
            <a:pPr>
              <a:buFont typeface="Arial" panose="020B0604020202020204" pitchFamily="34" charset="0"/>
              <a:buChar char="•"/>
            </a:pPr>
            <a:r>
              <a:rPr lang="en-US" sz="1600" dirty="0"/>
              <a:t>19/1128 Multi-link transmission (Rojan Chitrakar)</a:t>
            </a:r>
          </a:p>
          <a:p>
            <a:pPr>
              <a:buFont typeface="Arial" panose="020B0604020202020204" pitchFamily="34" charset="0"/>
              <a:buChar char="•"/>
            </a:pPr>
            <a:r>
              <a:rPr lang="en-US" sz="1600" dirty="0"/>
              <a:t>19/1144 Channel Access for Multi-link Operation (Insun Jang)</a:t>
            </a:r>
          </a:p>
          <a:p>
            <a:pPr>
              <a:buFont typeface="Arial" panose="020B0604020202020204" pitchFamily="34" charset="0"/>
              <a:buChar char="•"/>
            </a:pPr>
            <a:r>
              <a:rPr lang="en-US" sz="1600" dirty="0"/>
              <a:t>19/1159 Multilink operation capability announcement (Liwen Chu)</a:t>
            </a:r>
          </a:p>
          <a:p>
            <a:pPr>
              <a:buFont typeface="Arial" panose="020B0604020202020204" pitchFamily="34" charset="0"/>
              <a:buChar char="•"/>
            </a:pPr>
            <a:r>
              <a:rPr lang="en-US" sz="1600" dirty="0"/>
              <a:t>19/1181 Consideration on Multi-link operation (Yongsu Gwak)</a:t>
            </a:r>
          </a:p>
          <a:p>
            <a:pPr>
              <a:buFont typeface="Arial" panose="020B0604020202020204" pitchFamily="34" charset="0"/>
              <a:buChar char="•"/>
            </a:pPr>
            <a:r>
              <a:rPr lang="en-US" sz="1600" dirty="0"/>
              <a:t>19/1213 Discussion on Multi-link Operations (Xiaofei WANG)</a:t>
            </a:r>
          </a:p>
          <a:p>
            <a:pPr>
              <a:buFont typeface="Arial" panose="020B0604020202020204" pitchFamily="34" charset="0"/>
              <a:buChar char="•"/>
            </a:pPr>
            <a:r>
              <a:rPr lang="en-US" sz="1600" dirty="0"/>
              <a:t>19/1231 Multiband and Multichannel Operation in IEEE 802.11be (Sai Shankar)</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792379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29278</TotalTime>
  <Words>3012</Words>
  <Application>Microsoft Office PowerPoint</Application>
  <PresentationFormat>On-screen Show (4:3)</PresentationFormat>
  <Paragraphs>820</Paragraphs>
  <Slides>44</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3"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Order of Topics</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Submissions (cont.)</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791</cp:revision>
  <cp:lastPrinted>1601-01-01T00:00:00Z</cp:lastPrinted>
  <dcterms:created xsi:type="dcterms:W3CDTF">2017-01-26T15:28:16Z</dcterms:created>
  <dcterms:modified xsi:type="dcterms:W3CDTF">2019-07-17T08:51:32Z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