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30" r:id="rId35"/>
    <p:sldId id="336" r:id="rId36"/>
    <p:sldId id="331" r:id="rId37"/>
    <p:sldId id="297" r:id="rId38"/>
    <p:sldId id="332" r:id="rId39"/>
    <p:sldId id="286" r:id="rId40"/>
    <p:sldId id="305" r:id="rId41"/>
    <p:sldId id="298" r:id="rId42"/>
    <p:sldId id="324" r:id="rId43"/>
    <p:sldId id="323" r:id="rId4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720"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162708022"/>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rgbClr val="00B050"/>
                          </a:solidFill>
                          <a:latin typeface="+mn-lt"/>
                          <a:ea typeface="+mn-ea"/>
                          <a:cs typeface="+mn-cs"/>
                        </a:rPr>
                        <a:t>797</a:t>
                      </a:r>
                    </a:p>
                  </a:txBody>
                  <a:tcPr/>
                </a:tc>
                <a:tc>
                  <a:txBody>
                    <a:bodyPr/>
                    <a:lstStyle/>
                    <a:p>
                      <a:pPr algn="l"/>
                      <a:r>
                        <a:rPr lang="en-US" sz="1200" b="0" kern="1200" dirty="0">
                          <a:solidFill>
                            <a:srgbClr val="00B050"/>
                          </a:solidFill>
                          <a:latin typeface="+mn-lt"/>
                          <a:ea typeface="+mn-ea"/>
                          <a:cs typeface="+mn-cs"/>
                        </a:rPr>
                        <a:t>11be 320 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Bin Tian</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(3)</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rgbClr val="00B050"/>
                          </a:solidFill>
                          <a:latin typeface="+mn-lt"/>
                          <a:ea typeface="+mn-ea"/>
                          <a:cs typeface="+mn-cs"/>
                        </a:rPr>
                        <a:t>799</a:t>
                      </a:r>
                    </a:p>
                  </a:txBody>
                  <a:tcPr/>
                </a:tc>
                <a:tc>
                  <a:txBody>
                    <a:bodyPr/>
                    <a:lstStyle/>
                    <a:p>
                      <a:r>
                        <a:rPr lang="en-US" sz="1200" b="0" kern="1200" dirty="0">
                          <a:solidFill>
                            <a:srgbClr val="00B050"/>
                          </a:solidFill>
                          <a:latin typeface="+mn-lt"/>
                          <a:ea typeface="+mn-ea"/>
                          <a:cs typeface="+mn-cs"/>
                        </a:rPr>
                        <a:t>Comparison of CBF and JT</a:t>
                      </a:r>
                    </a:p>
                  </a:txBody>
                  <a:tcPr anchor="ctr"/>
                </a:tc>
                <a:tc>
                  <a:txBody>
                    <a:bodyPr/>
                    <a:lstStyle/>
                    <a:p>
                      <a:pPr algn="ctr"/>
                      <a:r>
                        <a:rPr lang="en-US" sz="1200" b="0" kern="1200" dirty="0">
                          <a:solidFill>
                            <a:srgbClr val="00B050"/>
                          </a:solidFill>
                          <a:latin typeface="+mn-lt"/>
                          <a:ea typeface="+mn-ea"/>
                          <a:cs typeface="+mn-cs"/>
                        </a:rPr>
                        <a:t>Ron Porat</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345018319"/>
                  </a:ext>
                </a:extLst>
              </a:tr>
              <a:tr h="292510">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rgbClr val="00B050"/>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SOMA Updates</a:t>
                      </a:r>
                    </a:p>
                  </a:txBody>
                  <a:tcPr/>
                </a:tc>
                <a:tc>
                  <a:txBody>
                    <a:bodyPr/>
                    <a:lstStyle/>
                    <a:p>
                      <a:pPr algn="ctr"/>
                      <a:r>
                        <a:rPr lang="en-US" sz="1200" b="0" kern="1200" dirty="0">
                          <a:solidFill>
                            <a:srgbClr val="00B050"/>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88646364"/>
              </p:ext>
            </p:extLst>
          </p:nvPr>
        </p:nvGraphicFramePr>
        <p:xfrm>
          <a:off x="1027378" y="1505839"/>
          <a:ext cx="7342231"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6390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719</a:t>
                      </a:r>
                    </a:p>
                  </a:txBody>
                  <a:tcPr/>
                </a:tc>
                <a:tc>
                  <a:txBody>
                    <a:bodyPr/>
                    <a:lstStyle/>
                    <a:p>
                      <a:pPr algn="l"/>
                      <a:r>
                        <a:rPr lang="en-US" sz="1200" b="0" kern="1200" dirty="0">
                          <a:solidFill>
                            <a:schemeClr val="tx1"/>
                          </a:solidFill>
                          <a:latin typeface="+mn-lt"/>
                          <a:ea typeface="+mn-ea"/>
                          <a:cs typeface="+mn-cs"/>
                        </a:rPr>
                        <a:t>TGbe channel model document</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722</a:t>
                      </a:r>
                    </a:p>
                  </a:txBody>
                  <a:tcPr marL="9525" marR="9525" marT="9525" marB="9525" anchor="ctr"/>
                </a:tc>
                <a:tc>
                  <a:txBody>
                    <a:bodyPr/>
                    <a:lstStyle/>
                    <a:p>
                      <a:r>
                        <a:rPr lang="en-US" sz="1200" b="0" kern="1200" dirty="0">
                          <a:solidFill>
                            <a:schemeClr val="tx1"/>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764</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rgbClr val="00B050"/>
                          </a:solidFill>
                          <a:latin typeface="+mn-lt"/>
                          <a:ea typeface="+mn-ea"/>
                          <a:cs typeface="+mn-cs"/>
                        </a:rPr>
                        <a:t>1019</a:t>
                      </a:r>
                    </a:p>
                  </a:txBody>
                  <a:tcPr/>
                </a:tc>
                <a:tc>
                  <a:txBody>
                    <a:bodyPr/>
                    <a:lstStyle/>
                    <a:p>
                      <a:pPr algn="l"/>
                      <a:r>
                        <a:rPr lang="en-US" sz="1200" b="0" kern="1200" dirty="0">
                          <a:solidFill>
                            <a:srgbClr val="00B050"/>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Wook Bong Lee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1066</a:t>
                      </a:r>
                    </a:p>
                  </a:txBody>
                  <a:tcPr/>
                </a:tc>
                <a:tc>
                  <a:txBody>
                    <a:bodyPr/>
                    <a:lstStyle/>
                    <a:p>
                      <a:pPr algn="l"/>
                      <a:r>
                        <a:rPr lang="en-US" sz="1200" b="0" kern="1200" dirty="0">
                          <a:solidFill>
                            <a:srgbClr val="00B050"/>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Deferred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67964033"/>
              </p:ext>
            </p:extLst>
          </p:nvPr>
        </p:nvGraphicFramePr>
        <p:xfrm>
          <a:off x="1027378" y="1505839"/>
          <a:ext cx="743430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5598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rgbClr val="FF0000"/>
                          </a:solidFill>
                          <a:latin typeface="+mn-lt"/>
                          <a:ea typeface="+mn-ea"/>
                          <a:cs typeface="+mn-cs"/>
                        </a:rPr>
                        <a:t>1085</a:t>
                      </a:r>
                    </a:p>
                  </a:txBody>
                  <a:tcPr/>
                </a:tc>
                <a:tc>
                  <a:txBody>
                    <a:bodyPr/>
                    <a:lstStyle/>
                    <a:p>
                      <a:pPr algn="l"/>
                      <a:r>
                        <a:rPr lang="en-US" sz="1200" b="0" kern="1200" dirty="0">
                          <a:solidFill>
                            <a:srgbClr val="FF0000"/>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Rui Cao</a:t>
                      </a:r>
                    </a:p>
                  </a:txBody>
                  <a:tcPr/>
                </a:tc>
                <a:tc>
                  <a:txBody>
                    <a:bodyPr/>
                    <a:lstStyle/>
                    <a:p>
                      <a:pPr algn="ctr"/>
                      <a:r>
                        <a:rPr lang="en-US" sz="1200" b="0" kern="1200" dirty="0">
                          <a:solidFill>
                            <a:srgbClr val="FF0000"/>
                          </a:solidFill>
                          <a:latin typeface="+mn-lt"/>
                          <a:ea typeface="+mn-ea"/>
                          <a:cs typeface="+mn-cs"/>
                        </a:rPr>
                        <a:t>Absent</a:t>
                      </a:r>
                    </a:p>
                  </a:txBody>
                  <a:tcPr/>
                </a:tc>
                <a:tc>
                  <a:txBody>
                    <a:bodyPr/>
                    <a:lstStyle/>
                    <a:p>
                      <a:pPr algn="ct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Preamble structure in 11be</a:t>
                      </a:r>
                    </a:p>
                  </a:txBody>
                  <a:tcP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Postponed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30364425"/>
              </p:ext>
            </p:extLst>
          </p:nvPr>
        </p:nvGraphicFramePr>
        <p:xfrm>
          <a:off x="1027378" y="1505839"/>
          <a:ext cx="7354622" cy="4601909"/>
        </p:xfrm>
        <a:graphic>
          <a:graphicData uri="http://schemas.openxmlformats.org/drawingml/2006/table">
            <a:tbl>
              <a:tblPr firstRow="1" bandRow="1">
                <a:tableStyleId>{ED083AE6-46FA-4A59-8FB0-9F97EB10719F}</a:tableStyleId>
              </a:tblPr>
              <a:tblGrid>
                <a:gridCol w="554018">
                  <a:extLst>
                    <a:ext uri="{9D8B030D-6E8A-4147-A177-3AD203B41FA5}">
                      <a16:colId xmlns:a16="http://schemas.microsoft.com/office/drawing/2014/main" val="20000"/>
                    </a:ext>
                  </a:extLst>
                </a:gridCol>
                <a:gridCol w="3829835">
                  <a:extLst>
                    <a:ext uri="{9D8B030D-6E8A-4147-A177-3AD203B41FA5}">
                      <a16:colId xmlns:a16="http://schemas.microsoft.com/office/drawing/2014/main" val="20001"/>
                    </a:ext>
                  </a:extLst>
                </a:gridCol>
                <a:gridCol w="1426170">
                  <a:extLst>
                    <a:ext uri="{9D8B030D-6E8A-4147-A177-3AD203B41FA5}">
                      <a16:colId xmlns:a16="http://schemas.microsoft.com/office/drawing/2014/main" val="20002"/>
                    </a:ext>
                  </a:extLst>
                </a:gridCol>
                <a:gridCol w="821264">
                  <a:extLst>
                    <a:ext uri="{9D8B030D-6E8A-4147-A177-3AD203B41FA5}">
                      <a16:colId xmlns:a16="http://schemas.microsoft.com/office/drawing/2014/main" val="20004"/>
                    </a:ext>
                  </a:extLst>
                </a:gridCol>
                <a:gridCol w="72333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1142</a:t>
                      </a:r>
                    </a:p>
                  </a:txBody>
                  <a:tcPr/>
                </a:tc>
                <a:tc>
                  <a:txBody>
                    <a:bodyPr/>
                    <a:lstStyle/>
                    <a:p>
                      <a:pPr algn="l"/>
                      <a:r>
                        <a:rPr lang="en-US" sz="1200" b="0" kern="1200" dirty="0">
                          <a:solidFill>
                            <a:srgbClr val="00B050"/>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Dongguk Lim</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5917845"/>
              </p:ext>
            </p:extLst>
          </p:nvPr>
        </p:nvGraphicFramePr>
        <p:xfrm>
          <a:off x="1027378" y="1505839"/>
          <a:ext cx="750415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92583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Improved Preamble Puncturing in 802.11be</a:t>
                      </a:r>
                    </a:p>
                  </a:txBody>
                  <a:tcPr/>
                </a:tc>
                <a:tc>
                  <a:txBody>
                    <a:bodyPr/>
                    <a:lstStyle/>
                    <a:p>
                      <a:pPr algn="ctr"/>
                      <a:r>
                        <a:rPr lang="en-US" sz="1200" b="0" kern="1200" dirty="0">
                          <a:solidFill>
                            <a:srgbClr val="00B050"/>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 time</a:t>
                      </a: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1268</a:t>
                      </a:r>
                    </a:p>
                  </a:txBody>
                  <a:tcPr marL="9525" marR="9525" marT="9525" marB="0" anchor="ctr"/>
                </a:tc>
                <a:tc>
                  <a:txBody>
                    <a:bodyPr/>
                    <a:lstStyle/>
                    <a:p>
                      <a:pPr algn="l"/>
                      <a:r>
                        <a:rPr lang="en-US" sz="1200" b="0" kern="1200" dirty="0">
                          <a:solidFill>
                            <a:schemeClr val="tx1"/>
                          </a:solidFill>
                          <a:latin typeface="+mn-lt"/>
                          <a:ea typeface="+mn-ea"/>
                          <a:cs typeface="+mn-cs"/>
                        </a:rPr>
                        <a:t>Implicit sounding overhead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Schelstraete </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r>
                        <a:rPr lang="en-US" sz="1200" b="0" kern="1200" dirty="0">
                          <a:solidFill>
                            <a:schemeClr val="tx1"/>
                          </a:solidFill>
                          <a:latin typeface="+mn-lt"/>
                          <a:ea typeface="+mn-ea"/>
                          <a:cs typeface="+mn-cs"/>
                        </a:rPr>
                        <a:t>Multiband and Multichannel Operation in IEEE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 Shankar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19/763-Measurements for Distributed MU-MIMO (Miguel Lopez) [25 mins]</a:t>
            </a:r>
          </a:p>
          <a:p>
            <a:pPr>
              <a:buFont typeface="Arial" panose="020B0604020202020204" pitchFamily="34" charset="0"/>
              <a:buChar char="•"/>
            </a:pPr>
            <a:r>
              <a:rPr lang="en-US" sz="1800" dirty="0">
                <a:solidFill>
                  <a:srgbClr val="00B050"/>
                </a:solidFill>
              </a:rPr>
              <a:t>19/779-</a:t>
            </a:r>
            <a:r>
              <a:rPr lang="fr-FR" sz="1800" dirty="0">
                <a:solidFill>
                  <a:srgbClr val="00B050"/>
                </a:solidFill>
              </a:rPr>
              <a:t>Performance Investigation on Multi-AP Transmission</a:t>
            </a:r>
            <a:r>
              <a:rPr lang="en-US" sz="1800" dirty="0">
                <a:solidFill>
                  <a:srgbClr val="00B050"/>
                </a:solidFill>
              </a:rPr>
              <a:t> (Eunsung Park) [25 mins]</a:t>
            </a:r>
          </a:p>
          <a:p>
            <a:pPr fontAlgn="t">
              <a:buFont typeface="Arial" panose="020B0604020202020204" pitchFamily="34" charset="0"/>
              <a:buChar char="•"/>
            </a:pPr>
            <a:r>
              <a:rPr lang="en-US" sz="1800" dirty="0">
                <a:solidFill>
                  <a:srgbClr val="00B050"/>
                </a:solidFill>
              </a:rPr>
              <a:t>19/799-Comparison of CBF and JT (Ron Porat) [25 mins]</a:t>
            </a:r>
          </a:p>
          <a:p>
            <a:pPr fontAlgn="t">
              <a:buFont typeface="Arial" panose="020B0604020202020204" pitchFamily="34" charset="0"/>
              <a:buChar char="•"/>
            </a:pPr>
            <a:r>
              <a:rPr lang="en-US" sz="1800" dirty="0">
                <a:solidFill>
                  <a:srgbClr val="00B050"/>
                </a:solidFill>
              </a:rPr>
              <a:t>19/1019-Virtual BSS For Multi AP Coordination (Wook Bong Lee) [20 mins]</a:t>
            </a:r>
          </a:p>
          <a:p>
            <a:pPr fontAlgn="t">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19/797-11be 320MHz channelization and tone plan (Bin Tian) [25 mins]</a:t>
            </a:r>
          </a:p>
          <a:p>
            <a:pPr>
              <a:buFont typeface="Arial" panose="020B0604020202020204" pitchFamily="34" charset="0"/>
              <a:buChar char="•"/>
            </a:pPr>
            <a:r>
              <a:rPr lang="en-US" sz="1800" dirty="0">
                <a:solidFill>
                  <a:srgbClr val="00B050"/>
                </a:solidFill>
              </a:rPr>
              <a:t>19/1066-Tone plan discussion (Eunsung Park) [25 mins]</a:t>
            </a:r>
          </a:p>
          <a:p>
            <a:pPr>
              <a:buFont typeface="Arial" panose="020B0604020202020204" pitchFamily="34" charset="0"/>
              <a:buChar char="•"/>
            </a:pPr>
            <a:r>
              <a:rPr lang="en-US" sz="1800" dirty="0">
                <a:solidFill>
                  <a:srgbClr val="00B050"/>
                </a:solidFill>
              </a:rPr>
              <a:t>19/833-SOMA Updates (Junghoon Suh) [25 mins]</a:t>
            </a:r>
          </a:p>
          <a:p>
            <a:pPr>
              <a:buFont typeface="Arial" panose="020B0604020202020204" pitchFamily="34" charset="0"/>
              <a:buChar char="•"/>
            </a:pPr>
            <a:r>
              <a:rPr lang="en-US" sz="1800" dirty="0">
                <a:solidFill>
                  <a:srgbClr val="FF0000"/>
                </a:solidFill>
              </a:rPr>
              <a:t>19/1085-High Level EHT Preamble Structure (Rui Cao) [25 mins]</a:t>
            </a:r>
          </a:p>
          <a:p>
            <a:pPr>
              <a:buFont typeface="Arial" panose="020B0604020202020204" pitchFamily="34" charset="0"/>
              <a:buChar char="•"/>
            </a:pPr>
            <a:r>
              <a:rPr lang="en-US" sz="1800" dirty="0">
                <a:solidFill>
                  <a:srgbClr val="00B050"/>
                </a:solidFill>
              </a:rPr>
              <a:t>19/1099-Preamble structure in 11be (Ross Jian Yu) [25 mins]</a:t>
            </a:r>
          </a:p>
          <a:p>
            <a:pPr>
              <a:buFont typeface="Arial" panose="020B0604020202020204" pitchFamily="34" charset="0"/>
              <a:buChar char="•"/>
            </a:pPr>
            <a:r>
              <a:rPr lang="en-US" sz="1800" dirty="0">
                <a:solidFill>
                  <a:srgbClr val="00B050"/>
                </a:solidFill>
              </a:rPr>
              <a:t>19/1142-Discussion on the preamble for 11be (Dongguk Lim) [25 mins]</a:t>
            </a:r>
          </a:p>
          <a:p>
            <a:pPr>
              <a:buFont typeface="Arial" panose="020B0604020202020204" pitchFamily="34" charset="0"/>
              <a:buChar char="•"/>
            </a:pPr>
            <a:r>
              <a:rPr lang="en-US" sz="1800" dirty="0">
                <a:solidFill>
                  <a:srgbClr val="00B050"/>
                </a:solidFill>
              </a:rPr>
              <a:t>19/1190-Improved Preamble Puncturing in 802.11be (Oded Redlich) [10 mins]</a:t>
            </a:r>
          </a:p>
          <a:p>
            <a:pPr>
              <a:buFont typeface="Arial" panose="020B0604020202020204" pitchFamily="34" charset="0"/>
              <a:buChar char="•"/>
            </a:pPr>
            <a:endParaRPr lang="en-US" sz="1800" dirty="0">
              <a:solidFill>
                <a:srgbClr val="00B050"/>
              </a:solidFill>
            </a:endParaRPr>
          </a:p>
          <a:p>
            <a:pPr marL="0" indent="0"/>
            <a:r>
              <a:rPr lang="en-US" sz="1800" dirty="0">
                <a:solidFill>
                  <a:schemeClr val="tx1"/>
                </a:solidFill>
              </a:rPr>
              <a:t>Meeting recessed</a:t>
            </a:r>
          </a:p>
          <a:p>
            <a:pPr marL="0" indent="0"/>
            <a:endParaRPr lang="en-US" sz="1800" dirty="0">
              <a:solidFill>
                <a:schemeClr val="tx1"/>
              </a:solidFill>
            </a:endParaRPr>
          </a:p>
          <a:p>
            <a:pPr>
              <a:buFont typeface="Arial" panose="020B0604020202020204" pitchFamily="34" charset="0"/>
              <a:buChar char="•"/>
            </a:pPr>
            <a:r>
              <a:rPr lang="en-US" sz="1800" dirty="0"/>
              <a:t>19/1214-Preamble Design Consideration for 802.11be (Rui Yang)</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t>19/1298-IEEE 802.1 TSN - An introduction (Janos Farkas) [25mins]</a:t>
            </a:r>
          </a:p>
          <a:p>
            <a:pPr>
              <a:buFont typeface="Arial" panose="020B0604020202020204" pitchFamily="34" charset="0"/>
              <a:buChar char="•"/>
            </a:pPr>
            <a:r>
              <a:rPr lang="en-US" sz="1800" dirty="0"/>
              <a:t>19/1266-Wireless + TSN = part of the picture (Norman Finn) [25mins]</a:t>
            </a:r>
          </a:p>
          <a:p>
            <a:pPr>
              <a:buFont typeface="Arial" panose="020B0604020202020204" pitchFamily="34" charset="0"/>
              <a:buChar char="•"/>
            </a:pPr>
            <a:r>
              <a:rPr lang="en-US" sz="1800" dirty="0"/>
              <a:t>19/1287-TSN support in 802.11 and potential extensions for TGbe (Dave Cavalcanti) [25mins]</a:t>
            </a:r>
          </a:p>
          <a:p>
            <a:pPr>
              <a:buFont typeface="Arial" panose="020B0604020202020204" pitchFamily="34" charset="0"/>
              <a:buChar char="•"/>
            </a:pPr>
            <a:r>
              <a:rPr lang="en-US" sz="1800" dirty="0"/>
              <a:t>19/1223-Improving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28470</TotalTime>
  <Words>2741</Words>
  <Application>Microsoft Office PowerPoint</Application>
  <PresentationFormat>On-screen Show (4:3)</PresentationFormat>
  <Paragraphs>767</Paragraphs>
  <Slides>43</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Agenda for Thursday AM1</vt:lpstr>
      <vt:lpstr>TG documents</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745</cp:revision>
  <cp:lastPrinted>1601-01-01T00:00:00Z</cp:lastPrinted>
  <dcterms:created xsi:type="dcterms:W3CDTF">2017-01-26T15:28:16Z</dcterms:created>
  <dcterms:modified xsi:type="dcterms:W3CDTF">2019-07-16T12:03:01Z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