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4"/>
  </p:notesMasterIdLst>
  <p:handoutMasterIdLst>
    <p:handoutMasterId r:id="rId45"/>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99" r:id="rId14"/>
    <p:sldId id="269" r:id="rId15"/>
    <p:sldId id="306" r:id="rId16"/>
    <p:sldId id="307" r:id="rId17"/>
    <p:sldId id="343" r:id="rId18"/>
    <p:sldId id="345" r:id="rId19"/>
    <p:sldId id="346" r:id="rId20"/>
    <p:sldId id="347" r:id="rId21"/>
    <p:sldId id="271" r:id="rId22"/>
    <p:sldId id="273" r:id="rId23"/>
    <p:sldId id="291" r:id="rId24"/>
    <p:sldId id="325" r:id="rId25"/>
    <p:sldId id="340" r:id="rId26"/>
    <p:sldId id="341" r:id="rId27"/>
    <p:sldId id="308" r:id="rId28"/>
    <p:sldId id="333" r:id="rId29"/>
    <p:sldId id="326" r:id="rId30"/>
    <p:sldId id="337" r:id="rId31"/>
    <p:sldId id="311" r:id="rId32"/>
    <p:sldId id="327" r:id="rId33"/>
    <p:sldId id="330" r:id="rId34"/>
    <p:sldId id="336" r:id="rId35"/>
    <p:sldId id="331" r:id="rId36"/>
    <p:sldId id="297" r:id="rId37"/>
    <p:sldId id="332" r:id="rId38"/>
    <p:sldId id="286" r:id="rId39"/>
    <p:sldId id="305" r:id="rId40"/>
    <p:sldId id="298" r:id="rId41"/>
    <p:sldId id="324" r:id="rId42"/>
    <p:sldId id="323" r:id="rId4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1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7/15/2019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July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2019</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July 2019</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Alfred Asterjadhi, Qualcomm Inc.</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2019</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2019</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802.11-19/0986r3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9/11-19-1075-01-00be-telephone-conference-meeting-minutes-june-2019.docx" TargetMode="External"/><Relationship Id="rId2" Type="http://schemas.openxmlformats.org/officeDocument/2006/relationships/hyperlink" Target="https://mentor.ieee.org/802.11/dcn/19/11-19-0957-01-00be-meeting-minutes-may-2019.doc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ieeexplore.ieee.org/xpl/tocresult.jsp?isnumber=8412445" TargetMode="External"/><Relationship Id="rId2" Type="http://schemas.openxmlformats.org/officeDocument/2006/relationships/hyperlink" Target="https://mentor.ieee.org/802.11/dcn/18/11-18-2027-00-0000-overview-of-ieee-802-1-tsn-and-ietf-detnet.pdf" TargetMode="External"/><Relationship Id="rId1" Type="http://schemas.openxmlformats.org/officeDocument/2006/relationships/slideLayout" Target="../slideLayouts/slideLayout2.xml"/><Relationship Id="rId4" Type="http://schemas.openxmlformats.org/officeDocument/2006/relationships/hyperlink" Target="https://1.ieee802.org/november-2018-plenary-meeting-in-bangkok-thailand-tsn-tg-agenda/"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imat.ieee.org/my-site/home"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July 2019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2019-06-09</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spid="_x0000_s4466" name="Document" r:id="rId4" imgW="8552553" imgH="2514074" progId="Word.Document.8">
                  <p:embed/>
                </p:oleObj>
              </mc:Choice>
              <mc:Fallback>
                <p:oleObj name="Document" r:id="rId4" imgW="8552553" imgH="2514074" progId="Word.Document.8">
                  <p:embed/>
                  <p:pic>
                    <p:nvPicPr>
                      <p:cNvPr id="0" name="Picture 3"/>
                      <p:cNvPicPr>
                        <a:picLocks noChangeAspect="1" noChangeArrowheads="1"/>
                      </p:cNvPicPr>
                      <p:nvPr/>
                    </p:nvPicPr>
                    <p:blipFill>
                      <a:blip r:embed="rId5"/>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400177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387863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IPR policies</a:t>
            </a:r>
          </a:p>
          <a:p>
            <a:pPr>
              <a:buFont typeface="Arial" panose="020B0604020202020204" pitchFamily="34" charset="0"/>
              <a:buChar char="•"/>
            </a:pPr>
            <a:r>
              <a:rPr lang="en-US" sz="1800" dirty="0"/>
              <a:t>Summary from May 2019 meeting</a:t>
            </a:r>
          </a:p>
          <a:p>
            <a:pPr>
              <a:buFont typeface="Arial" panose="020B0604020202020204" pitchFamily="34" charset="0"/>
              <a:buChar char="•"/>
            </a:pPr>
            <a:r>
              <a:rPr lang="en-US" sz="1800" dirty="0"/>
              <a:t>Approve TGbe minutes from May meeting</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TG documents</a:t>
            </a:r>
          </a:p>
          <a:p>
            <a:pPr>
              <a:buFont typeface="Arial" panose="020B0604020202020204" pitchFamily="34" charset="0"/>
              <a:buChar char="•"/>
            </a:pPr>
            <a:r>
              <a:rPr lang="en-US" altLang="en-US" sz="1800" dirty="0"/>
              <a:t>Goals for September 2019</a:t>
            </a:r>
          </a:p>
          <a:p>
            <a:pPr>
              <a:buFont typeface="Arial" panose="020B0604020202020204" pitchFamily="34" charset="0"/>
              <a:buChar char="•"/>
            </a:pPr>
            <a:r>
              <a:rPr lang="en-US" sz="1800" dirty="0"/>
              <a:t>Teleconference Plan</a:t>
            </a:r>
          </a:p>
          <a:p>
            <a:pPr>
              <a:buFont typeface="Arial" panose="020B0604020202020204" pitchFamily="34" charset="0"/>
              <a:buChar char="•"/>
            </a:pPr>
            <a:r>
              <a:rPr lang="en-US" sz="1800" dirty="0"/>
              <a:t>Any other business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685800" y="1447800"/>
            <a:ext cx="4267199" cy="5027613"/>
          </a:xfrm>
        </p:spPr>
        <p:txBody>
          <a:bodyPr/>
          <a:lstStyle/>
          <a:p>
            <a:pPr lvl="0">
              <a:lnSpc>
                <a:spcPct val="80000"/>
              </a:lnSpc>
              <a:buFont typeface="Arial" panose="020B0604020202020204" pitchFamily="34" charset="0"/>
              <a:buChar char="•"/>
            </a:pPr>
            <a:r>
              <a:rPr lang="en-US" altLang="en-US" sz="1600" dirty="0"/>
              <a:t>Monday PM2 (16:00-18:00)</a:t>
            </a:r>
          </a:p>
          <a:p>
            <a:pPr lvl="1">
              <a:lnSpc>
                <a:spcPct val="80000"/>
              </a:lnSpc>
              <a:buFont typeface="Arial" panose="020B0604020202020204" pitchFamily="34" charset="0"/>
              <a:buChar char="•"/>
            </a:pPr>
            <a:r>
              <a:rPr lang="en-US" altLang="en-US" sz="1400" dirty="0"/>
              <a:t>Call meeting to order </a:t>
            </a:r>
          </a:p>
          <a:p>
            <a:pPr lvl="1">
              <a:buFont typeface="Arial" panose="020B0604020202020204" pitchFamily="34" charset="0"/>
              <a:buChar char="•"/>
            </a:pPr>
            <a:r>
              <a:rPr lang="en-US" altLang="en-US" sz="1400" dirty="0"/>
              <a:t>IEEE-SA IPR policy and Procedure</a:t>
            </a:r>
          </a:p>
          <a:p>
            <a:pPr lvl="1">
              <a:lnSpc>
                <a:spcPct val="80000"/>
              </a:lnSpc>
              <a:buFont typeface="Arial" panose="020B0604020202020204" pitchFamily="34" charset="0"/>
              <a:buChar char="•"/>
            </a:pPr>
            <a:r>
              <a:rPr lang="en-US" altLang="en-US" sz="1400" dirty="0"/>
              <a:t>Set and approve agenda</a:t>
            </a:r>
          </a:p>
          <a:p>
            <a:pPr lvl="1">
              <a:lnSpc>
                <a:spcPct val="80000"/>
              </a:lnSpc>
              <a:buFont typeface="Arial" panose="020B0604020202020204" pitchFamily="34" charset="0"/>
              <a:buChar char="•"/>
            </a:pPr>
            <a:r>
              <a:rPr lang="en-US" altLang="en-US" sz="1400" dirty="0"/>
              <a:t>Summary from May 2019 meeting</a:t>
            </a:r>
          </a:p>
          <a:p>
            <a:pPr lvl="1">
              <a:lnSpc>
                <a:spcPct val="80000"/>
              </a:lnSpc>
              <a:buFont typeface="Arial" panose="020B0604020202020204" pitchFamily="34" charset="0"/>
              <a:buChar char="•"/>
            </a:pPr>
            <a:r>
              <a:rPr lang="en-US" altLang="en-US" sz="1400" dirty="0"/>
              <a:t>Approve TG minutes</a:t>
            </a:r>
          </a:p>
          <a:p>
            <a:pPr lvl="1">
              <a:lnSpc>
                <a:spcPct val="80000"/>
              </a:lnSpc>
              <a:buFont typeface="Arial" panose="020B0604020202020204" pitchFamily="34" charset="0"/>
              <a:buChar char="•"/>
            </a:pPr>
            <a:r>
              <a:rPr lang="en-US" altLang="en-US" sz="1400" dirty="0"/>
              <a:t>Presentation of submissions</a:t>
            </a:r>
          </a:p>
          <a:p>
            <a:pPr lvl="1">
              <a:lnSpc>
                <a:spcPct val="80000"/>
              </a:lnSpc>
              <a:buFont typeface="Arial" panose="020B0604020202020204" pitchFamily="34" charset="0"/>
              <a:buChar char="•"/>
            </a:pPr>
            <a:r>
              <a:rPr lang="en-US" altLang="en-US" sz="1400" dirty="0"/>
              <a:t>Recess</a:t>
            </a:r>
          </a:p>
          <a:p>
            <a:pPr>
              <a:lnSpc>
                <a:spcPct val="80000"/>
              </a:lnSpc>
              <a:buFont typeface="Arial" panose="020B0604020202020204" pitchFamily="34" charset="0"/>
              <a:buChar char="•"/>
            </a:pPr>
            <a:r>
              <a:rPr lang="en-US" altLang="en-US" sz="1600" dirty="0"/>
              <a:t>Tuesday AM1 (8:00-10:00)</a:t>
            </a:r>
          </a:p>
          <a:p>
            <a:pPr lvl="1">
              <a:lnSpc>
                <a:spcPct val="80000"/>
              </a:lnSpc>
              <a:buFont typeface="Arial" panose="020B0604020202020204" pitchFamily="34" charset="0"/>
              <a:buChar char="•"/>
            </a:pPr>
            <a:r>
              <a:rPr lang="en-US" altLang="en-US" sz="1400" dirty="0"/>
              <a:t>Call meeting to order </a:t>
            </a:r>
          </a:p>
          <a:p>
            <a:pPr lvl="1">
              <a:buFont typeface="Arial" panose="020B0604020202020204" pitchFamily="34" charset="0"/>
              <a:buChar char="•"/>
            </a:pPr>
            <a:r>
              <a:rPr lang="en-US" altLang="en-US" sz="1400" dirty="0"/>
              <a:t>IEEE-SA IPR policy and Procedure</a:t>
            </a:r>
          </a:p>
          <a:p>
            <a:pPr lvl="1">
              <a:lnSpc>
                <a:spcPct val="80000"/>
              </a:lnSpc>
              <a:buFont typeface="Arial" panose="020B0604020202020204" pitchFamily="34" charset="0"/>
              <a:buChar char="•"/>
            </a:pPr>
            <a:r>
              <a:rPr lang="en-US" altLang="en-US" sz="1400" dirty="0"/>
              <a:t>Presentation of submissions</a:t>
            </a:r>
          </a:p>
          <a:p>
            <a:pPr lvl="1">
              <a:lnSpc>
                <a:spcPct val="80000"/>
              </a:lnSpc>
              <a:buFont typeface="Arial" panose="020B0604020202020204" pitchFamily="34" charset="0"/>
              <a:buChar char="•"/>
            </a:pPr>
            <a:r>
              <a:rPr lang="en-US" altLang="en-US" sz="1400" dirty="0"/>
              <a:t>Recess</a:t>
            </a:r>
          </a:p>
          <a:p>
            <a:pPr>
              <a:lnSpc>
                <a:spcPct val="80000"/>
              </a:lnSpc>
              <a:buFont typeface="Arial" panose="020B0604020202020204" pitchFamily="34" charset="0"/>
              <a:buChar char="•"/>
            </a:pPr>
            <a:r>
              <a:rPr lang="en-US" altLang="en-US" sz="1600" dirty="0"/>
              <a:t>Tuesday EVE (19:30-21:30)</a:t>
            </a:r>
          </a:p>
          <a:p>
            <a:pPr lvl="1">
              <a:lnSpc>
                <a:spcPct val="80000"/>
              </a:lnSpc>
              <a:buFont typeface="Arial" panose="020B0604020202020204" pitchFamily="34" charset="0"/>
              <a:buChar char="•"/>
            </a:pPr>
            <a:r>
              <a:rPr lang="en-US" altLang="en-US" sz="1400" dirty="0"/>
              <a:t>Joint meeting with 802.1 TSN</a:t>
            </a:r>
          </a:p>
          <a:p>
            <a:pPr lvl="1">
              <a:lnSpc>
                <a:spcPct val="80000"/>
              </a:lnSpc>
              <a:buFont typeface="Arial" panose="020B0604020202020204" pitchFamily="34" charset="0"/>
              <a:buChar char="•"/>
            </a:pPr>
            <a:r>
              <a:rPr lang="en-US" altLang="en-US" sz="1400" dirty="0"/>
              <a:t>Call meeting to order</a:t>
            </a:r>
          </a:p>
          <a:p>
            <a:pPr lvl="1">
              <a:buFont typeface="Arial" panose="020B0604020202020204" pitchFamily="34" charset="0"/>
              <a:buChar char="•"/>
            </a:pPr>
            <a:r>
              <a:rPr lang="en-US" altLang="en-US" sz="1400" dirty="0"/>
              <a:t>IEEE-SA IPR policy and Procedure</a:t>
            </a:r>
          </a:p>
          <a:p>
            <a:pPr lvl="1">
              <a:buFont typeface="Arial" panose="020B0604020202020204" pitchFamily="34" charset="0"/>
              <a:buChar char="•"/>
            </a:pPr>
            <a:r>
              <a:rPr lang="en-US" altLang="en-US" sz="1400" dirty="0"/>
              <a:t>Agenda Setup</a:t>
            </a:r>
          </a:p>
          <a:p>
            <a:pPr lvl="1">
              <a:lnSpc>
                <a:spcPct val="80000"/>
              </a:lnSpc>
              <a:buFont typeface="Arial" panose="020B0604020202020204" pitchFamily="34" charset="0"/>
              <a:buChar char="•"/>
            </a:pPr>
            <a:r>
              <a:rPr lang="en-US" altLang="en-US" sz="1400" dirty="0"/>
              <a:t>Presentation of submissions</a:t>
            </a:r>
          </a:p>
          <a:p>
            <a:pPr lvl="1">
              <a:lnSpc>
                <a:spcPct val="80000"/>
              </a:lnSpc>
              <a:buFont typeface="Arial" panose="020B0604020202020204" pitchFamily="34" charset="0"/>
              <a:buChar char="•"/>
            </a:pPr>
            <a:r>
              <a:rPr lang="en-US" altLang="en-US" sz="1400" dirty="0"/>
              <a:t>Recess</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0CC6A47-9E51-42BD-BB16-60BC57819042}"/>
              </a:ext>
            </a:extLst>
          </p:cNvPr>
          <p:cNvSpPr>
            <a:spLocks noGrp="1"/>
          </p:cNvSpPr>
          <p:nvPr>
            <p:ph type="dt" idx="15"/>
          </p:nvPr>
        </p:nvSpPr>
        <p:spPr/>
        <p:txBody>
          <a:bodyPr/>
          <a:lstStyle/>
          <a:p>
            <a:r>
              <a:rPr lang="en-US" dirty="0"/>
              <a:t>July 2019</a:t>
            </a:r>
            <a:endParaRPr lang="en-GB" dirty="0"/>
          </a:p>
        </p:txBody>
      </p:sp>
      <p:sp>
        <p:nvSpPr>
          <p:cNvPr id="7" name="Content Placeholder 2">
            <a:extLst>
              <a:ext uri="{FF2B5EF4-FFF2-40B4-BE49-F238E27FC236}">
                <a16:creationId xmlns:a16="http://schemas.microsoft.com/office/drawing/2014/main" id="{A33ECB10-7819-4C82-A0B2-418AAFBED5A3}"/>
              </a:ext>
            </a:extLst>
          </p:cNvPr>
          <p:cNvSpPr txBox="1">
            <a:spLocks/>
          </p:cNvSpPr>
          <p:nvPr/>
        </p:nvSpPr>
        <p:spPr bwMode="auto">
          <a:xfrm>
            <a:off x="4883151" y="1447799"/>
            <a:ext cx="3659187" cy="50276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600" dirty="0"/>
              <a:t>Wednesday AM1 (8:00-10:00)</a:t>
            </a:r>
          </a:p>
          <a:p>
            <a:pPr lvl="1">
              <a:lnSpc>
                <a:spcPct val="80000"/>
              </a:lnSpc>
              <a:buFont typeface="Arial" panose="020B0604020202020204" pitchFamily="34" charset="0"/>
              <a:buChar char="•"/>
            </a:pPr>
            <a:r>
              <a:rPr lang="en-US" altLang="en-US" sz="1400" dirty="0"/>
              <a:t>Call meeting to order </a:t>
            </a:r>
          </a:p>
          <a:p>
            <a:pPr lvl="1">
              <a:buFont typeface="Arial" panose="020B0604020202020204" pitchFamily="34" charset="0"/>
              <a:buChar char="•"/>
            </a:pPr>
            <a:r>
              <a:rPr lang="en-US" altLang="en-US" sz="1400" dirty="0"/>
              <a:t>IEEE-SA IPR policy and Procedure</a:t>
            </a:r>
          </a:p>
          <a:p>
            <a:pPr lvl="1">
              <a:lnSpc>
                <a:spcPct val="80000"/>
              </a:lnSpc>
              <a:buFont typeface="Arial" panose="020B0604020202020204" pitchFamily="34" charset="0"/>
              <a:buChar char="•"/>
            </a:pPr>
            <a:r>
              <a:rPr lang="en-US" altLang="en-US" sz="1400" dirty="0"/>
              <a:t>Presentation of submissions</a:t>
            </a:r>
          </a:p>
          <a:p>
            <a:pPr lvl="1">
              <a:lnSpc>
                <a:spcPct val="80000"/>
              </a:lnSpc>
              <a:buFont typeface="Arial" panose="020B0604020202020204" pitchFamily="34" charset="0"/>
              <a:buChar char="•"/>
            </a:pPr>
            <a:r>
              <a:rPr lang="en-US" altLang="en-US" sz="1400" dirty="0"/>
              <a:t>Recess</a:t>
            </a:r>
            <a:endParaRPr lang="en-US" altLang="en-US" sz="1600" dirty="0"/>
          </a:p>
          <a:p>
            <a:pPr>
              <a:lnSpc>
                <a:spcPct val="80000"/>
              </a:lnSpc>
              <a:buFont typeface="Arial" panose="020B0604020202020204" pitchFamily="34" charset="0"/>
              <a:buChar char="•"/>
            </a:pPr>
            <a:r>
              <a:rPr lang="en-US" altLang="en-US" sz="1600" dirty="0"/>
              <a:t>Thursday AM1 (08:00-10:00)</a:t>
            </a:r>
          </a:p>
          <a:p>
            <a:pPr lvl="1">
              <a:lnSpc>
                <a:spcPct val="80000"/>
              </a:lnSpc>
              <a:buFont typeface="Arial" panose="020B0604020202020204" pitchFamily="34" charset="0"/>
              <a:buChar char="•"/>
            </a:pPr>
            <a:r>
              <a:rPr lang="en-US" altLang="en-US" sz="1400" dirty="0"/>
              <a:t>Call meeting to order </a:t>
            </a:r>
          </a:p>
          <a:p>
            <a:pPr lvl="1">
              <a:buFont typeface="Arial" panose="020B0604020202020204" pitchFamily="34" charset="0"/>
              <a:buChar char="•"/>
            </a:pPr>
            <a:r>
              <a:rPr lang="en-US" altLang="en-US" sz="1400" dirty="0"/>
              <a:t>IEEE-SA IPR policy and Procedure</a:t>
            </a:r>
          </a:p>
          <a:p>
            <a:pPr lvl="1">
              <a:lnSpc>
                <a:spcPct val="80000"/>
              </a:lnSpc>
              <a:buFont typeface="Arial" panose="020B0604020202020204" pitchFamily="34" charset="0"/>
              <a:buChar char="•"/>
            </a:pPr>
            <a:r>
              <a:rPr lang="en-US" altLang="en-US" sz="1400" dirty="0"/>
              <a:t>TG Documents</a:t>
            </a:r>
          </a:p>
          <a:p>
            <a:pPr lvl="1">
              <a:lnSpc>
                <a:spcPct val="80000"/>
              </a:lnSpc>
              <a:buFont typeface="Arial" panose="020B0604020202020204" pitchFamily="34" charset="0"/>
              <a:buChar char="•"/>
            </a:pPr>
            <a:r>
              <a:rPr lang="en-US" altLang="en-US" sz="1400" dirty="0"/>
              <a:t>Presentation of submissions</a:t>
            </a:r>
          </a:p>
          <a:p>
            <a:pPr lvl="1">
              <a:lnSpc>
                <a:spcPct val="80000"/>
              </a:lnSpc>
              <a:buFont typeface="Arial" panose="020B0604020202020204" pitchFamily="34" charset="0"/>
              <a:buChar char="•"/>
            </a:pPr>
            <a:r>
              <a:rPr lang="en-US" altLang="en-US" sz="1400" dirty="0"/>
              <a:t>Recess</a:t>
            </a:r>
            <a:endParaRPr lang="en-US" altLang="en-US" sz="1600" kern="0" dirty="0"/>
          </a:p>
          <a:p>
            <a:pPr>
              <a:lnSpc>
                <a:spcPct val="80000"/>
              </a:lnSpc>
              <a:buFont typeface="Arial" panose="020B0604020202020204" pitchFamily="34" charset="0"/>
              <a:buChar char="•"/>
            </a:pPr>
            <a:r>
              <a:rPr lang="en-US" altLang="en-US" sz="1600" kern="0" dirty="0"/>
              <a:t>Thursday PM1 (13:30-15:30)</a:t>
            </a:r>
          </a:p>
          <a:p>
            <a:pPr lvl="1">
              <a:lnSpc>
                <a:spcPct val="80000"/>
              </a:lnSpc>
              <a:buFont typeface="Arial" panose="020B0604020202020204" pitchFamily="34" charset="0"/>
              <a:buChar char="•"/>
            </a:pPr>
            <a:r>
              <a:rPr lang="en-US" altLang="en-US" sz="1400" dirty="0"/>
              <a:t>Call meeting to order </a:t>
            </a:r>
          </a:p>
          <a:p>
            <a:pPr lvl="1">
              <a:buFont typeface="Arial" panose="020B0604020202020204" pitchFamily="34" charset="0"/>
              <a:buChar char="•"/>
            </a:pPr>
            <a:r>
              <a:rPr lang="en-US" altLang="en-US" sz="1400" dirty="0"/>
              <a:t>IEEE-SA IPR policy and Procedure</a:t>
            </a:r>
          </a:p>
          <a:p>
            <a:pPr lvl="1">
              <a:lnSpc>
                <a:spcPct val="80000"/>
              </a:lnSpc>
              <a:buFont typeface="Arial" panose="020B0604020202020204" pitchFamily="34" charset="0"/>
              <a:buChar char="•"/>
            </a:pPr>
            <a:r>
              <a:rPr lang="en-US" altLang="en-US" sz="1400" dirty="0"/>
              <a:t>Presentation of submissions</a:t>
            </a:r>
          </a:p>
          <a:p>
            <a:pPr lvl="1">
              <a:lnSpc>
                <a:spcPct val="80000"/>
              </a:lnSpc>
              <a:buFont typeface="Arial" panose="020B0604020202020204" pitchFamily="34" charset="0"/>
              <a:buChar char="•"/>
            </a:pPr>
            <a:r>
              <a:rPr lang="en-US" altLang="en-US" sz="1400" dirty="0"/>
              <a:t>Teleconference Plan</a:t>
            </a:r>
          </a:p>
          <a:p>
            <a:pPr lvl="1">
              <a:lnSpc>
                <a:spcPct val="80000"/>
              </a:lnSpc>
              <a:buFont typeface="Arial" panose="020B0604020202020204" pitchFamily="34" charset="0"/>
              <a:buChar char="•"/>
            </a:pPr>
            <a:r>
              <a:rPr lang="en-US" altLang="en-US" sz="1400" dirty="0"/>
              <a:t>Goals for September 2019</a:t>
            </a:r>
          </a:p>
          <a:p>
            <a:pPr lvl="1">
              <a:lnSpc>
                <a:spcPct val="80000"/>
              </a:lnSpc>
              <a:buFont typeface="Arial" panose="020B0604020202020204" pitchFamily="34" charset="0"/>
              <a:buChar char="•"/>
            </a:pPr>
            <a:r>
              <a:rPr lang="en-US" altLang="en-US" sz="1400" dirty="0"/>
              <a:t>Any other business</a:t>
            </a:r>
          </a:p>
          <a:p>
            <a:pPr lvl="1">
              <a:lnSpc>
                <a:spcPct val="80000"/>
              </a:lnSpc>
              <a:buFont typeface="Arial" panose="020B0604020202020204" pitchFamily="34" charset="0"/>
              <a:buChar char="•"/>
            </a:pPr>
            <a:r>
              <a:rPr lang="en-US" altLang="en-US" sz="1400" dirty="0"/>
              <a:t>Adjourn</a:t>
            </a:r>
          </a:p>
        </p:txBody>
      </p:sp>
    </p:spTree>
    <p:extLst>
      <p:ext uri="{BB962C8B-B14F-4D97-AF65-F5344CB8AC3E}">
        <p14:creationId xmlns:p14="http://schemas.microsoft.com/office/powerpoint/2010/main" val="22432284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6" name="Date Placeholder 5"/>
          <p:cNvSpPr>
            <a:spLocks noGrp="1"/>
          </p:cNvSpPr>
          <p:nvPr>
            <p:ph type="dt" idx="10"/>
          </p:nvPr>
        </p:nvSpPr>
        <p:spPr/>
        <p:txBody>
          <a:bodyPr/>
          <a:lstStyle/>
          <a:p>
            <a:r>
              <a:rPr lang="en-US" dirty="0"/>
              <a:t>July 2019</a:t>
            </a:r>
            <a:endParaRPr lang="en-GB" dirty="0"/>
          </a:p>
        </p:txBody>
      </p:sp>
      <p:sp>
        <p:nvSpPr>
          <p:cNvPr id="5" name="Footer Placeholder 4"/>
          <p:cNvSpPr>
            <a:spLocks noGrp="1"/>
          </p:cNvSpPr>
          <p:nvPr>
            <p:ph type="ftr" idx="11"/>
          </p:nvPr>
        </p:nvSpPr>
        <p:spPr/>
        <p:txBody>
          <a:bodyPr/>
          <a:lstStyle/>
          <a:p>
            <a:r>
              <a:rPr lang="en-GB" dirty="0"/>
              <a:t>Alfred Asterjadhi, Qualcomm Inc.</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459962688"/>
              </p:ext>
            </p:extLst>
          </p:nvPr>
        </p:nvGraphicFramePr>
        <p:xfrm>
          <a:off x="914400" y="2324154"/>
          <a:ext cx="7086600" cy="2225040"/>
        </p:xfrm>
        <a:graphic>
          <a:graphicData uri="http://schemas.openxmlformats.org/drawingml/2006/table">
            <a:tbl>
              <a:tblPr firstRow="1" bandRow="1">
                <a:tableStyleId>{616DA210-FB5B-4158-B5E0-FEB733F419BA}</a:tableStyleId>
              </a:tblPr>
              <a:tblGrid>
                <a:gridCol w="1417320">
                  <a:extLst>
                    <a:ext uri="{9D8B030D-6E8A-4147-A177-3AD203B41FA5}">
                      <a16:colId xmlns:a16="http://schemas.microsoft.com/office/drawing/2014/main" val="20000"/>
                    </a:ext>
                  </a:extLst>
                </a:gridCol>
                <a:gridCol w="1417320">
                  <a:extLst>
                    <a:ext uri="{9D8B030D-6E8A-4147-A177-3AD203B41FA5}">
                      <a16:colId xmlns:a16="http://schemas.microsoft.com/office/drawing/2014/main" val="20001"/>
                    </a:ext>
                  </a:extLst>
                </a:gridCol>
                <a:gridCol w="1417320">
                  <a:extLst>
                    <a:ext uri="{9D8B030D-6E8A-4147-A177-3AD203B41FA5}">
                      <a16:colId xmlns:a16="http://schemas.microsoft.com/office/drawing/2014/main" val="20002"/>
                    </a:ext>
                  </a:extLst>
                </a:gridCol>
                <a:gridCol w="1417320">
                  <a:extLst>
                    <a:ext uri="{9D8B030D-6E8A-4147-A177-3AD203B41FA5}">
                      <a16:colId xmlns:a16="http://schemas.microsoft.com/office/drawing/2014/main" val="20004"/>
                    </a:ext>
                  </a:extLst>
                </a:gridCol>
                <a:gridCol w="1417320">
                  <a:extLst>
                    <a:ext uri="{9D8B030D-6E8A-4147-A177-3AD203B41FA5}">
                      <a16:colId xmlns:a16="http://schemas.microsoft.com/office/drawing/2014/main" val="20006"/>
                    </a:ext>
                  </a:extLst>
                </a:gridCol>
              </a:tblGrid>
              <a:tr h="342846">
                <a:tc>
                  <a:txBody>
                    <a:bodyPr/>
                    <a:lstStyle/>
                    <a:p>
                      <a:pPr algn="ctr"/>
                      <a:endParaRPr lang="en-US" dirty="0"/>
                    </a:p>
                  </a:txBody>
                  <a:tcPr/>
                </a:tc>
                <a:tc>
                  <a:txBody>
                    <a:bodyPr/>
                    <a:lstStyle/>
                    <a:p>
                      <a:pPr algn="ctr"/>
                      <a:r>
                        <a:rPr lang="en-US" dirty="0"/>
                        <a:t>Monday</a:t>
                      </a:r>
                    </a:p>
                  </a:txBody>
                  <a:tcPr/>
                </a:tc>
                <a:tc>
                  <a:txBody>
                    <a:bodyPr/>
                    <a:lstStyle/>
                    <a:p>
                      <a:pPr algn="ctr"/>
                      <a:r>
                        <a:rPr lang="en-US" dirty="0"/>
                        <a:t>Tuesday</a:t>
                      </a:r>
                    </a:p>
                  </a:txBody>
                  <a:tcPr/>
                </a:tc>
                <a:tc>
                  <a:txBody>
                    <a:bodyPr/>
                    <a:lstStyle/>
                    <a:p>
                      <a:pPr algn="ctr"/>
                      <a:r>
                        <a:rPr lang="en-US" dirty="0"/>
                        <a:t>Wednesday</a:t>
                      </a:r>
                    </a:p>
                  </a:txBody>
                  <a:tcPr/>
                </a:tc>
                <a:tc>
                  <a:txBody>
                    <a:bodyPr/>
                    <a:lstStyle/>
                    <a:p>
                      <a:pPr algn="ctr"/>
                      <a:r>
                        <a:rPr lang="en-US" dirty="0"/>
                        <a:t>Thursday</a:t>
                      </a:r>
                    </a:p>
                  </a:txBody>
                  <a:tcPr/>
                </a:tc>
                <a:extLst>
                  <a:ext uri="{0D108BD9-81ED-4DB2-BD59-A6C34878D82A}">
                    <a16:rowId xmlns:a16="http://schemas.microsoft.com/office/drawing/2014/main" val="10000"/>
                  </a:ext>
                </a:extLst>
              </a:tr>
              <a:tr h="340451">
                <a:tc>
                  <a:txBody>
                    <a:bodyPr/>
                    <a:lstStyle/>
                    <a:p>
                      <a:pPr algn="ctr"/>
                      <a:r>
                        <a:rPr lang="en-US"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a:tc>
                <a:tc>
                  <a:txBody>
                    <a:bodyPr/>
                    <a:lstStyle/>
                    <a:p>
                      <a:pPr algn="ctr"/>
                      <a:r>
                        <a:rPr lang="en-US" sz="1800" b="1" dirty="0"/>
                        <a:t>TGbe</a:t>
                      </a:r>
                    </a:p>
                  </a:txBody>
                  <a:tcPr/>
                </a:tc>
                <a:tc>
                  <a:txBody>
                    <a:bodyPr/>
                    <a:lstStyle/>
                    <a:p>
                      <a:pPr algn="ctr"/>
                      <a:r>
                        <a:rPr lang="en-US" sz="1800" b="1" dirty="0"/>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a:t>
                      </a:r>
                      <a:endParaRPr lang="en-US" dirty="0"/>
                    </a:p>
                  </a:txBody>
                  <a:tcPr/>
                </a:tc>
                <a:extLst>
                  <a:ext uri="{0D108BD9-81ED-4DB2-BD59-A6C34878D82A}">
                    <a16:rowId xmlns:a16="http://schemas.microsoft.com/office/drawing/2014/main" val="10001"/>
                  </a:ext>
                </a:extLst>
              </a:tr>
              <a:tr h="396240">
                <a:tc>
                  <a:txBody>
                    <a:bodyPr/>
                    <a:lstStyle/>
                    <a:p>
                      <a:pPr algn="ctr"/>
                      <a:r>
                        <a:rPr lang="en-US" dirty="0"/>
                        <a:t>AM 2</a:t>
                      </a:r>
                    </a:p>
                  </a:txBody>
                  <a:tcPr/>
                </a:tc>
                <a:tc>
                  <a:txBody>
                    <a:bodyPr/>
                    <a:lstStyle/>
                    <a:p>
                      <a:pPr algn="ctr"/>
                      <a:endParaRPr lang="en-US" sz="1800" b="1" dirty="0"/>
                    </a:p>
                  </a:txBody>
                  <a:tcPr/>
                </a:tc>
                <a:tc>
                  <a:txBody>
                    <a:bodyPr/>
                    <a:lstStyle/>
                    <a:p>
                      <a:pPr algn="ctr"/>
                      <a:endParaRPr lang="en-US" sz="1200" b="1" dirty="0"/>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1" dirty="0"/>
                    </a:p>
                  </a:txBody>
                  <a:tcPr/>
                </a:tc>
                <a:extLst>
                  <a:ext uri="{0D108BD9-81ED-4DB2-BD59-A6C34878D82A}">
                    <a16:rowId xmlns:a16="http://schemas.microsoft.com/office/drawing/2014/main" val="10002"/>
                  </a:ext>
                </a:extLst>
              </a:tr>
              <a:tr h="365759">
                <a:tc>
                  <a:txBody>
                    <a:bodyPr/>
                    <a:lstStyle/>
                    <a:p>
                      <a:pPr algn="ctr"/>
                      <a:r>
                        <a:rPr lang="en-US" dirty="0"/>
                        <a:t>PM 1</a:t>
                      </a:r>
                    </a:p>
                  </a:txBody>
                  <a:tcPr/>
                </a:tc>
                <a:tc>
                  <a:txBody>
                    <a:bodyPr/>
                    <a:lstStyle/>
                    <a:p>
                      <a:pPr algn="ctr"/>
                      <a:endParaRPr lang="en-US" sz="1800" b="1" dirty="0"/>
                    </a:p>
                  </a:txBody>
                  <a:tcPr/>
                </a:tc>
                <a:tc>
                  <a:txBody>
                    <a:bodyPr/>
                    <a:lstStyle/>
                    <a:p>
                      <a:pPr algn="ctr"/>
                      <a:endParaRPr lang="en-US" sz="1800" b="1" dirty="0"/>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a:t>
                      </a:r>
                      <a:endParaRPr lang="en-US" dirty="0"/>
                    </a:p>
                  </a:txBody>
                  <a:tcPr/>
                </a:tc>
                <a:extLst>
                  <a:ext uri="{0D108BD9-81ED-4DB2-BD59-A6C34878D82A}">
                    <a16:rowId xmlns:a16="http://schemas.microsoft.com/office/drawing/2014/main" val="10003"/>
                  </a:ext>
                </a:extLst>
              </a:tr>
              <a:tr h="365759">
                <a:tc>
                  <a:txBody>
                    <a:bodyPr/>
                    <a:lstStyle/>
                    <a:p>
                      <a:pPr algn="ctr"/>
                      <a:r>
                        <a:rPr lang="en-US" dirty="0"/>
                        <a:t>PM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t> </a:t>
                      </a:r>
                      <a:r>
                        <a:rPr lang="en-US" sz="1800" b="1" dirty="0"/>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algn="ctr"/>
                      <a:endParaRPr lang="en-US" dirty="0"/>
                    </a:p>
                  </a:txBody>
                  <a:tcPr/>
                </a:tc>
                <a:extLst>
                  <a:ext uri="{0D108BD9-81ED-4DB2-BD59-A6C34878D82A}">
                    <a16:rowId xmlns:a16="http://schemas.microsoft.com/office/drawing/2014/main" val="10004"/>
                  </a:ext>
                </a:extLst>
              </a:tr>
              <a:tr h="349405">
                <a:tc>
                  <a:txBody>
                    <a:bodyPr/>
                    <a:lstStyle/>
                    <a:p>
                      <a:pPr algn="ctr"/>
                      <a:r>
                        <a:rPr lang="en-US" dirty="0"/>
                        <a:t>EVE</a:t>
                      </a:r>
                    </a:p>
                  </a:txBody>
                  <a:tcPr/>
                </a:tc>
                <a:tc>
                  <a:txBody>
                    <a:bodyPr/>
                    <a:lstStyle/>
                    <a:p>
                      <a:pPr algn="ct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TGbe/TSN</a:t>
                      </a:r>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400560-2F71-48F7-9551-0E992B7BE3DF}"/>
              </a:ext>
            </a:extLst>
          </p:cNvPr>
          <p:cNvSpPr>
            <a:spLocks noGrp="1"/>
          </p:cNvSpPr>
          <p:nvPr>
            <p:ph type="title"/>
          </p:nvPr>
        </p:nvSpPr>
        <p:spPr/>
        <p:txBody>
          <a:bodyPr/>
          <a:lstStyle/>
          <a:p>
            <a:r>
              <a:rPr lang="en-US" dirty="0">
                <a:solidFill>
                  <a:schemeClr val="tx1"/>
                </a:solidFill>
              </a:rPr>
              <a:t>Past Submissions’ List</a:t>
            </a:r>
          </a:p>
        </p:txBody>
      </p:sp>
      <p:sp>
        <p:nvSpPr>
          <p:cNvPr id="3" name="Date Placeholder 2">
            <a:extLst>
              <a:ext uri="{FF2B5EF4-FFF2-40B4-BE49-F238E27FC236}">
                <a16:creationId xmlns:a16="http://schemas.microsoft.com/office/drawing/2014/main" id="{9725A78A-215D-400F-BE14-BB73395F3A54}"/>
              </a:ext>
            </a:extLst>
          </p:cNvPr>
          <p:cNvSpPr>
            <a:spLocks noGrp="1"/>
          </p:cNvSpPr>
          <p:nvPr>
            <p:ph type="dt" idx="10"/>
          </p:nvPr>
        </p:nvSpPr>
        <p:spPr/>
        <p:txBody>
          <a:bodyPr/>
          <a:lstStyle/>
          <a:p>
            <a:r>
              <a:rPr lang="en-US" dirty="0"/>
              <a:t>July 2019</a:t>
            </a:r>
            <a:endParaRPr lang="en-GB" dirty="0"/>
          </a:p>
        </p:txBody>
      </p:sp>
      <p:sp>
        <p:nvSpPr>
          <p:cNvPr id="4" name="Footer Placeholder 3">
            <a:extLst>
              <a:ext uri="{FF2B5EF4-FFF2-40B4-BE49-F238E27FC236}">
                <a16:creationId xmlns:a16="http://schemas.microsoft.com/office/drawing/2014/main" id="{90BE9790-E2C9-4EDA-8CFD-6926CC24B2B6}"/>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6A97DCD4-A0CF-44B6-86F6-4EB3D9A6671B}"/>
              </a:ext>
            </a:extLst>
          </p:cNvPr>
          <p:cNvSpPr>
            <a:spLocks noGrp="1"/>
          </p:cNvSpPr>
          <p:nvPr>
            <p:ph type="sldNum" idx="12"/>
          </p:nvPr>
        </p:nvSpPr>
        <p:spPr/>
        <p:txBody>
          <a:bodyPr/>
          <a:lstStyle/>
          <a:p>
            <a:r>
              <a:rPr lang="en-GB"/>
              <a:t>Slide </a:t>
            </a:r>
            <a:fld id="{06B781AF-4CCF-49B0-A572-DE54FBE5D942}" type="slidenum">
              <a:rPr lang="en-GB" smtClean="0"/>
              <a:pPr/>
              <a:t>15</a:t>
            </a:fld>
            <a:endParaRPr lang="en-GB"/>
          </a:p>
        </p:txBody>
      </p:sp>
      <p:graphicFrame>
        <p:nvGraphicFramePr>
          <p:cNvPr id="7" name="Table 6">
            <a:extLst>
              <a:ext uri="{FF2B5EF4-FFF2-40B4-BE49-F238E27FC236}">
                <a16:creationId xmlns:a16="http://schemas.microsoft.com/office/drawing/2014/main" id="{073023CA-DF2E-4924-A0B8-A46705FA4CC2}"/>
              </a:ext>
            </a:extLst>
          </p:cNvPr>
          <p:cNvGraphicFramePr>
            <a:graphicFrameLocks noGrp="1"/>
          </p:cNvGraphicFramePr>
          <p:nvPr>
            <p:extLst>
              <p:ext uri="{D42A27DB-BD31-4B8C-83A1-F6EECF244321}">
                <p14:modId xmlns:p14="http://schemas.microsoft.com/office/powerpoint/2010/main" val="367010141"/>
              </p:ext>
            </p:extLst>
          </p:nvPr>
        </p:nvGraphicFramePr>
        <p:xfrm>
          <a:off x="805980" y="1600200"/>
          <a:ext cx="7576020" cy="4601909"/>
        </p:xfrm>
        <a:graphic>
          <a:graphicData uri="http://schemas.openxmlformats.org/drawingml/2006/table">
            <a:tbl>
              <a:tblPr firstRow="1" bandRow="1">
                <a:tableStyleId>{8799B23B-EC83-4686-B30A-512413B5E67A}</a:tableStyleId>
              </a:tblPr>
              <a:tblGrid>
                <a:gridCol w="549593">
                  <a:extLst>
                    <a:ext uri="{9D8B030D-6E8A-4147-A177-3AD203B41FA5}">
                      <a16:colId xmlns:a16="http://schemas.microsoft.com/office/drawing/2014/main" val="20000"/>
                    </a:ext>
                  </a:extLst>
                </a:gridCol>
                <a:gridCol w="4143693">
                  <a:extLst>
                    <a:ext uri="{9D8B030D-6E8A-4147-A177-3AD203B41FA5}">
                      <a16:colId xmlns:a16="http://schemas.microsoft.com/office/drawing/2014/main" val="20001"/>
                    </a:ext>
                  </a:extLst>
                </a:gridCol>
                <a:gridCol w="1217930">
                  <a:extLst>
                    <a:ext uri="{9D8B030D-6E8A-4147-A177-3AD203B41FA5}">
                      <a16:colId xmlns:a16="http://schemas.microsoft.com/office/drawing/2014/main" val="20002"/>
                    </a:ext>
                  </a:extLst>
                </a:gridCol>
                <a:gridCol w="832402">
                  <a:extLst>
                    <a:ext uri="{9D8B030D-6E8A-4147-A177-3AD203B41FA5}">
                      <a16:colId xmlns:a16="http://schemas.microsoft.com/office/drawing/2014/main" val="20004"/>
                    </a:ext>
                  </a:extLst>
                </a:gridCol>
                <a:gridCol w="832402">
                  <a:extLst>
                    <a:ext uri="{9D8B030D-6E8A-4147-A177-3AD203B41FA5}">
                      <a16:colId xmlns:a16="http://schemas.microsoft.com/office/drawing/2014/main" val="163670971"/>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SPs?</a:t>
                      </a:r>
                    </a:p>
                  </a:txBody>
                  <a:tcPr/>
                </a:tc>
                <a:extLst>
                  <a:ext uri="{0D108BD9-81ED-4DB2-BD59-A6C34878D82A}">
                    <a16:rowId xmlns:a16="http://schemas.microsoft.com/office/drawing/2014/main" val="10000"/>
                  </a:ext>
                </a:extLst>
              </a:tr>
              <a:tr h="255168">
                <a:tc>
                  <a:txBody>
                    <a:bodyPr/>
                    <a:lstStyle/>
                    <a:p>
                      <a:pPr algn="ctr"/>
                      <a:r>
                        <a:rPr lang="en-US" sz="1200" b="0" kern="1200" dirty="0">
                          <a:solidFill>
                            <a:schemeClr val="tx1"/>
                          </a:solidFill>
                          <a:latin typeface="+mn-lt"/>
                          <a:ea typeface="+mn-ea"/>
                          <a:cs typeface="+mn-cs"/>
                        </a:rPr>
                        <a:t>762</a:t>
                      </a:r>
                    </a:p>
                  </a:txBody>
                  <a:tcPr anchor="ctr"/>
                </a:tc>
                <a:tc>
                  <a:txBody>
                    <a:bodyPr/>
                    <a:lstStyle/>
                    <a:p>
                      <a:r>
                        <a:rPr lang="en-US" sz="1200" b="0" kern="1200" dirty="0">
                          <a:solidFill>
                            <a:schemeClr val="tx1"/>
                          </a:solidFill>
                          <a:latin typeface="+mn-lt"/>
                          <a:ea typeface="+mn-ea"/>
                          <a:cs typeface="+mn-cs"/>
                        </a:rPr>
                        <a:t>Latency analysis for EHT</a:t>
                      </a:r>
                    </a:p>
                  </a:txBody>
                  <a:tcPr/>
                </a:tc>
                <a:tc>
                  <a:txBody>
                    <a:bodyPr/>
                    <a:lstStyle/>
                    <a:p>
                      <a:pPr algn="ctr"/>
                      <a:r>
                        <a:rPr lang="en-US" sz="1200" b="0" kern="1200" dirty="0">
                          <a:solidFill>
                            <a:schemeClr val="tx1"/>
                          </a:solidFill>
                          <a:latin typeface="+mn-lt"/>
                          <a:ea typeface="+mn-ea"/>
                          <a:cs typeface="+mn-cs"/>
                        </a:rPr>
                        <a:t>Suhwook Kim</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886480229"/>
                  </a:ext>
                </a:extLst>
              </a:tr>
              <a:tr h="255168">
                <a:tc>
                  <a:txBody>
                    <a:bodyPr/>
                    <a:lstStyle/>
                    <a:p>
                      <a:pPr algn="ctr"/>
                      <a:r>
                        <a:rPr lang="en-US" sz="1200" b="0" kern="1200" dirty="0">
                          <a:solidFill>
                            <a:schemeClr val="tx1"/>
                          </a:solidFill>
                          <a:latin typeface="+mn-lt"/>
                          <a:ea typeface="+mn-ea"/>
                          <a:cs typeface="+mn-cs"/>
                        </a:rPr>
                        <a:t>763</a:t>
                      </a:r>
                    </a:p>
                  </a:txBody>
                  <a:tcPr/>
                </a:tc>
                <a:tc>
                  <a:txBody>
                    <a:bodyPr/>
                    <a:lstStyle/>
                    <a:p>
                      <a:r>
                        <a:rPr lang="en-US" sz="1200" b="0" kern="1200" dirty="0">
                          <a:solidFill>
                            <a:schemeClr val="tx1"/>
                          </a:solidFill>
                          <a:latin typeface="+mn-lt"/>
                          <a:ea typeface="+mn-ea"/>
                          <a:cs typeface="+mn-cs"/>
                        </a:rPr>
                        <a:t>Measurements for Distributed MU-MIMO</a:t>
                      </a:r>
                    </a:p>
                  </a:txBody>
                  <a:tcPr anchor="ctr"/>
                </a:tc>
                <a:tc>
                  <a:txBody>
                    <a:bodyPr/>
                    <a:lstStyle/>
                    <a:p>
                      <a:pPr algn="ctr"/>
                      <a:r>
                        <a:rPr lang="en-US" sz="1200" b="0" kern="1200" dirty="0">
                          <a:solidFill>
                            <a:schemeClr val="tx1"/>
                          </a:solidFill>
                          <a:latin typeface="+mn-lt"/>
                          <a:ea typeface="+mn-ea"/>
                          <a:cs typeface="+mn-cs"/>
                        </a:rPr>
                        <a:t>Miguel Lopez </a:t>
                      </a:r>
                    </a:p>
                  </a:txBody>
                  <a:tcPr anchor="ct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2154053030"/>
                  </a:ext>
                </a:extLst>
              </a:tr>
              <a:tr h="255168">
                <a:tc>
                  <a:txBody>
                    <a:bodyPr/>
                    <a:lstStyle/>
                    <a:p>
                      <a:pPr algn="ctr"/>
                      <a:r>
                        <a:rPr lang="en-US" sz="1200" b="0" kern="1200" dirty="0">
                          <a:solidFill>
                            <a:schemeClr val="tx1"/>
                          </a:solidFill>
                          <a:latin typeface="+mn-lt"/>
                          <a:ea typeface="+mn-ea"/>
                          <a:cs typeface="+mn-cs"/>
                        </a:rPr>
                        <a:t>764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Multi-Link Aggregation - Gain Analysis</a:t>
                      </a:r>
                    </a:p>
                  </a:txBody>
                  <a:tcPr/>
                </a:tc>
                <a:tc>
                  <a:txBody>
                    <a:bodyPr/>
                    <a:lstStyle/>
                    <a:p>
                      <a:pPr algn="ctr"/>
                      <a:r>
                        <a:rPr lang="en-US" sz="1200" b="0" kern="1200" dirty="0">
                          <a:solidFill>
                            <a:schemeClr val="tx1"/>
                          </a:solidFill>
                          <a:latin typeface="+mn-lt"/>
                          <a:ea typeface="+mn-ea"/>
                          <a:cs typeface="+mn-cs"/>
                        </a:rPr>
                        <a:t>Abhishek Patil</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2503138227"/>
                  </a:ext>
                </a:extLst>
              </a:tr>
              <a:tr h="255168">
                <a:tc>
                  <a:txBody>
                    <a:bodyPr/>
                    <a:lstStyle/>
                    <a:p>
                      <a:pPr algn="ctr"/>
                      <a:r>
                        <a:rPr lang="en-US" sz="1200" b="0" kern="1200" dirty="0">
                          <a:solidFill>
                            <a:schemeClr val="tx1"/>
                          </a:solidFill>
                          <a:latin typeface="+mn-lt"/>
                          <a:ea typeface="+mn-ea"/>
                          <a:cs typeface="+mn-cs"/>
                        </a:rPr>
                        <a:t>773</a:t>
                      </a:r>
                    </a:p>
                  </a:txBody>
                  <a:tcPr/>
                </a:tc>
                <a:tc>
                  <a:txBody>
                    <a:bodyPr/>
                    <a:lstStyle/>
                    <a:p>
                      <a:pPr algn="l"/>
                      <a:r>
                        <a:rPr lang="en-US" sz="1200" b="0" kern="1200" dirty="0">
                          <a:solidFill>
                            <a:schemeClr val="tx1"/>
                          </a:solidFill>
                          <a:latin typeface="+mn-lt"/>
                          <a:ea typeface="+mn-ea"/>
                          <a:cs typeface="+mn-cs"/>
                        </a:rPr>
                        <a:t>Multi-link Operation Framework</a:t>
                      </a:r>
                    </a:p>
                  </a:txBody>
                  <a:tcPr/>
                </a:tc>
                <a:tc>
                  <a:txBody>
                    <a:bodyPr/>
                    <a:lstStyle/>
                    <a:p>
                      <a:pPr algn="ctr"/>
                      <a:r>
                        <a:rPr lang="en-US" sz="1200" b="0" kern="1200" dirty="0">
                          <a:solidFill>
                            <a:schemeClr val="tx1"/>
                          </a:solidFill>
                          <a:latin typeface="+mn-lt"/>
                          <a:ea typeface="+mn-ea"/>
                          <a:cs typeface="+mn-cs"/>
                        </a:rPr>
                        <a:t>Po-Kai Huang</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3"/>
                  </a:ext>
                </a:extLst>
              </a:tr>
              <a:tr h="292510">
                <a:tc>
                  <a:txBody>
                    <a:bodyPr/>
                    <a:lstStyle/>
                    <a:p>
                      <a:pPr algn="ctr"/>
                      <a:r>
                        <a:rPr lang="en-US" sz="1200" b="0" kern="1200" dirty="0">
                          <a:solidFill>
                            <a:schemeClr val="tx1"/>
                          </a:solidFill>
                          <a:latin typeface="+mn-lt"/>
                          <a:ea typeface="+mn-ea"/>
                          <a:cs typeface="+mn-cs"/>
                        </a:rPr>
                        <a:t>779</a:t>
                      </a:r>
                    </a:p>
                  </a:txBody>
                  <a:tcPr/>
                </a:tc>
                <a:tc>
                  <a:txBody>
                    <a:bodyPr/>
                    <a:lstStyle/>
                    <a:p>
                      <a:pPr algn="l"/>
                      <a:r>
                        <a:rPr lang="fr-FR" sz="1200" b="0" kern="1200" dirty="0">
                          <a:solidFill>
                            <a:schemeClr val="tx1"/>
                          </a:solidFill>
                          <a:latin typeface="+mn-lt"/>
                          <a:ea typeface="+mn-ea"/>
                          <a:cs typeface="+mn-cs"/>
                        </a:rPr>
                        <a:t>Performance Investigation on Multi-AP Transmission</a:t>
                      </a: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Eunsung Park</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5"/>
                  </a:ext>
                </a:extLst>
              </a:tr>
              <a:tr h="292510">
                <a:tc>
                  <a:txBody>
                    <a:bodyPr/>
                    <a:lstStyle/>
                    <a:p>
                      <a:pPr algn="ctr"/>
                      <a:r>
                        <a:rPr lang="en-US" sz="1200" b="0" kern="1200" dirty="0">
                          <a:solidFill>
                            <a:schemeClr val="tx1"/>
                          </a:solidFill>
                          <a:latin typeface="+mn-lt"/>
                          <a:ea typeface="+mn-ea"/>
                          <a:cs typeface="+mn-cs"/>
                        </a:rPr>
                        <a:t>792</a:t>
                      </a:r>
                    </a:p>
                  </a:txBody>
                  <a:tcPr/>
                </a:tc>
                <a:tc>
                  <a:txBody>
                    <a:bodyPr/>
                    <a:lstStyle/>
                    <a:p>
                      <a:pPr algn="l"/>
                      <a:r>
                        <a:rPr lang="en-US" sz="1200" b="0" kern="1200" dirty="0">
                          <a:solidFill>
                            <a:schemeClr val="tx1"/>
                          </a:solidFill>
                          <a:latin typeface="+mn-lt"/>
                          <a:ea typeface="+mn-ea"/>
                          <a:cs typeface="+mn-cs"/>
                        </a:rPr>
                        <a:t>Comparisons of HARQ transmission schemes for 11be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Yan Zhang</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765737835"/>
                  </a:ext>
                </a:extLst>
              </a:tr>
              <a:tr h="292510">
                <a:tc>
                  <a:txBody>
                    <a:bodyPr/>
                    <a:lstStyle/>
                    <a:p>
                      <a:pPr algn="ctr"/>
                      <a:r>
                        <a:rPr lang="en-US" sz="1200" b="0" kern="1200" dirty="0">
                          <a:solidFill>
                            <a:schemeClr val="tx1"/>
                          </a:solidFill>
                          <a:latin typeface="+mn-lt"/>
                          <a:ea typeface="+mn-ea"/>
                          <a:cs typeface="+mn-cs"/>
                        </a:rPr>
                        <a:t>797</a:t>
                      </a:r>
                    </a:p>
                  </a:txBody>
                  <a:tcPr/>
                </a:tc>
                <a:tc>
                  <a:txBody>
                    <a:bodyPr/>
                    <a:lstStyle/>
                    <a:p>
                      <a:pPr algn="l"/>
                      <a:r>
                        <a:rPr lang="en-US" sz="1200" b="0" kern="1200" dirty="0">
                          <a:solidFill>
                            <a:schemeClr val="tx1"/>
                          </a:solidFill>
                          <a:latin typeface="+mn-lt"/>
                          <a:ea typeface="+mn-ea"/>
                          <a:cs typeface="+mn-cs"/>
                        </a:rPr>
                        <a:t>11be 320MHz channelization and tone plan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Bin Tian</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751318475"/>
                  </a:ext>
                </a:extLst>
              </a:tr>
              <a:tr h="292510">
                <a:tc>
                  <a:txBody>
                    <a:bodyPr/>
                    <a:lstStyle/>
                    <a:p>
                      <a:pPr algn="ctr"/>
                      <a:r>
                        <a:rPr lang="en-US" sz="1200" b="0" kern="1200" dirty="0">
                          <a:solidFill>
                            <a:schemeClr val="tx1"/>
                          </a:solidFill>
                          <a:latin typeface="+mn-lt"/>
                          <a:ea typeface="+mn-ea"/>
                          <a:cs typeface="+mn-cs"/>
                        </a:rPr>
                        <a:t>798</a:t>
                      </a:r>
                    </a:p>
                  </a:txBody>
                  <a:tcPr/>
                </a:tc>
                <a:tc>
                  <a:txBody>
                    <a:bodyPr/>
                    <a:lstStyle/>
                    <a:p>
                      <a:r>
                        <a:rPr lang="en-US" sz="1200" b="0" kern="1200" dirty="0">
                          <a:solidFill>
                            <a:schemeClr val="tx1"/>
                          </a:solidFill>
                          <a:latin typeface="+mn-lt"/>
                          <a:ea typeface="+mn-ea"/>
                          <a:cs typeface="+mn-cs"/>
                        </a:rPr>
                        <a:t>HARQ Simulation Results</a:t>
                      </a:r>
                    </a:p>
                  </a:txBody>
                  <a:tcPr anchor="ctr"/>
                </a:tc>
                <a:tc>
                  <a:txBody>
                    <a:bodyPr/>
                    <a:lstStyle/>
                    <a:p>
                      <a:pPr algn="ctr"/>
                      <a:r>
                        <a:rPr lang="en-US" sz="1200" b="0" kern="1200" dirty="0">
                          <a:solidFill>
                            <a:schemeClr val="tx1"/>
                          </a:solidFill>
                          <a:latin typeface="+mn-lt"/>
                          <a:ea typeface="+mn-ea"/>
                          <a:cs typeface="+mn-cs"/>
                        </a:rPr>
                        <a:t>Ron Porat</a:t>
                      </a:r>
                    </a:p>
                  </a:txBody>
                  <a:tcPr anchor="ct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2893580246"/>
                  </a:ext>
                </a:extLst>
              </a:tr>
              <a:tr h="292510">
                <a:tc>
                  <a:txBody>
                    <a:bodyPr/>
                    <a:lstStyle/>
                    <a:p>
                      <a:pPr algn="ctr"/>
                      <a:r>
                        <a:rPr lang="en-US" sz="1200" b="0" kern="1200" dirty="0">
                          <a:solidFill>
                            <a:schemeClr val="tx1"/>
                          </a:solidFill>
                          <a:latin typeface="+mn-lt"/>
                          <a:ea typeface="+mn-ea"/>
                          <a:cs typeface="+mn-cs"/>
                        </a:rPr>
                        <a:t>799</a:t>
                      </a:r>
                    </a:p>
                  </a:txBody>
                  <a:tcPr/>
                </a:tc>
                <a:tc>
                  <a:txBody>
                    <a:bodyPr/>
                    <a:lstStyle/>
                    <a:p>
                      <a:r>
                        <a:rPr lang="en-US" sz="1200" b="0" kern="1200" dirty="0">
                          <a:solidFill>
                            <a:schemeClr val="tx1"/>
                          </a:solidFill>
                          <a:latin typeface="+mn-lt"/>
                          <a:ea typeface="+mn-ea"/>
                          <a:cs typeface="+mn-cs"/>
                        </a:rPr>
                        <a:t>Comparison of CBF and JT</a:t>
                      </a:r>
                    </a:p>
                  </a:txBody>
                  <a:tcPr anchor="ctr"/>
                </a:tc>
                <a:tc>
                  <a:txBody>
                    <a:bodyPr/>
                    <a:lstStyle/>
                    <a:p>
                      <a:pPr algn="ctr"/>
                      <a:r>
                        <a:rPr lang="en-US" sz="1200" b="0" kern="1200" dirty="0">
                          <a:solidFill>
                            <a:schemeClr val="tx1"/>
                          </a:solidFill>
                          <a:latin typeface="+mn-lt"/>
                          <a:ea typeface="+mn-ea"/>
                          <a:cs typeface="+mn-cs"/>
                        </a:rPr>
                        <a:t>Ron Porat</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2005269518"/>
                  </a:ext>
                </a:extLst>
              </a:tr>
              <a:tr h="292510">
                <a:tc>
                  <a:txBody>
                    <a:bodyPr/>
                    <a:lstStyle/>
                    <a:p>
                      <a:pPr algn="ctr"/>
                      <a:r>
                        <a:rPr lang="en-US" sz="1200" b="0" kern="1200" dirty="0">
                          <a:solidFill>
                            <a:schemeClr val="tx1"/>
                          </a:solidFill>
                          <a:latin typeface="+mn-lt"/>
                          <a:ea typeface="+mn-ea"/>
                          <a:cs typeface="+mn-cs"/>
                        </a:rPr>
                        <a:t>806</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Enabling persistent allocation for EHT</a:t>
                      </a:r>
                    </a:p>
                  </a:txBody>
                  <a:tcPr/>
                </a:tc>
                <a:tc>
                  <a:txBody>
                    <a:bodyPr/>
                    <a:lstStyle/>
                    <a:p>
                      <a:pPr algn="ctr"/>
                      <a:r>
                        <a:rPr lang="en-US" sz="1200" b="0" kern="1200" dirty="0">
                          <a:solidFill>
                            <a:schemeClr val="tx1"/>
                          </a:solidFill>
                          <a:latin typeface="+mn-lt"/>
                          <a:ea typeface="+mn-ea"/>
                          <a:cs typeface="+mn-cs"/>
                        </a:rPr>
                        <a:t>Lei Huang</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290359045"/>
                  </a:ext>
                </a:extLst>
              </a:tr>
              <a:tr h="292510">
                <a:tc>
                  <a:txBody>
                    <a:bodyPr/>
                    <a:lstStyle/>
                    <a:p>
                      <a:pPr algn="ctr"/>
                      <a:r>
                        <a:rPr lang="en-US" sz="1200" b="0" kern="1200" dirty="0">
                          <a:solidFill>
                            <a:schemeClr val="tx1"/>
                          </a:solidFill>
                          <a:latin typeface="+mn-lt"/>
                          <a:ea typeface="+mn-ea"/>
                          <a:cs typeface="+mn-cs"/>
                        </a:rPr>
                        <a:t>810</a:t>
                      </a:r>
                    </a:p>
                  </a:txBody>
                  <a:tcPr anchor="ctr"/>
                </a:tc>
                <a:tc>
                  <a:txBody>
                    <a:bodyPr/>
                    <a:lstStyle/>
                    <a:p>
                      <a:pPr algn="l"/>
                      <a:r>
                        <a:rPr lang="en-US" sz="1200" b="0" kern="1200" dirty="0">
                          <a:solidFill>
                            <a:schemeClr val="tx1"/>
                          </a:solidFill>
                          <a:latin typeface="+mn-lt"/>
                          <a:ea typeface="+mn-ea"/>
                          <a:cs typeface="+mn-cs"/>
                        </a:rPr>
                        <a:t>Discussion on 6GHz band support </a:t>
                      </a:r>
                    </a:p>
                  </a:txBody>
                  <a:tcPr anchor="ctr"/>
                </a:tc>
                <a:tc>
                  <a:txBody>
                    <a:bodyPr/>
                    <a:lstStyle/>
                    <a:p>
                      <a:pPr algn="ctr"/>
                      <a:r>
                        <a:rPr lang="en-US" sz="1200" b="0" kern="1200" dirty="0">
                          <a:solidFill>
                            <a:schemeClr val="tx1"/>
                          </a:solidFill>
                          <a:latin typeface="+mn-lt"/>
                          <a:ea typeface="+mn-ea"/>
                          <a:cs typeface="+mn-cs"/>
                        </a:rPr>
                        <a:t>Yusuke Tanaka</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345018319"/>
                  </a:ext>
                </a:extLst>
              </a:tr>
              <a:tr h="292510">
                <a:tc>
                  <a:txBody>
                    <a:bodyPr/>
                    <a:lstStyle/>
                    <a:p>
                      <a:pPr algn="ctr"/>
                      <a:r>
                        <a:rPr lang="en-US" sz="1200" b="0" kern="1200" dirty="0">
                          <a:solidFill>
                            <a:schemeClr val="tx1"/>
                          </a:solidFill>
                          <a:latin typeface="+mn-lt"/>
                          <a:ea typeface="+mn-ea"/>
                          <a:cs typeface="+mn-cs"/>
                        </a:rPr>
                        <a:t>824</a:t>
                      </a:r>
                    </a:p>
                  </a:txBody>
                  <a:tcPr anchor="ctr"/>
                </a:tc>
                <a:tc>
                  <a:txBody>
                    <a:bodyPr/>
                    <a:lstStyle/>
                    <a:p>
                      <a:pPr algn="l"/>
                      <a:r>
                        <a:rPr lang="en-US" sz="1200" b="0" kern="1200" dirty="0">
                          <a:solidFill>
                            <a:schemeClr val="tx1"/>
                          </a:solidFill>
                          <a:latin typeface="+mn-lt"/>
                          <a:ea typeface="+mn-ea"/>
                          <a:cs typeface="+mn-cs"/>
                        </a:rPr>
                        <a:t>Multi-band Operation Performance</a:t>
                      </a:r>
                    </a:p>
                  </a:txBody>
                  <a:tcPr anchor="ctr"/>
                </a:tc>
                <a:tc>
                  <a:txBody>
                    <a:bodyPr/>
                    <a:lstStyle/>
                    <a:p>
                      <a:pPr algn="ctr"/>
                      <a:r>
                        <a:rPr lang="en-US" sz="1200" b="0" kern="1200" dirty="0">
                          <a:solidFill>
                            <a:schemeClr val="tx1"/>
                          </a:solidFill>
                          <a:latin typeface="+mn-lt"/>
                          <a:ea typeface="+mn-ea"/>
                          <a:cs typeface="+mn-cs"/>
                        </a:rPr>
                        <a:t>Sharan Naribole</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2822455358"/>
                  </a:ext>
                </a:extLst>
              </a:tr>
              <a:tr h="292510">
                <a:tc>
                  <a:txBody>
                    <a:bodyPr/>
                    <a:lstStyle/>
                    <a:p>
                      <a:pPr algn="ctr"/>
                      <a:r>
                        <a:rPr lang="en-US" sz="1200" b="0" kern="1200" dirty="0">
                          <a:solidFill>
                            <a:schemeClr val="tx1"/>
                          </a:solidFill>
                          <a:latin typeface="+mn-lt"/>
                          <a:ea typeface="+mn-ea"/>
                          <a:cs typeface="+mn-cs"/>
                        </a:rPr>
                        <a:t>828</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Feedback Overhead Analysis for 16 Spatial Stream MIMO</a:t>
                      </a:r>
                    </a:p>
                  </a:txBody>
                  <a:tcPr/>
                </a:tc>
                <a:tc>
                  <a:txBody>
                    <a:bodyPr/>
                    <a:lstStyle/>
                    <a:p>
                      <a:pPr algn="ctr"/>
                      <a:r>
                        <a:rPr lang="en-US" sz="1200" b="0" kern="1200" dirty="0">
                          <a:solidFill>
                            <a:schemeClr val="tx1"/>
                          </a:solidFill>
                          <a:latin typeface="+mn-lt"/>
                          <a:ea typeface="+mn-ea"/>
                          <a:cs typeface="+mn-cs"/>
                        </a:rPr>
                        <a:t>Li-Hsiang Sun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717626181"/>
                  </a:ext>
                </a:extLst>
              </a:tr>
              <a:tr h="292510">
                <a:tc>
                  <a:txBody>
                    <a:bodyPr/>
                    <a:lstStyle/>
                    <a:p>
                      <a:pPr algn="ctr"/>
                      <a:r>
                        <a:rPr lang="en-US" sz="1200" b="0" kern="1200" dirty="0">
                          <a:solidFill>
                            <a:schemeClr val="tx1"/>
                          </a:solidFill>
                          <a:latin typeface="+mn-lt"/>
                          <a:ea typeface="+mn-ea"/>
                          <a:cs typeface="+mn-cs"/>
                        </a:rPr>
                        <a:t>832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Performance Evaluation of 16 Spatial Stream based MU-MIMO</a:t>
                      </a:r>
                    </a:p>
                  </a:txBody>
                  <a:tcPr/>
                </a:tc>
                <a:tc>
                  <a:txBody>
                    <a:bodyPr/>
                    <a:lstStyle/>
                    <a:p>
                      <a:pPr algn="ctr"/>
                      <a:r>
                        <a:rPr lang="en-US" sz="1200" b="0" kern="1200" dirty="0">
                          <a:solidFill>
                            <a:schemeClr val="tx1"/>
                          </a:solidFill>
                          <a:latin typeface="+mn-lt"/>
                          <a:ea typeface="+mn-ea"/>
                          <a:cs typeface="+mn-cs"/>
                        </a:rPr>
                        <a:t>Junghoon Suh</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2828067284"/>
                  </a:ext>
                </a:extLst>
              </a:tr>
              <a:tr h="292510">
                <a:tc>
                  <a:txBody>
                    <a:bodyPr/>
                    <a:lstStyle/>
                    <a:p>
                      <a:pPr algn="ctr"/>
                      <a:r>
                        <a:rPr lang="en-US" sz="1200" b="0" kern="1200" dirty="0">
                          <a:solidFill>
                            <a:schemeClr val="tx1"/>
                          </a:solidFill>
                          <a:latin typeface="+mn-lt"/>
                          <a:ea typeface="+mn-ea"/>
                          <a:cs typeface="+mn-cs"/>
                        </a:rPr>
                        <a:t>833</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SOMA Updates</a:t>
                      </a:r>
                    </a:p>
                  </a:txBody>
                  <a:tcPr/>
                </a:tc>
                <a:tc>
                  <a:txBody>
                    <a:bodyPr/>
                    <a:lstStyle/>
                    <a:p>
                      <a:pPr algn="ctr"/>
                      <a:r>
                        <a:rPr lang="en-US" sz="1200" b="0" kern="1200" dirty="0">
                          <a:solidFill>
                            <a:schemeClr val="tx1"/>
                          </a:solidFill>
                          <a:latin typeface="+mn-lt"/>
                          <a:ea typeface="+mn-ea"/>
                          <a:cs typeface="+mn-cs"/>
                        </a:rPr>
                        <a:t>Junghoon Suh</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27634446"/>
                  </a:ext>
                </a:extLst>
              </a:tr>
            </a:tbl>
          </a:graphicData>
        </a:graphic>
      </p:graphicFrame>
    </p:spTree>
    <p:extLst>
      <p:ext uri="{BB962C8B-B14F-4D97-AF65-F5344CB8AC3E}">
        <p14:creationId xmlns:p14="http://schemas.microsoft.com/office/powerpoint/2010/main" val="13607017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400560-2F71-48F7-9551-0E992B7BE3DF}"/>
              </a:ext>
            </a:extLst>
          </p:cNvPr>
          <p:cNvSpPr>
            <a:spLocks noGrp="1"/>
          </p:cNvSpPr>
          <p:nvPr>
            <p:ph type="title"/>
          </p:nvPr>
        </p:nvSpPr>
        <p:spPr/>
        <p:txBody>
          <a:bodyPr/>
          <a:lstStyle/>
          <a:p>
            <a:r>
              <a:rPr lang="en-US" dirty="0">
                <a:solidFill>
                  <a:schemeClr val="tx1"/>
                </a:solidFill>
              </a:rPr>
              <a:t>Past Submissions’ List (cont.)</a:t>
            </a:r>
          </a:p>
        </p:txBody>
      </p:sp>
      <p:sp>
        <p:nvSpPr>
          <p:cNvPr id="3" name="Date Placeholder 2">
            <a:extLst>
              <a:ext uri="{FF2B5EF4-FFF2-40B4-BE49-F238E27FC236}">
                <a16:creationId xmlns:a16="http://schemas.microsoft.com/office/drawing/2014/main" id="{9725A78A-215D-400F-BE14-BB73395F3A54}"/>
              </a:ext>
            </a:extLst>
          </p:cNvPr>
          <p:cNvSpPr>
            <a:spLocks noGrp="1"/>
          </p:cNvSpPr>
          <p:nvPr>
            <p:ph type="dt" idx="10"/>
          </p:nvPr>
        </p:nvSpPr>
        <p:spPr/>
        <p:txBody>
          <a:bodyPr/>
          <a:lstStyle/>
          <a:p>
            <a:r>
              <a:rPr lang="en-US" dirty="0"/>
              <a:t>July 2019</a:t>
            </a:r>
            <a:endParaRPr lang="en-GB" dirty="0"/>
          </a:p>
        </p:txBody>
      </p:sp>
      <p:sp>
        <p:nvSpPr>
          <p:cNvPr id="4" name="Footer Placeholder 3">
            <a:extLst>
              <a:ext uri="{FF2B5EF4-FFF2-40B4-BE49-F238E27FC236}">
                <a16:creationId xmlns:a16="http://schemas.microsoft.com/office/drawing/2014/main" id="{90BE9790-E2C9-4EDA-8CFD-6926CC24B2B6}"/>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6A97DCD4-A0CF-44B6-86F6-4EB3D9A6671B}"/>
              </a:ext>
            </a:extLst>
          </p:cNvPr>
          <p:cNvSpPr>
            <a:spLocks noGrp="1"/>
          </p:cNvSpPr>
          <p:nvPr>
            <p:ph type="sldNum" idx="12"/>
          </p:nvPr>
        </p:nvSpPr>
        <p:spPr/>
        <p:txBody>
          <a:bodyPr/>
          <a:lstStyle/>
          <a:p>
            <a:r>
              <a:rPr lang="en-GB"/>
              <a:t>Slide </a:t>
            </a:r>
            <a:fld id="{06B781AF-4CCF-49B0-A572-DE54FBE5D942}" type="slidenum">
              <a:rPr lang="en-GB" smtClean="0"/>
              <a:pPr/>
              <a:t>16</a:t>
            </a:fld>
            <a:endParaRPr lang="en-GB"/>
          </a:p>
        </p:txBody>
      </p:sp>
      <p:graphicFrame>
        <p:nvGraphicFramePr>
          <p:cNvPr id="7" name="Table 6">
            <a:extLst>
              <a:ext uri="{FF2B5EF4-FFF2-40B4-BE49-F238E27FC236}">
                <a16:creationId xmlns:a16="http://schemas.microsoft.com/office/drawing/2014/main" id="{073023CA-DF2E-4924-A0B8-A46705FA4CC2}"/>
              </a:ext>
            </a:extLst>
          </p:cNvPr>
          <p:cNvGraphicFramePr>
            <a:graphicFrameLocks noGrp="1"/>
          </p:cNvGraphicFramePr>
          <p:nvPr>
            <p:extLst>
              <p:ext uri="{D42A27DB-BD31-4B8C-83A1-F6EECF244321}">
                <p14:modId xmlns:p14="http://schemas.microsoft.com/office/powerpoint/2010/main" val="130431025"/>
              </p:ext>
            </p:extLst>
          </p:nvPr>
        </p:nvGraphicFramePr>
        <p:xfrm>
          <a:off x="1136705" y="1752600"/>
          <a:ext cx="7016695" cy="4620099"/>
        </p:xfrm>
        <a:graphic>
          <a:graphicData uri="http://schemas.openxmlformats.org/drawingml/2006/table">
            <a:tbl>
              <a:tblPr firstRow="1" bandRow="1">
                <a:tableStyleId>{8799B23B-EC83-4686-B30A-512413B5E67A}</a:tableStyleId>
              </a:tblPr>
              <a:tblGrid>
                <a:gridCol w="549593">
                  <a:extLst>
                    <a:ext uri="{9D8B030D-6E8A-4147-A177-3AD203B41FA5}">
                      <a16:colId xmlns:a16="http://schemas.microsoft.com/office/drawing/2014/main" val="20000"/>
                    </a:ext>
                  </a:extLst>
                </a:gridCol>
                <a:gridCol w="3783087">
                  <a:extLst>
                    <a:ext uri="{9D8B030D-6E8A-4147-A177-3AD203B41FA5}">
                      <a16:colId xmlns:a16="http://schemas.microsoft.com/office/drawing/2014/main" val="20001"/>
                    </a:ext>
                  </a:extLst>
                </a:gridCol>
                <a:gridCol w="1111939">
                  <a:extLst>
                    <a:ext uri="{9D8B030D-6E8A-4147-A177-3AD203B41FA5}">
                      <a16:colId xmlns:a16="http://schemas.microsoft.com/office/drawing/2014/main" val="20002"/>
                    </a:ext>
                  </a:extLst>
                </a:gridCol>
                <a:gridCol w="721043">
                  <a:extLst>
                    <a:ext uri="{9D8B030D-6E8A-4147-A177-3AD203B41FA5}">
                      <a16:colId xmlns:a16="http://schemas.microsoft.com/office/drawing/2014/main" val="20004"/>
                    </a:ext>
                  </a:extLst>
                </a:gridCol>
                <a:gridCol w="851033">
                  <a:extLst>
                    <a:ext uri="{9D8B030D-6E8A-4147-A177-3AD203B41FA5}">
                      <a16:colId xmlns:a16="http://schemas.microsoft.com/office/drawing/2014/main" val="2805290190"/>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SPs?</a:t>
                      </a:r>
                    </a:p>
                  </a:txBody>
                  <a:tcPr/>
                </a:tc>
                <a:extLst>
                  <a:ext uri="{0D108BD9-81ED-4DB2-BD59-A6C34878D82A}">
                    <a16:rowId xmlns:a16="http://schemas.microsoft.com/office/drawing/2014/main" val="10000"/>
                  </a:ext>
                </a:extLst>
              </a:tr>
              <a:tr h="255168">
                <a:tc>
                  <a:txBody>
                    <a:bodyPr/>
                    <a:lstStyle/>
                    <a:p>
                      <a:pPr algn="ctr"/>
                      <a:r>
                        <a:rPr lang="en-US" sz="1200" b="0" kern="1200" dirty="0">
                          <a:solidFill>
                            <a:schemeClr val="tx1"/>
                          </a:solidFill>
                          <a:latin typeface="+mn-lt"/>
                          <a:ea typeface="+mn-ea"/>
                          <a:cs typeface="+mn-cs"/>
                        </a:rPr>
                        <a:t>873</a:t>
                      </a:r>
                    </a:p>
                  </a:txBody>
                  <a:tcPr/>
                </a:tc>
                <a:tc>
                  <a:txBody>
                    <a:bodyPr/>
                    <a:lstStyle/>
                    <a:p>
                      <a:pPr algn="l"/>
                      <a:r>
                        <a:rPr lang="en-US" sz="1200" b="0" kern="1200" dirty="0">
                          <a:solidFill>
                            <a:schemeClr val="tx1"/>
                          </a:solidFill>
                          <a:latin typeface="+mn-lt"/>
                          <a:ea typeface="+mn-ea"/>
                          <a:cs typeface="+mn-cs"/>
                        </a:rPr>
                        <a:t>HARQ Framing</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noProof="0" dirty="0">
                          <a:solidFill>
                            <a:schemeClr val="tx1"/>
                          </a:solidFill>
                          <a:latin typeface="+mn-lt"/>
                          <a:ea typeface="+mn-ea"/>
                          <a:cs typeface="+mn-cs"/>
                        </a:rPr>
                        <a:t>Imran Latif</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noProof="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942160162"/>
                  </a:ext>
                </a:extLst>
              </a:tr>
              <a:tr h="255168">
                <a:tc>
                  <a:txBody>
                    <a:bodyPr/>
                    <a:lstStyle/>
                    <a:p>
                      <a:pPr algn="ctr"/>
                      <a:r>
                        <a:rPr lang="en-US" sz="1200" b="0" kern="1200" dirty="0">
                          <a:solidFill>
                            <a:schemeClr val="tx1"/>
                          </a:solidFill>
                          <a:latin typeface="+mn-lt"/>
                          <a:ea typeface="+mn-ea"/>
                          <a:cs typeface="+mn-cs"/>
                        </a:rPr>
                        <a:t>1038</a:t>
                      </a:r>
                    </a:p>
                  </a:txBody>
                  <a:tcPr/>
                </a:tc>
                <a:tc>
                  <a:txBody>
                    <a:bodyPr/>
                    <a:lstStyle/>
                    <a:p>
                      <a:pPr algn="l"/>
                      <a:r>
                        <a:rPr lang="en-US" sz="1200" b="0" kern="1200" dirty="0">
                          <a:solidFill>
                            <a:schemeClr val="tx1"/>
                          </a:solidFill>
                          <a:latin typeface="+mn-lt"/>
                          <a:ea typeface="+mn-ea"/>
                          <a:cs typeface="+mn-cs"/>
                        </a:rPr>
                        <a:t>HARQ with A-MPDU</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Shimi Shilo</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10003"/>
                  </a:ext>
                </a:extLst>
              </a:tr>
              <a:tr h="255168">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10004"/>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5"/>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765737835"/>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751318475"/>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211899792"/>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62672658"/>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369950697"/>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75665778"/>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656549911"/>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170315652"/>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840040463"/>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694239243"/>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2793034543"/>
                  </a:ext>
                </a:extLst>
              </a:tr>
            </a:tbl>
          </a:graphicData>
        </a:graphic>
      </p:graphicFrame>
    </p:spTree>
    <p:extLst>
      <p:ext uri="{BB962C8B-B14F-4D97-AF65-F5344CB8AC3E}">
        <p14:creationId xmlns:p14="http://schemas.microsoft.com/office/powerpoint/2010/main" val="33377767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a:t>July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051823853"/>
              </p:ext>
            </p:extLst>
          </p:nvPr>
        </p:nvGraphicFramePr>
        <p:xfrm>
          <a:off x="1027378" y="1505839"/>
          <a:ext cx="7295884" cy="4620099"/>
        </p:xfrm>
        <a:graphic>
          <a:graphicData uri="http://schemas.openxmlformats.org/drawingml/2006/table">
            <a:tbl>
              <a:tblPr firstRow="1" bandRow="1">
                <a:tableStyleId>{ED083AE6-46FA-4A59-8FB0-9F97EB10719F}</a:tableStyleId>
              </a:tblPr>
              <a:tblGrid>
                <a:gridCol w="549593">
                  <a:extLst>
                    <a:ext uri="{9D8B030D-6E8A-4147-A177-3AD203B41FA5}">
                      <a16:colId xmlns:a16="http://schemas.microsoft.com/office/drawing/2014/main" val="20000"/>
                    </a:ext>
                  </a:extLst>
                </a:gridCol>
                <a:gridCol w="3799248">
                  <a:extLst>
                    <a:ext uri="{9D8B030D-6E8A-4147-A177-3AD203B41FA5}">
                      <a16:colId xmlns:a16="http://schemas.microsoft.com/office/drawing/2014/main" val="20001"/>
                    </a:ext>
                  </a:extLst>
                </a:gridCol>
                <a:gridCol w="1414780">
                  <a:extLst>
                    <a:ext uri="{9D8B030D-6E8A-4147-A177-3AD203B41FA5}">
                      <a16:colId xmlns:a16="http://schemas.microsoft.com/office/drawing/2014/main" val="20002"/>
                    </a:ext>
                  </a:extLst>
                </a:gridCol>
                <a:gridCol w="814705">
                  <a:extLst>
                    <a:ext uri="{9D8B030D-6E8A-4147-A177-3AD203B41FA5}">
                      <a16:colId xmlns:a16="http://schemas.microsoft.com/office/drawing/2014/main" val="20004"/>
                    </a:ext>
                  </a:extLst>
                </a:gridCol>
                <a:gridCol w="717558">
                  <a:extLst>
                    <a:ext uri="{9D8B030D-6E8A-4147-A177-3AD203B41FA5}">
                      <a16:colId xmlns:a16="http://schemas.microsoft.com/office/drawing/2014/main" val="2805290190"/>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SPs?</a:t>
                      </a:r>
                    </a:p>
                  </a:txBody>
                  <a:tcPr/>
                </a:tc>
                <a:extLst>
                  <a:ext uri="{0D108BD9-81ED-4DB2-BD59-A6C34878D82A}">
                    <a16:rowId xmlns:a16="http://schemas.microsoft.com/office/drawing/2014/main" val="10000"/>
                  </a:ext>
                </a:extLst>
              </a:tr>
              <a:tr h="255168">
                <a:tc>
                  <a:txBody>
                    <a:bodyPr/>
                    <a:lstStyle/>
                    <a:p>
                      <a:pPr algn="ctr"/>
                      <a:r>
                        <a:rPr lang="en-US" sz="1200" b="0" kern="1200" dirty="0">
                          <a:solidFill>
                            <a:schemeClr val="tx1"/>
                          </a:solidFill>
                          <a:latin typeface="+mn-lt"/>
                          <a:ea typeface="+mn-ea"/>
                          <a:cs typeface="+mn-cs"/>
                        </a:rPr>
                        <a:t>719</a:t>
                      </a:r>
                    </a:p>
                  </a:txBody>
                  <a:tcPr/>
                </a:tc>
                <a:tc>
                  <a:txBody>
                    <a:bodyPr/>
                    <a:lstStyle/>
                    <a:p>
                      <a:pPr algn="l"/>
                      <a:r>
                        <a:rPr lang="en-US" sz="1200" b="0" kern="1200" dirty="0">
                          <a:solidFill>
                            <a:schemeClr val="tx1"/>
                          </a:solidFill>
                          <a:latin typeface="+mn-lt"/>
                          <a:ea typeface="+mn-ea"/>
                          <a:cs typeface="+mn-cs"/>
                        </a:rPr>
                        <a:t>TGbe channel model document</a:t>
                      </a:r>
                    </a:p>
                  </a:txBody>
                  <a:tcPr anchor="ctr"/>
                </a:tc>
                <a:tc>
                  <a:txBody>
                    <a:bodyPr/>
                    <a:lstStyle/>
                    <a:p>
                      <a:pPr algn="ctr"/>
                      <a:r>
                        <a:rPr lang="en-US" sz="1200" b="0" kern="1200" dirty="0">
                          <a:solidFill>
                            <a:schemeClr val="tx1"/>
                          </a:solidFill>
                          <a:latin typeface="+mn-lt"/>
                          <a:ea typeface="+mn-ea"/>
                          <a:cs typeface="+mn-cs"/>
                        </a:rPr>
                        <a:t>Jianhan Liu</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942160162"/>
                  </a:ext>
                </a:extLst>
              </a:tr>
              <a:tr h="255168">
                <a:tc>
                  <a:txBody>
                    <a:bodyPr/>
                    <a:lstStyle/>
                    <a:p>
                      <a:pPr algn="ctr"/>
                      <a:r>
                        <a:rPr lang="en-US" sz="1200" b="0" kern="1200" dirty="0">
                          <a:solidFill>
                            <a:schemeClr val="tx1"/>
                          </a:solidFill>
                          <a:latin typeface="+mn-lt"/>
                          <a:ea typeface="+mn-ea"/>
                          <a:cs typeface="+mn-cs"/>
                        </a:rPr>
                        <a:t>722</a:t>
                      </a:r>
                    </a:p>
                  </a:txBody>
                  <a:tcPr marL="9525" marR="9525" marT="9525" marB="9525" anchor="ctr"/>
                </a:tc>
                <a:tc>
                  <a:txBody>
                    <a:bodyPr/>
                    <a:lstStyle/>
                    <a:p>
                      <a:r>
                        <a:rPr lang="en-US" sz="1200" b="0" kern="1200" dirty="0">
                          <a:solidFill>
                            <a:schemeClr val="tx1"/>
                          </a:solidFill>
                          <a:latin typeface="+mn-lt"/>
                          <a:ea typeface="+mn-ea"/>
                          <a:cs typeface="+mn-cs"/>
                        </a:rPr>
                        <a:t>  Proposed TGbe Functional Requirements</a:t>
                      </a:r>
                    </a:p>
                  </a:txBody>
                  <a:tcPr marL="9525" marR="9525" marT="9525" marB="9525" anchor="ctr"/>
                </a:tc>
                <a:tc>
                  <a:txBody>
                    <a:bodyPr/>
                    <a:lstStyle/>
                    <a:p>
                      <a:pPr algn="ctr"/>
                      <a:r>
                        <a:rPr lang="en-US" sz="1200" b="0" kern="1200" dirty="0">
                          <a:solidFill>
                            <a:schemeClr val="tx1"/>
                          </a:solidFill>
                          <a:latin typeface="+mn-lt"/>
                          <a:ea typeface="+mn-ea"/>
                          <a:cs typeface="+mn-cs"/>
                        </a:rPr>
                        <a:t>Ming Gan</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3"/>
                  </a:ext>
                </a:extLst>
              </a:tr>
              <a:tr h="255168">
                <a:tc>
                  <a:txBody>
                    <a:bodyPr/>
                    <a:lstStyle/>
                    <a:p>
                      <a:pPr algn="ctr"/>
                      <a:r>
                        <a:rPr lang="en-US" sz="1200" b="0" kern="1200" dirty="0">
                          <a:solidFill>
                            <a:schemeClr val="tx1"/>
                          </a:solidFill>
                          <a:latin typeface="+mn-lt"/>
                          <a:ea typeface="+mn-ea"/>
                          <a:cs typeface="+mn-cs"/>
                        </a:rPr>
                        <a:t>764</a:t>
                      </a:r>
                    </a:p>
                  </a:txBody>
                  <a:tcPr marL="9525" marR="9525" marT="9525" marB="9525" anchor="ctr"/>
                </a:tc>
                <a:tc>
                  <a:txBody>
                    <a:bodyPr/>
                    <a:lstStyle/>
                    <a:p>
                      <a:r>
                        <a:rPr lang="en-US" sz="1200" b="0" kern="1200" dirty="0">
                          <a:solidFill>
                            <a:schemeClr val="tx1"/>
                          </a:solidFill>
                          <a:latin typeface="+mn-lt"/>
                          <a:ea typeface="+mn-ea"/>
                          <a:cs typeface="+mn-cs"/>
                        </a:rPr>
                        <a:t> Multi-Link Aggregation - Gain Analysis</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Abhishek Patil</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4"/>
                  </a:ext>
                </a:extLst>
              </a:tr>
              <a:tr h="292510">
                <a:tc>
                  <a:txBody>
                    <a:bodyPr/>
                    <a:lstStyle/>
                    <a:p>
                      <a:pPr algn="ctr"/>
                      <a:r>
                        <a:rPr lang="en-US" sz="1200" b="0" kern="1200" dirty="0">
                          <a:solidFill>
                            <a:schemeClr val="tx1"/>
                          </a:solidFill>
                          <a:latin typeface="+mn-lt"/>
                          <a:ea typeface="+mn-ea"/>
                          <a:cs typeface="+mn-cs"/>
                        </a:rPr>
                        <a:t>818</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Discussion on Multi-band operation</a:t>
                      </a:r>
                    </a:p>
                  </a:txBody>
                  <a:tcPr/>
                </a:tc>
                <a:tc>
                  <a:txBody>
                    <a:bodyPr/>
                    <a:lstStyle/>
                    <a:p>
                      <a:pPr algn="ctr"/>
                      <a:r>
                        <a:rPr lang="en-US" sz="1200" b="0" kern="1200" dirty="0">
                          <a:solidFill>
                            <a:schemeClr val="tx1"/>
                          </a:solidFill>
                          <a:latin typeface="+mn-lt"/>
                          <a:ea typeface="+mn-ea"/>
                          <a:cs typeface="+mn-cs"/>
                        </a:rPr>
                        <a:t>Ryuichi Hirata</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5"/>
                  </a:ext>
                </a:extLst>
              </a:tr>
              <a:tr h="292510">
                <a:tc>
                  <a:txBody>
                    <a:bodyPr/>
                    <a:lstStyle/>
                    <a:p>
                      <a:pPr algn="ctr"/>
                      <a:r>
                        <a:rPr lang="en-US" sz="1200" b="0" kern="1200" dirty="0">
                          <a:solidFill>
                            <a:schemeClr val="tx1"/>
                          </a:solidFill>
                          <a:latin typeface="+mn-lt"/>
                          <a:ea typeface="+mn-ea"/>
                          <a:cs typeface="+mn-cs"/>
                        </a:rPr>
                        <a:t>821</a:t>
                      </a:r>
                    </a:p>
                  </a:txBody>
                  <a:tcPr/>
                </a:tc>
                <a:tc>
                  <a:txBody>
                    <a:bodyPr/>
                    <a:lstStyle/>
                    <a:p>
                      <a:pPr algn="l"/>
                      <a:r>
                        <a:rPr lang="en-US" sz="1200" b="0" kern="1200" dirty="0">
                          <a:solidFill>
                            <a:schemeClr val="tx1"/>
                          </a:solidFill>
                          <a:latin typeface="+mn-lt"/>
                          <a:ea typeface="+mn-ea"/>
                          <a:cs typeface="+mn-cs"/>
                        </a:rPr>
                        <a:t>Multi-band discussion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Liwen Chu</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765737835"/>
                  </a:ext>
                </a:extLst>
              </a:tr>
              <a:tr h="292510">
                <a:tc>
                  <a:txBody>
                    <a:bodyPr/>
                    <a:lstStyle/>
                    <a:p>
                      <a:pPr algn="ctr"/>
                      <a:r>
                        <a:rPr lang="en-US" sz="1200" b="0" kern="1200" dirty="0">
                          <a:solidFill>
                            <a:schemeClr val="tx1"/>
                          </a:solidFill>
                          <a:latin typeface="+mn-lt"/>
                          <a:ea typeface="+mn-ea"/>
                          <a:cs typeface="+mn-cs"/>
                        </a:rPr>
                        <a:t>823</a:t>
                      </a:r>
                    </a:p>
                  </a:txBody>
                  <a:tcPr marL="9525" marR="9525" marT="9525" marB="9525" anchor="ctr"/>
                </a:tc>
                <a:tc>
                  <a:txBody>
                    <a:bodyPr/>
                    <a:lstStyle/>
                    <a:p>
                      <a:r>
                        <a:rPr lang="en-US" sz="1200" b="0" kern="1200" dirty="0">
                          <a:solidFill>
                            <a:schemeClr val="tx1"/>
                          </a:solidFill>
                          <a:latin typeface="+mn-lt"/>
                          <a:ea typeface="+mn-ea"/>
                          <a:cs typeface="+mn-cs"/>
                        </a:rPr>
                        <a:t> Multi-Link Aggregation</a:t>
                      </a:r>
                    </a:p>
                  </a:txBody>
                  <a:tcPr marL="9525" marR="9525" marT="9525" marB="9525" anchor="ctr"/>
                </a:tc>
                <a:tc>
                  <a:txBody>
                    <a:bodyPr/>
                    <a:lstStyle/>
                    <a:p>
                      <a:pPr algn="ctr"/>
                      <a:r>
                        <a:rPr lang="en-US" sz="1200" b="0" kern="1200" dirty="0">
                          <a:solidFill>
                            <a:schemeClr val="tx1"/>
                          </a:solidFill>
                          <a:latin typeface="+mn-lt"/>
                          <a:ea typeface="+mn-ea"/>
                          <a:cs typeface="+mn-cs"/>
                        </a:rPr>
                        <a:t>Abhishek Patil</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Presented</a:t>
                      </a:r>
                    </a:p>
                  </a:txBody>
                  <a:tcPr/>
                </a:tc>
                <a:tc>
                  <a:txBody>
                    <a:bodyPr/>
                    <a:lstStyle/>
                    <a:p>
                      <a:pPr algn="ctr"/>
                      <a:r>
                        <a:rPr lang="en-US" sz="1200" b="0" kern="1200" dirty="0">
                          <a:solidFill>
                            <a:schemeClr val="tx1"/>
                          </a:solidFill>
                          <a:latin typeface="+mn-lt"/>
                          <a:ea typeface="+mn-ea"/>
                          <a:cs typeface="+mn-cs"/>
                        </a:rPr>
                        <a:t>YES</a:t>
                      </a:r>
                    </a:p>
                  </a:txBody>
                  <a:tcPr/>
                </a:tc>
                <a:extLst>
                  <a:ext uri="{0D108BD9-81ED-4DB2-BD59-A6C34878D82A}">
                    <a16:rowId xmlns:a16="http://schemas.microsoft.com/office/drawing/2014/main" val="1751318475"/>
                  </a:ext>
                </a:extLst>
              </a:tr>
              <a:tr h="292510">
                <a:tc>
                  <a:txBody>
                    <a:bodyPr/>
                    <a:lstStyle/>
                    <a:p>
                      <a:pPr algn="ctr"/>
                      <a:r>
                        <a:rPr lang="en-US" sz="1200" b="0" kern="1200" dirty="0">
                          <a:solidFill>
                            <a:schemeClr val="tx1"/>
                          </a:solidFill>
                          <a:latin typeface="+mn-lt"/>
                          <a:ea typeface="+mn-ea"/>
                          <a:cs typeface="+mn-cs"/>
                        </a:rPr>
                        <a:t>979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Multi-link Operation Follow-up</a:t>
                      </a:r>
                    </a:p>
                  </a:txBody>
                  <a:tcPr/>
                </a:tc>
                <a:tc>
                  <a:txBody>
                    <a:bodyPr/>
                    <a:lstStyle/>
                    <a:p>
                      <a:pPr algn="ctr"/>
                      <a:r>
                        <a:rPr lang="en-US" sz="1200" b="0" kern="1200" dirty="0">
                          <a:solidFill>
                            <a:schemeClr val="tx1"/>
                          </a:solidFill>
                          <a:latin typeface="+mn-lt"/>
                          <a:ea typeface="+mn-ea"/>
                          <a:cs typeface="+mn-cs"/>
                        </a:rPr>
                        <a:t>Yongho Seok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211899792"/>
                  </a:ext>
                </a:extLst>
              </a:tr>
              <a:tr h="292510">
                <a:tc>
                  <a:txBody>
                    <a:bodyPr/>
                    <a:lstStyle/>
                    <a:p>
                      <a:pPr marL="0" algn="ctr" defTabSz="914400" rtl="0" eaLnBrk="1" latinLnBrk="0" hangingPunct="1"/>
                      <a:r>
                        <a:rPr lang="en-US" sz="1200" b="0" kern="1200" dirty="0">
                          <a:solidFill>
                            <a:schemeClr val="tx1"/>
                          </a:solidFill>
                          <a:latin typeface="+mn-lt"/>
                          <a:ea typeface="+mn-ea"/>
                          <a:cs typeface="+mn-cs"/>
                        </a:rPr>
                        <a:t>1018</a:t>
                      </a:r>
                    </a:p>
                  </a:txBody>
                  <a:tcPr marL="9525" marR="9525" marT="9525" marB="9525" anchor="ctr"/>
                </a:tc>
                <a:tc>
                  <a:txBody>
                    <a:bodyPr/>
                    <a:lstStyle/>
                    <a:p>
                      <a:pPr marL="0" algn="l" defTabSz="914400" rtl="0" eaLnBrk="1" latinLnBrk="0" hangingPunct="1"/>
                      <a:r>
                        <a:rPr lang="en-US" sz="1200" b="0" kern="1200" dirty="0">
                          <a:solidFill>
                            <a:schemeClr val="tx1"/>
                          </a:solidFill>
                          <a:latin typeface="+mn-lt"/>
                          <a:ea typeface="+mn-ea"/>
                          <a:cs typeface="+mn-cs"/>
                        </a:rPr>
                        <a:t>  Feedback Overhead Reduction</a:t>
                      </a:r>
                    </a:p>
                  </a:txBody>
                  <a:tcPr marL="9525" marR="9525" marT="9525" marB="9525" anchor="ctr"/>
                </a:tc>
                <a:tc>
                  <a:txBody>
                    <a:bodyPr/>
                    <a:lstStyle/>
                    <a:p>
                      <a:pPr marL="0" algn="ctr" defTabSz="914400" rtl="0" eaLnBrk="1" latinLnBrk="0" hangingPunct="1"/>
                      <a:r>
                        <a:rPr lang="en-US" sz="1200" b="0" kern="1200" dirty="0">
                          <a:solidFill>
                            <a:schemeClr val="tx1"/>
                          </a:solidFill>
                          <a:latin typeface="+mn-lt"/>
                          <a:ea typeface="+mn-ea"/>
                          <a:cs typeface="+mn-cs"/>
                        </a:rPr>
                        <a:t>Wook Bong Lee</a:t>
                      </a:r>
                    </a:p>
                  </a:txBody>
                  <a:tcPr marL="9525" marR="9525" marT="9525" marB="9525" anchor="ctr"/>
                </a:tc>
                <a:tc>
                  <a:txBody>
                    <a:bodyPr/>
                    <a:lstStyle/>
                    <a:p>
                      <a:pPr marL="0" algn="ctr" defTabSz="914400" rtl="0" eaLnBrk="1" latinLnBrk="0" hangingPunct="1"/>
                      <a:r>
                        <a:rPr lang="en-US" sz="1200" b="0" kern="1200" dirty="0">
                          <a:solidFill>
                            <a:schemeClr val="tx1"/>
                          </a:solidFill>
                          <a:latin typeface="+mn-lt"/>
                          <a:ea typeface="+mn-ea"/>
                          <a:cs typeface="+mn-cs"/>
                        </a:rPr>
                        <a:t>Pending</a:t>
                      </a:r>
                    </a:p>
                  </a:txBody>
                  <a:tcPr/>
                </a:tc>
                <a:tc>
                  <a:txBody>
                    <a:bodyPr/>
                    <a:lstStyle/>
                    <a:p>
                      <a:pPr marL="0" algn="ctr" defTabSz="914400" rtl="0" eaLnBrk="1" latinLnBrk="0" hangingPunct="1"/>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62672658"/>
                  </a:ext>
                </a:extLst>
              </a:tr>
              <a:tr h="292510">
                <a:tc>
                  <a:txBody>
                    <a:bodyPr/>
                    <a:lstStyle/>
                    <a:p>
                      <a:pPr algn="ctr"/>
                      <a:r>
                        <a:rPr lang="en-US" sz="1200" b="0" kern="1200" dirty="0">
                          <a:solidFill>
                            <a:schemeClr val="tx1"/>
                          </a:solidFill>
                          <a:latin typeface="+mn-lt"/>
                          <a:ea typeface="+mn-ea"/>
                          <a:cs typeface="+mn-cs"/>
                        </a:rPr>
                        <a:t>1019</a:t>
                      </a:r>
                    </a:p>
                  </a:txBody>
                  <a:tcPr/>
                </a:tc>
                <a:tc>
                  <a:txBody>
                    <a:bodyPr/>
                    <a:lstStyle/>
                    <a:p>
                      <a:pPr algn="l"/>
                      <a:r>
                        <a:rPr lang="en-US" sz="1200" b="0" kern="1200" dirty="0">
                          <a:solidFill>
                            <a:schemeClr val="tx1"/>
                          </a:solidFill>
                          <a:latin typeface="+mn-lt"/>
                          <a:ea typeface="+mn-ea"/>
                          <a:cs typeface="+mn-cs"/>
                        </a:rPr>
                        <a:t>Virtual BSS For Multi AP Coordination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Wook Bong Lee</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369950697"/>
                  </a:ext>
                </a:extLst>
              </a:tr>
              <a:tr h="292510">
                <a:tc>
                  <a:txBody>
                    <a:bodyPr/>
                    <a:lstStyle/>
                    <a:p>
                      <a:pPr algn="ctr"/>
                      <a:r>
                        <a:rPr lang="en-US" sz="1200" b="0" kern="1200" dirty="0">
                          <a:solidFill>
                            <a:schemeClr val="tx1"/>
                          </a:solidFill>
                          <a:latin typeface="+mn-lt"/>
                          <a:ea typeface="+mn-ea"/>
                          <a:cs typeface="+mn-cs"/>
                        </a:rPr>
                        <a:t>1066</a:t>
                      </a:r>
                    </a:p>
                  </a:txBody>
                  <a:tcPr/>
                </a:tc>
                <a:tc>
                  <a:txBody>
                    <a:bodyPr/>
                    <a:lstStyle/>
                    <a:p>
                      <a:pPr algn="l"/>
                      <a:r>
                        <a:rPr lang="en-US" sz="1200" b="0" kern="1200" dirty="0">
                          <a:solidFill>
                            <a:schemeClr val="tx1"/>
                          </a:solidFill>
                          <a:latin typeface="+mn-lt"/>
                          <a:ea typeface="+mn-ea"/>
                          <a:cs typeface="+mn-cs"/>
                        </a:rPr>
                        <a:t>Tone plan discussion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Eunsung Park</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75665778"/>
                  </a:ext>
                </a:extLst>
              </a:tr>
              <a:tr h="292510">
                <a:tc>
                  <a:txBody>
                    <a:bodyPr/>
                    <a:lstStyle/>
                    <a:p>
                      <a:pPr algn="ctr"/>
                      <a:r>
                        <a:rPr lang="en-US" sz="1200" b="0" kern="1200" dirty="0">
                          <a:solidFill>
                            <a:schemeClr val="tx1"/>
                          </a:solidFill>
                          <a:latin typeface="+mn-lt"/>
                          <a:ea typeface="+mn-ea"/>
                          <a:cs typeface="+mn-cs"/>
                        </a:rPr>
                        <a:t>1078</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HARQ Simulation Results</a:t>
                      </a:r>
                    </a:p>
                  </a:txBody>
                  <a:tcPr/>
                </a:tc>
                <a:tc>
                  <a:txBody>
                    <a:bodyPr/>
                    <a:lstStyle/>
                    <a:p>
                      <a:pPr algn="ctr"/>
                      <a:r>
                        <a:rPr lang="en-US" sz="1200" b="0" kern="1200" dirty="0">
                          <a:solidFill>
                            <a:schemeClr val="tx1"/>
                          </a:solidFill>
                          <a:latin typeface="+mn-lt"/>
                          <a:ea typeface="+mn-ea"/>
                          <a:cs typeface="+mn-cs"/>
                        </a:rPr>
                        <a:t>Steve Shellhammer</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656549911"/>
                  </a:ext>
                </a:extLst>
              </a:tr>
              <a:tr h="292510">
                <a:tc>
                  <a:txBody>
                    <a:bodyPr/>
                    <a:lstStyle/>
                    <a:p>
                      <a:pPr algn="ctr"/>
                      <a:r>
                        <a:rPr lang="en-US" sz="1200" b="0" kern="1200" dirty="0">
                          <a:solidFill>
                            <a:schemeClr val="tx1"/>
                          </a:solidFill>
                          <a:latin typeface="+mn-lt"/>
                          <a:ea typeface="+mn-ea"/>
                          <a:cs typeface="+mn-cs"/>
                        </a:rPr>
                        <a:t>1079</a:t>
                      </a:r>
                    </a:p>
                  </a:txBody>
                  <a:tcPr/>
                </a:tc>
                <a:tc>
                  <a:txBody>
                    <a:bodyPr/>
                    <a:lstStyle/>
                    <a:p>
                      <a:pPr algn="l"/>
                      <a:r>
                        <a:rPr lang="en-US" sz="1200" b="0" kern="1200" dirty="0">
                          <a:solidFill>
                            <a:schemeClr val="tx1"/>
                          </a:solidFill>
                          <a:latin typeface="+mn-lt"/>
                          <a:ea typeface="+mn-ea"/>
                          <a:cs typeface="+mn-cs"/>
                        </a:rPr>
                        <a:t>HARQ Gains with Overhead Considered</a:t>
                      </a:r>
                    </a:p>
                  </a:txBody>
                  <a:tcPr anchor="ctr"/>
                </a:tc>
                <a:tc>
                  <a:txBody>
                    <a:bodyPr/>
                    <a:lstStyle/>
                    <a:p>
                      <a:pPr algn="ctr"/>
                      <a:r>
                        <a:rPr lang="en-US" sz="1200" b="0" kern="1200" dirty="0">
                          <a:solidFill>
                            <a:schemeClr val="tx1"/>
                          </a:solidFill>
                          <a:latin typeface="+mn-lt"/>
                          <a:ea typeface="+mn-ea"/>
                          <a:cs typeface="+mn-cs"/>
                        </a:rPr>
                        <a:t>Steve Shellhammer</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3170315652"/>
                  </a:ext>
                </a:extLst>
              </a:tr>
              <a:tr h="292510">
                <a:tc>
                  <a:txBody>
                    <a:bodyPr/>
                    <a:lstStyle/>
                    <a:p>
                      <a:pPr algn="ctr"/>
                      <a:r>
                        <a:rPr lang="en-US" sz="1200" b="0" kern="1200" dirty="0">
                          <a:solidFill>
                            <a:schemeClr val="tx1"/>
                          </a:solidFill>
                          <a:latin typeface="+mn-lt"/>
                          <a:ea typeface="+mn-ea"/>
                          <a:cs typeface="+mn-cs"/>
                        </a:rPr>
                        <a:t>1080</a:t>
                      </a:r>
                    </a:p>
                  </a:txBody>
                  <a:tcPr/>
                </a:tc>
                <a:tc>
                  <a:txBody>
                    <a:bodyPr/>
                    <a:lstStyle/>
                    <a:p>
                      <a:pPr algn="l"/>
                      <a:r>
                        <a:rPr lang="en-US" sz="1200" b="0" kern="1200" dirty="0">
                          <a:solidFill>
                            <a:schemeClr val="tx1"/>
                          </a:solidFill>
                          <a:latin typeface="+mn-lt"/>
                          <a:ea typeface="+mn-ea"/>
                          <a:cs typeface="+mn-cs"/>
                        </a:rPr>
                        <a:t>HARQ Complexity</a:t>
                      </a:r>
                    </a:p>
                  </a:txBody>
                  <a:tcPr/>
                </a:tc>
                <a:tc>
                  <a:txBody>
                    <a:bodyPr/>
                    <a:lstStyle/>
                    <a:p>
                      <a:pPr algn="ctr"/>
                      <a:r>
                        <a:rPr lang="en-US" sz="1200" b="0" kern="1200" dirty="0">
                          <a:solidFill>
                            <a:schemeClr val="tx1"/>
                          </a:solidFill>
                          <a:latin typeface="+mn-lt"/>
                          <a:ea typeface="+mn-ea"/>
                          <a:cs typeface="+mn-cs"/>
                        </a:rPr>
                        <a:t>Steve Shellhammer</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840040463"/>
                  </a:ext>
                </a:extLst>
              </a:tr>
              <a:tr h="292510">
                <a:tc>
                  <a:txBody>
                    <a:bodyPr/>
                    <a:lstStyle/>
                    <a:p>
                      <a:pPr algn="ctr"/>
                      <a:r>
                        <a:rPr lang="en-US" sz="1200" b="0" kern="1200" dirty="0">
                          <a:solidFill>
                            <a:schemeClr val="tx1"/>
                          </a:solidFill>
                          <a:latin typeface="+mn-lt"/>
                          <a:ea typeface="+mn-ea"/>
                          <a:cs typeface="+mn-cs"/>
                        </a:rPr>
                        <a:t>1081</a:t>
                      </a:r>
                    </a:p>
                  </a:txBody>
                  <a:tcPr marL="9525" marR="9525" marT="9525" marB="9525" anchor="ctr"/>
                </a:tc>
                <a:tc>
                  <a:txBody>
                    <a:bodyPr/>
                    <a:lstStyle/>
                    <a:p>
                      <a:r>
                        <a:rPr lang="en-US" sz="1200" b="0" kern="1200" dirty="0">
                          <a:solidFill>
                            <a:schemeClr val="tx1"/>
                          </a:solidFill>
                          <a:latin typeface="+mn-lt"/>
                          <a:ea typeface="+mn-ea"/>
                          <a:cs typeface="+mn-cs"/>
                        </a:rPr>
                        <a:t> Multi-Link Aggregation - Gain Analysis (Latency)</a:t>
                      </a:r>
                    </a:p>
                  </a:txBody>
                  <a:tcPr marL="9525" marR="9525" marT="9525" marB="9525" anchor="ctr"/>
                </a:tc>
                <a:tc>
                  <a:txBody>
                    <a:bodyPr/>
                    <a:lstStyle/>
                    <a:p>
                      <a:pPr algn="ctr"/>
                      <a:r>
                        <a:rPr lang="en-US" sz="1200" b="0" kern="1200" dirty="0">
                          <a:solidFill>
                            <a:schemeClr val="tx1"/>
                          </a:solidFill>
                          <a:latin typeface="+mn-lt"/>
                          <a:ea typeface="+mn-ea"/>
                          <a:cs typeface="+mn-cs"/>
                        </a:rPr>
                        <a:t>Abhishek Patil</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694239243"/>
                  </a:ext>
                </a:extLst>
              </a:tr>
              <a:tr h="292510">
                <a:tc>
                  <a:txBody>
                    <a:bodyPr/>
                    <a:lstStyle/>
                    <a:p>
                      <a:pPr algn="ctr"/>
                      <a:r>
                        <a:rPr lang="en-US" sz="1200" b="0" kern="1200" dirty="0">
                          <a:solidFill>
                            <a:schemeClr val="tx1"/>
                          </a:solidFill>
                          <a:latin typeface="+mn-lt"/>
                          <a:ea typeface="+mn-ea"/>
                          <a:cs typeface="+mn-cs"/>
                        </a:rPr>
                        <a:t>1082</a:t>
                      </a:r>
                    </a:p>
                  </a:txBody>
                  <a:tcPr marL="9525" marR="9525" marT="9525" marB="9525" anchor="ctr"/>
                </a:tc>
                <a:tc>
                  <a:txBody>
                    <a:bodyPr/>
                    <a:lstStyle/>
                    <a:p>
                      <a:r>
                        <a:rPr lang="en-US" sz="1200" b="0" kern="1200" dirty="0">
                          <a:solidFill>
                            <a:schemeClr val="tx1"/>
                          </a:solidFill>
                          <a:latin typeface="+mn-lt"/>
                          <a:ea typeface="+mn-ea"/>
                          <a:cs typeface="+mn-cs"/>
                        </a:rPr>
                        <a:t> Multi-link Operation: Dynamic TID Transfer</a:t>
                      </a:r>
                    </a:p>
                  </a:txBody>
                  <a:tcPr marL="9525" marR="9525" marT="9525" marB="9525" anchor="ctr"/>
                </a:tc>
                <a:tc>
                  <a:txBody>
                    <a:bodyPr/>
                    <a:lstStyle/>
                    <a:p>
                      <a:pPr algn="ctr"/>
                      <a:r>
                        <a:rPr lang="en-US" sz="1200" b="0" kern="1200" dirty="0">
                          <a:solidFill>
                            <a:schemeClr val="tx1"/>
                          </a:solidFill>
                          <a:latin typeface="+mn-lt"/>
                          <a:ea typeface="+mn-ea"/>
                          <a:cs typeface="+mn-cs"/>
                        </a:rPr>
                        <a:t>Abhishek Patil </a:t>
                      </a:r>
                    </a:p>
                  </a:txBody>
                  <a:tcPr marL="9525" marR="9525" marT="9525" marB="9525" anchor="ct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2793034543"/>
                  </a:ext>
                </a:extLst>
              </a:tr>
            </a:tbl>
          </a:graphicData>
        </a:graphic>
      </p:graphicFrame>
    </p:spTree>
    <p:extLst>
      <p:ext uri="{BB962C8B-B14F-4D97-AF65-F5344CB8AC3E}">
        <p14:creationId xmlns:p14="http://schemas.microsoft.com/office/powerpoint/2010/main" val="40120741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a:t>July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86274471"/>
              </p:ext>
            </p:extLst>
          </p:nvPr>
        </p:nvGraphicFramePr>
        <p:xfrm>
          <a:off x="1027378" y="1505839"/>
          <a:ext cx="7202222" cy="4620099"/>
        </p:xfrm>
        <a:graphic>
          <a:graphicData uri="http://schemas.openxmlformats.org/drawingml/2006/table">
            <a:tbl>
              <a:tblPr firstRow="1" bandRow="1">
                <a:tableStyleId>{ED083AE6-46FA-4A59-8FB0-9F97EB10719F}</a:tableStyleId>
              </a:tblPr>
              <a:tblGrid>
                <a:gridCol w="549593">
                  <a:extLst>
                    <a:ext uri="{9D8B030D-6E8A-4147-A177-3AD203B41FA5}">
                      <a16:colId xmlns:a16="http://schemas.microsoft.com/office/drawing/2014/main" val="20000"/>
                    </a:ext>
                  </a:extLst>
                </a:gridCol>
                <a:gridCol w="3799248">
                  <a:extLst>
                    <a:ext uri="{9D8B030D-6E8A-4147-A177-3AD203B41FA5}">
                      <a16:colId xmlns:a16="http://schemas.microsoft.com/office/drawing/2014/main" val="20001"/>
                    </a:ext>
                  </a:extLst>
                </a:gridCol>
                <a:gridCol w="1414780">
                  <a:extLst>
                    <a:ext uri="{9D8B030D-6E8A-4147-A177-3AD203B41FA5}">
                      <a16:colId xmlns:a16="http://schemas.microsoft.com/office/drawing/2014/main" val="20002"/>
                    </a:ext>
                  </a:extLst>
                </a:gridCol>
                <a:gridCol w="721043">
                  <a:extLst>
                    <a:ext uri="{9D8B030D-6E8A-4147-A177-3AD203B41FA5}">
                      <a16:colId xmlns:a16="http://schemas.microsoft.com/office/drawing/2014/main" val="20004"/>
                    </a:ext>
                  </a:extLst>
                </a:gridCol>
                <a:gridCol w="717558">
                  <a:extLst>
                    <a:ext uri="{9D8B030D-6E8A-4147-A177-3AD203B41FA5}">
                      <a16:colId xmlns:a16="http://schemas.microsoft.com/office/drawing/2014/main" val="2805290190"/>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SPs?</a:t>
                      </a:r>
                    </a:p>
                  </a:txBody>
                  <a:tcPr/>
                </a:tc>
                <a:extLst>
                  <a:ext uri="{0D108BD9-81ED-4DB2-BD59-A6C34878D82A}">
                    <a16:rowId xmlns:a16="http://schemas.microsoft.com/office/drawing/2014/main" val="10000"/>
                  </a:ext>
                </a:extLst>
              </a:tr>
              <a:tr h="255168">
                <a:tc>
                  <a:txBody>
                    <a:bodyPr/>
                    <a:lstStyle/>
                    <a:p>
                      <a:pPr algn="ctr"/>
                      <a:r>
                        <a:rPr lang="en-US" sz="1200" b="0" kern="1200" dirty="0">
                          <a:solidFill>
                            <a:schemeClr val="tx1"/>
                          </a:solidFill>
                          <a:latin typeface="+mn-lt"/>
                          <a:ea typeface="+mn-ea"/>
                          <a:cs typeface="+mn-cs"/>
                        </a:rPr>
                        <a:t>1085</a:t>
                      </a:r>
                    </a:p>
                  </a:txBody>
                  <a:tcPr/>
                </a:tc>
                <a:tc>
                  <a:txBody>
                    <a:bodyPr/>
                    <a:lstStyle/>
                    <a:p>
                      <a:pPr algn="l"/>
                      <a:r>
                        <a:rPr lang="en-US" sz="1200" b="0" kern="1200" dirty="0">
                          <a:solidFill>
                            <a:schemeClr val="tx1"/>
                          </a:solidFill>
                          <a:latin typeface="+mn-lt"/>
                          <a:ea typeface="+mn-ea"/>
                          <a:cs typeface="+mn-cs"/>
                        </a:rPr>
                        <a:t>High Level EHT Preamble Structure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Rui Cao</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942160162"/>
                  </a:ext>
                </a:extLst>
              </a:tr>
              <a:tr h="255168">
                <a:tc>
                  <a:txBody>
                    <a:bodyPr/>
                    <a:lstStyle/>
                    <a:p>
                      <a:pPr algn="ctr"/>
                      <a:r>
                        <a:rPr lang="en-US" sz="1200" b="0" kern="1200" dirty="0">
                          <a:solidFill>
                            <a:schemeClr val="tx1"/>
                          </a:solidFill>
                          <a:latin typeface="+mn-lt"/>
                          <a:ea typeface="+mn-ea"/>
                          <a:cs typeface="+mn-cs"/>
                        </a:rPr>
                        <a:t>1089</a:t>
                      </a:r>
                    </a:p>
                  </a:txBody>
                  <a:tcPr/>
                </a:tc>
                <a:tc>
                  <a:txBody>
                    <a:bodyPr/>
                    <a:lstStyle/>
                    <a:p>
                      <a:pPr algn="l"/>
                      <a:r>
                        <a:rPr lang="en-US" sz="1200" b="0" kern="1200" dirty="0">
                          <a:solidFill>
                            <a:schemeClr val="tx1"/>
                          </a:solidFill>
                          <a:latin typeface="+mn-lt"/>
                          <a:ea typeface="+mn-ea"/>
                          <a:cs typeface="+mn-cs"/>
                        </a:rPr>
                        <a:t>Joint Transmissions, Backhaul and Gain State Issues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Sameer Vermani</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3"/>
                  </a:ext>
                </a:extLst>
              </a:tr>
              <a:tr h="255168">
                <a:tc>
                  <a:txBody>
                    <a:bodyPr/>
                    <a:lstStyle/>
                    <a:p>
                      <a:pPr marL="0" algn="ctr" defTabSz="914400" rtl="0" eaLnBrk="1" latinLnBrk="0" hangingPunct="1"/>
                      <a:r>
                        <a:rPr lang="en-US" sz="1200" b="0" kern="1200" dirty="0">
                          <a:solidFill>
                            <a:schemeClr val="tx1"/>
                          </a:solidFill>
                          <a:latin typeface="+mn-lt"/>
                          <a:ea typeface="+mn-ea"/>
                          <a:cs typeface="+mn-cs"/>
                        </a:rPr>
                        <a:t>1092</a:t>
                      </a:r>
                    </a:p>
                  </a:txBody>
                  <a:tcPr marL="9525" marR="9525" marT="9525" marB="9525" anchor="ctr"/>
                </a:tc>
                <a:tc>
                  <a:txBody>
                    <a:bodyPr/>
                    <a:lstStyle/>
                    <a:p>
                      <a:pPr marL="0" algn="l" defTabSz="914400" rtl="0" eaLnBrk="1" latinLnBrk="0" hangingPunct="1"/>
                      <a:r>
                        <a:rPr lang="en-US" sz="1200" b="0" kern="1200" dirty="0">
                          <a:solidFill>
                            <a:schemeClr val="tx1"/>
                          </a:solidFill>
                          <a:latin typeface="+mn-lt"/>
                          <a:ea typeface="+mn-ea"/>
                          <a:cs typeface="+mn-cs"/>
                        </a:rPr>
                        <a:t>  Evaluation of the Joint Transmission</a:t>
                      </a:r>
                    </a:p>
                  </a:txBody>
                  <a:tcPr marL="9525" marR="9525" marT="9525" marB="9525" anchor="ctr"/>
                </a:tc>
                <a:tc>
                  <a:txBody>
                    <a:bodyPr/>
                    <a:lstStyle/>
                    <a:p>
                      <a:pPr marL="0" algn="ctr" defTabSz="914400" rtl="0" eaLnBrk="1" latinLnBrk="0" hangingPunct="1"/>
                      <a:r>
                        <a:rPr lang="en-US" sz="1200" b="0" kern="1200" dirty="0">
                          <a:solidFill>
                            <a:schemeClr val="tx1"/>
                          </a:solidFill>
                          <a:latin typeface="+mn-lt"/>
                          <a:ea typeface="+mn-ea"/>
                          <a:cs typeface="+mn-cs"/>
                        </a:rPr>
                        <a:t>Xiaogang Chen</a:t>
                      </a:r>
                    </a:p>
                  </a:txBody>
                  <a:tcPr marL="9525" marR="9525" marT="9525" marB="9525" anchor="ctr"/>
                </a:tc>
                <a:tc>
                  <a:txBody>
                    <a:bodyPr/>
                    <a:lstStyle/>
                    <a:p>
                      <a:pPr marL="0" algn="ctr" defTabSz="914400" rtl="0" eaLnBrk="1" latinLnBrk="0" hangingPunct="1"/>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4"/>
                  </a:ext>
                </a:extLst>
              </a:tr>
              <a:tr h="292510">
                <a:tc>
                  <a:txBody>
                    <a:bodyPr/>
                    <a:lstStyle/>
                    <a:p>
                      <a:pPr algn="ctr"/>
                      <a:r>
                        <a:rPr lang="en-US" sz="1200" b="0" kern="1200" dirty="0">
                          <a:solidFill>
                            <a:schemeClr val="tx1"/>
                          </a:solidFill>
                          <a:latin typeface="+mn-lt"/>
                          <a:ea typeface="+mn-ea"/>
                          <a:cs typeface="+mn-cs"/>
                        </a:rPr>
                        <a:t>1093</a:t>
                      </a:r>
                    </a:p>
                  </a:txBody>
                  <a:tcPr/>
                </a:tc>
                <a:tc>
                  <a:txBody>
                    <a:bodyPr/>
                    <a:lstStyle/>
                    <a:p>
                      <a:pPr algn="l"/>
                      <a:r>
                        <a:rPr lang="en-US" sz="1200" b="0" kern="1200" dirty="0">
                          <a:solidFill>
                            <a:schemeClr val="tx1"/>
                          </a:solidFill>
                          <a:latin typeface="+mn-lt"/>
                          <a:ea typeface="+mn-ea"/>
                          <a:cs typeface="+mn-cs"/>
                        </a:rPr>
                        <a:t>HARQ for 802.11be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Imran Latif</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5"/>
                  </a:ext>
                </a:extLst>
              </a:tr>
              <a:tr h="292510">
                <a:tc>
                  <a:txBody>
                    <a:bodyPr/>
                    <a:lstStyle/>
                    <a:p>
                      <a:pPr algn="ctr"/>
                      <a:r>
                        <a:rPr lang="en-US" sz="1200" b="0" kern="1200" dirty="0">
                          <a:solidFill>
                            <a:schemeClr val="tx1"/>
                          </a:solidFill>
                          <a:latin typeface="+mn-lt"/>
                          <a:ea typeface="+mn-ea"/>
                          <a:cs typeface="+mn-cs"/>
                        </a:rPr>
                        <a:t>1094</a:t>
                      </a:r>
                    </a:p>
                  </a:txBody>
                  <a:tcPr/>
                </a:tc>
                <a:tc>
                  <a:txBody>
                    <a:bodyPr/>
                    <a:lstStyle/>
                    <a:p>
                      <a:pPr algn="l"/>
                      <a:r>
                        <a:rPr lang="en-US" sz="1200" b="0" kern="1200" dirty="0">
                          <a:solidFill>
                            <a:schemeClr val="tx1"/>
                          </a:solidFill>
                          <a:latin typeface="+mn-lt"/>
                          <a:ea typeface="+mn-ea"/>
                          <a:cs typeface="+mn-cs"/>
                        </a:rPr>
                        <a:t>Joint BF simulations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Sudhir Srinivasa</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765737835"/>
                  </a:ext>
                </a:extLst>
              </a:tr>
              <a:tr h="292510">
                <a:tc>
                  <a:txBody>
                    <a:bodyPr/>
                    <a:lstStyle/>
                    <a:p>
                      <a:pPr algn="ctr"/>
                      <a:r>
                        <a:rPr lang="en-US" sz="1200" b="0" kern="1200" dirty="0">
                          <a:solidFill>
                            <a:schemeClr val="tx1"/>
                          </a:solidFill>
                          <a:latin typeface="+mn-lt"/>
                          <a:ea typeface="+mn-ea"/>
                          <a:cs typeface="+mn-cs"/>
                        </a:rPr>
                        <a:t>1095</a:t>
                      </a:r>
                    </a:p>
                  </a:txBody>
                  <a:tcPr/>
                </a:tc>
                <a:tc>
                  <a:txBody>
                    <a:bodyPr/>
                    <a:lstStyle/>
                    <a:p>
                      <a:pPr algn="l"/>
                      <a:r>
                        <a:rPr lang="en-US" sz="1200" b="0" kern="1200" dirty="0">
                          <a:solidFill>
                            <a:schemeClr val="tx1"/>
                          </a:solidFill>
                          <a:latin typeface="+mn-lt"/>
                          <a:ea typeface="+mn-ea"/>
                          <a:cs typeface="+mn-cs"/>
                        </a:rPr>
                        <a:t>Multi-link requirement discussion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Yonggang Fang</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751318475"/>
                  </a:ext>
                </a:extLst>
              </a:tr>
              <a:tr h="292510">
                <a:tc>
                  <a:txBody>
                    <a:bodyPr/>
                    <a:lstStyle/>
                    <a:p>
                      <a:pPr algn="ctr"/>
                      <a:r>
                        <a:rPr lang="en-US" sz="1200" b="0" kern="1200" dirty="0">
                          <a:solidFill>
                            <a:schemeClr val="tx1"/>
                          </a:solidFill>
                          <a:latin typeface="+mn-lt"/>
                          <a:ea typeface="+mn-ea"/>
                          <a:cs typeface="+mn-cs"/>
                        </a:rPr>
                        <a:t>1096</a:t>
                      </a:r>
                    </a:p>
                  </a:txBody>
                  <a:tcPr/>
                </a:tc>
                <a:tc>
                  <a:txBody>
                    <a:bodyPr/>
                    <a:lstStyle/>
                    <a:p>
                      <a:pPr algn="l"/>
                      <a:r>
                        <a:rPr lang="en-US" sz="1200" b="0" kern="1200" dirty="0">
                          <a:solidFill>
                            <a:schemeClr val="tx1"/>
                          </a:solidFill>
                          <a:latin typeface="+mn-lt"/>
                          <a:ea typeface="+mn-ea"/>
                          <a:cs typeface="+mn-cs"/>
                        </a:rPr>
                        <a:t>Multi-AP feature discussion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Yonggang Fang</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211899792"/>
                  </a:ext>
                </a:extLst>
              </a:tr>
              <a:tr h="292510">
                <a:tc>
                  <a:txBody>
                    <a:bodyPr/>
                    <a:lstStyle/>
                    <a:p>
                      <a:pPr algn="ctr"/>
                      <a:r>
                        <a:rPr lang="en-US" sz="1200" b="0" kern="1200" dirty="0">
                          <a:solidFill>
                            <a:schemeClr val="tx1"/>
                          </a:solidFill>
                          <a:latin typeface="+mn-lt"/>
                          <a:ea typeface="+mn-ea"/>
                          <a:cs typeface="+mn-cs"/>
                        </a:rPr>
                        <a:t>1097</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Sounding procedure in AP collaboration</a:t>
                      </a:r>
                    </a:p>
                  </a:txBody>
                  <a:tcPr/>
                </a:tc>
                <a:tc>
                  <a:txBody>
                    <a:bodyPr/>
                    <a:lstStyle/>
                    <a:p>
                      <a:pPr algn="ctr"/>
                      <a:r>
                        <a:rPr lang="en-US" sz="1200" b="0" kern="1200" dirty="0">
                          <a:solidFill>
                            <a:schemeClr val="tx1"/>
                          </a:solidFill>
                          <a:latin typeface="+mn-lt"/>
                          <a:ea typeface="+mn-ea"/>
                          <a:cs typeface="+mn-cs"/>
                        </a:rPr>
                        <a:t>Ross Jian Yu</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62672658"/>
                  </a:ext>
                </a:extLst>
              </a:tr>
              <a:tr h="292510">
                <a:tc>
                  <a:txBody>
                    <a:bodyPr/>
                    <a:lstStyle/>
                    <a:p>
                      <a:pPr algn="ctr"/>
                      <a:r>
                        <a:rPr lang="en-US" sz="1200" b="0" kern="1200" dirty="0">
                          <a:solidFill>
                            <a:schemeClr val="tx1"/>
                          </a:solidFill>
                          <a:latin typeface="+mn-lt"/>
                          <a:ea typeface="+mn-ea"/>
                          <a:cs typeface="+mn-cs"/>
                        </a:rPr>
                        <a:t>1098</a:t>
                      </a:r>
                    </a:p>
                  </a:txBody>
                  <a:tcPr marL="9525" marR="9525" marT="9525" marB="9525" anchor="ctr"/>
                </a:tc>
                <a:tc>
                  <a:txBody>
                    <a:bodyPr/>
                    <a:lstStyle/>
                    <a:p>
                      <a:r>
                        <a:rPr lang="en-US" sz="1200" b="0" kern="1200" dirty="0">
                          <a:solidFill>
                            <a:schemeClr val="tx1"/>
                          </a:solidFill>
                          <a:latin typeface="+mn-lt"/>
                          <a:ea typeface="+mn-ea"/>
                          <a:cs typeface="+mn-cs"/>
                        </a:rPr>
                        <a:t>  Acknowledgement for HARQ transmission</a:t>
                      </a:r>
                    </a:p>
                  </a:txBody>
                  <a:tcPr marL="9525" marR="9525" marT="9525" marB="9525" anchor="ctr"/>
                </a:tc>
                <a:tc>
                  <a:txBody>
                    <a:bodyPr/>
                    <a:lstStyle/>
                    <a:p>
                      <a:pPr algn="ctr"/>
                      <a:r>
                        <a:rPr lang="en-US" sz="1200" b="0" kern="1200" dirty="0">
                          <a:solidFill>
                            <a:schemeClr val="tx1"/>
                          </a:solidFill>
                          <a:latin typeface="+mn-lt"/>
                          <a:ea typeface="+mn-ea"/>
                          <a:cs typeface="+mn-cs"/>
                        </a:rPr>
                        <a:t>Ming Gan</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369950697"/>
                  </a:ext>
                </a:extLst>
              </a:tr>
              <a:tr h="292510">
                <a:tc>
                  <a:txBody>
                    <a:bodyPr/>
                    <a:lstStyle/>
                    <a:p>
                      <a:pPr algn="ctr"/>
                      <a:r>
                        <a:rPr lang="en-US" sz="1200" b="0" kern="1200" dirty="0">
                          <a:solidFill>
                            <a:schemeClr val="tx1"/>
                          </a:solidFill>
                          <a:latin typeface="+mn-lt"/>
                          <a:ea typeface="+mn-ea"/>
                          <a:cs typeface="+mn-cs"/>
                        </a:rPr>
                        <a:t>1099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Preamble structure in 11be</a:t>
                      </a:r>
                    </a:p>
                  </a:txBody>
                  <a:tcPr/>
                </a:tc>
                <a:tc>
                  <a:txBody>
                    <a:bodyPr/>
                    <a:lstStyle/>
                    <a:p>
                      <a:pPr algn="ctr"/>
                      <a:r>
                        <a:rPr lang="en-US" sz="1200" b="0" kern="1200" dirty="0">
                          <a:solidFill>
                            <a:schemeClr val="tx1"/>
                          </a:solidFill>
                          <a:latin typeface="+mn-lt"/>
                          <a:ea typeface="+mn-ea"/>
                          <a:cs typeface="+mn-cs"/>
                        </a:rPr>
                        <a:t>Ross Jian Yu</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75665778"/>
                  </a:ext>
                </a:extLst>
              </a:tr>
              <a:tr h="292510">
                <a:tc>
                  <a:txBody>
                    <a:bodyPr/>
                    <a:lstStyle/>
                    <a:p>
                      <a:pPr algn="ctr"/>
                      <a:r>
                        <a:rPr lang="en-US" sz="1200" b="0" kern="1200" dirty="0">
                          <a:solidFill>
                            <a:schemeClr val="tx1"/>
                          </a:solidFill>
                          <a:latin typeface="+mn-lt"/>
                          <a:ea typeface="+mn-ea"/>
                          <a:cs typeface="+mn-cs"/>
                        </a:rPr>
                        <a:t>1100</a:t>
                      </a:r>
                    </a:p>
                  </a:txBody>
                  <a:tcPr/>
                </a:tc>
                <a:tc>
                  <a:txBody>
                    <a:bodyPr/>
                    <a:lstStyle/>
                    <a:p>
                      <a:pPr algn="l"/>
                      <a:r>
                        <a:rPr lang="en-US" sz="1200" b="0" kern="1200" dirty="0">
                          <a:solidFill>
                            <a:schemeClr val="tx1"/>
                          </a:solidFill>
                          <a:latin typeface="+mn-lt"/>
                          <a:ea typeface="+mn-ea"/>
                          <a:cs typeface="+mn-cs"/>
                        </a:rPr>
                        <a:t>Per Packet Multiple Link Selection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Alan Jauh</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656549911"/>
                  </a:ext>
                </a:extLst>
              </a:tr>
              <a:tr h="292510">
                <a:tc>
                  <a:txBody>
                    <a:bodyPr/>
                    <a:lstStyle/>
                    <a:p>
                      <a:pPr algn="ctr"/>
                      <a:r>
                        <a:rPr lang="en-US" sz="1200" b="0" kern="1200" dirty="0">
                          <a:solidFill>
                            <a:schemeClr val="tx1"/>
                          </a:solidFill>
                          <a:latin typeface="+mn-lt"/>
                          <a:ea typeface="+mn-ea"/>
                          <a:cs typeface="+mn-cs"/>
                        </a:rPr>
                        <a:t>1101</a:t>
                      </a:r>
                    </a:p>
                  </a:txBody>
                  <a:tcPr/>
                </a:tc>
                <a:tc>
                  <a:txBody>
                    <a:bodyPr/>
                    <a:lstStyle/>
                    <a:p>
                      <a:pPr algn="l"/>
                      <a:r>
                        <a:rPr lang="en-US" sz="1200" b="0" kern="1200" dirty="0">
                          <a:solidFill>
                            <a:schemeClr val="tx1"/>
                          </a:solidFill>
                          <a:latin typeface="+mn-lt"/>
                          <a:ea typeface="+mn-ea"/>
                          <a:cs typeface="+mn-cs"/>
                        </a:rPr>
                        <a:t>Conditional Packet Duplication in Multiple Link System</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Alan Jauh</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170315652"/>
                  </a:ext>
                </a:extLst>
              </a:tr>
              <a:tr h="292510">
                <a:tc>
                  <a:txBody>
                    <a:bodyPr/>
                    <a:lstStyle/>
                    <a:p>
                      <a:pPr algn="ctr"/>
                      <a:r>
                        <a:rPr lang="en-US" sz="1200" b="0" kern="1200" dirty="0">
                          <a:solidFill>
                            <a:schemeClr val="tx1"/>
                          </a:solidFill>
                          <a:latin typeface="+mn-lt"/>
                          <a:ea typeface="+mn-ea"/>
                          <a:cs typeface="+mn-cs"/>
                        </a:rPr>
                        <a:t>1102</a:t>
                      </a:r>
                    </a:p>
                  </a:txBody>
                  <a:tcPr/>
                </a:tc>
                <a:tc>
                  <a:txBody>
                    <a:bodyPr/>
                    <a:lstStyle/>
                    <a:p>
                      <a:pPr algn="l"/>
                      <a:r>
                        <a:rPr lang="en-US" sz="1200" b="0" kern="1200" dirty="0">
                          <a:solidFill>
                            <a:schemeClr val="tx1"/>
                          </a:solidFill>
                          <a:latin typeface="+mn-lt"/>
                          <a:ea typeface="+mn-ea"/>
                          <a:cs typeface="+mn-cs"/>
                        </a:rPr>
                        <a:t>A unified TX procedure for multi-AP coordination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 Jason Yuchen Guo</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840040463"/>
                  </a:ext>
                </a:extLst>
              </a:tr>
              <a:tr h="292510">
                <a:tc>
                  <a:txBody>
                    <a:bodyPr/>
                    <a:lstStyle/>
                    <a:p>
                      <a:pPr algn="ctr"/>
                      <a:r>
                        <a:rPr lang="en-US" sz="1200" b="0" kern="1200" dirty="0">
                          <a:solidFill>
                            <a:schemeClr val="tx1"/>
                          </a:solidFill>
                          <a:latin typeface="+mn-lt"/>
                          <a:ea typeface="+mn-ea"/>
                          <a:cs typeface="+mn-cs"/>
                        </a:rPr>
                        <a:t>1115</a:t>
                      </a:r>
                    </a:p>
                  </a:txBody>
                  <a:tcPr/>
                </a:tc>
                <a:tc>
                  <a:txBody>
                    <a:bodyPr/>
                    <a:lstStyle/>
                    <a:p>
                      <a:pPr algn="l"/>
                      <a:r>
                        <a:rPr lang="en-US" sz="1200" b="0" kern="1200" dirty="0">
                          <a:solidFill>
                            <a:schemeClr val="tx1"/>
                          </a:solidFill>
                          <a:latin typeface="+mn-lt"/>
                          <a:ea typeface="+mn-ea"/>
                          <a:cs typeface="+mn-cs"/>
                        </a:rPr>
                        <a:t>Reduced Beamforming Feedback for 802.11be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Genadiy Tsodik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694239243"/>
                  </a:ext>
                </a:extLst>
              </a:tr>
              <a:tr h="292510">
                <a:tc>
                  <a:txBody>
                    <a:bodyPr/>
                    <a:lstStyle/>
                    <a:p>
                      <a:pPr algn="ctr"/>
                      <a:r>
                        <a:rPr lang="en-US" sz="1200" b="0" kern="1200" dirty="0">
                          <a:solidFill>
                            <a:schemeClr val="tx1"/>
                          </a:solidFill>
                          <a:latin typeface="+mn-lt"/>
                          <a:ea typeface="+mn-ea"/>
                          <a:cs typeface="+mn-cs"/>
                        </a:rPr>
                        <a:t>1116</a:t>
                      </a:r>
                    </a:p>
                  </a:txBody>
                  <a:tcPr/>
                </a:tc>
                <a:tc>
                  <a:txBody>
                    <a:bodyPr/>
                    <a:lstStyle/>
                    <a:p>
                      <a:pPr algn="l"/>
                      <a:r>
                        <a:rPr lang="en-US" sz="1200" b="0" kern="1200" dirty="0">
                          <a:solidFill>
                            <a:schemeClr val="tx1"/>
                          </a:solidFill>
                          <a:latin typeface="+mn-lt"/>
                          <a:ea typeface="+mn-ea"/>
                          <a:cs typeface="+mn-cs"/>
                        </a:rPr>
                        <a:t>Channel access in multi-band operation</a:t>
                      </a:r>
                    </a:p>
                  </a:txBody>
                  <a:tcPr anchor="ctr"/>
                </a:tc>
                <a:tc>
                  <a:txBody>
                    <a:bodyPr/>
                    <a:lstStyle/>
                    <a:p>
                      <a:pPr algn="ctr"/>
                      <a:r>
                        <a:rPr lang="en-US" sz="1200" b="0" kern="1200" dirty="0">
                          <a:solidFill>
                            <a:schemeClr val="tx1"/>
                          </a:solidFill>
                          <a:latin typeface="+mn-lt"/>
                          <a:ea typeface="+mn-ea"/>
                          <a:cs typeface="+mn-cs"/>
                        </a:rPr>
                        <a:t>Yunbo Li</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2793034543"/>
                  </a:ext>
                </a:extLst>
              </a:tr>
            </a:tbl>
          </a:graphicData>
        </a:graphic>
      </p:graphicFrame>
    </p:spTree>
    <p:extLst>
      <p:ext uri="{BB962C8B-B14F-4D97-AF65-F5344CB8AC3E}">
        <p14:creationId xmlns:p14="http://schemas.microsoft.com/office/powerpoint/2010/main" val="21311778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a:t>July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83632276"/>
              </p:ext>
            </p:extLst>
          </p:nvPr>
        </p:nvGraphicFramePr>
        <p:xfrm>
          <a:off x="1027378" y="1505839"/>
          <a:ext cx="7202222" cy="4620099"/>
        </p:xfrm>
        <a:graphic>
          <a:graphicData uri="http://schemas.openxmlformats.org/drawingml/2006/table">
            <a:tbl>
              <a:tblPr firstRow="1" bandRow="1">
                <a:tableStyleId>{ED083AE6-46FA-4A59-8FB0-9F97EB10719F}</a:tableStyleId>
              </a:tblPr>
              <a:tblGrid>
                <a:gridCol w="549593">
                  <a:extLst>
                    <a:ext uri="{9D8B030D-6E8A-4147-A177-3AD203B41FA5}">
                      <a16:colId xmlns:a16="http://schemas.microsoft.com/office/drawing/2014/main" val="20000"/>
                    </a:ext>
                  </a:extLst>
                </a:gridCol>
                <a:gridCol w="3799248">
                  <a:extLst>
                    <a:ext uri="{9D8B030D-6E8A-4147-A177-3AD203B41FA5}">
                      <a16:colId xmlns:a16="http://schemas.microsoft.com/office/drawing/2014/main" val="20001"/>
                    </a:ext>
                  </a:extLst>
                </a:gridCol>
                <a:gridCol w="1414780">
                  <a:extLst>
                    <a:ext uri="{9D8B030D-6E8A-4147-A177-3AD203B41FA5}">
                      <a16:colId xmlns:a16="http://schemas.microsoft.com/office/drawing/2014/main" val="20002"/>
                    </a:ext>
                  </a:extLst>
                </a:gridCol>
                <a:gridCol w="721043">
                  <a:extLst>
                    <a:ext uri="{9D8B030D-6E8A-4147-A177-3AD203B41FA5}">
                      <a16:colId xmlns:a16="http://schemas.microsoft.com/office/drawing/2014/main" val="20004"/>
                    </a:ext>
                  </a:extLst>
                </a:gridCol>
                <a:gridCol w="717558">
                  <a:extLst>
                    <a:ext uri="{9D8B030D-6E8A-4147-A177-3AD203B41FA5}">
                      <a16:colId xmlns:a16="http://schemas.microsoft.com/office/drawing/2014/main" val="2805290190"/>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SPs?</a:t>
                      </a:r>
                    </a:p>
                  </a:txBody>
                  <a:tcPr/>
                </a:tc>
                <a:extLst>
                  <a:ext uri="{0D108BD9-81ED-4DB2-BD59-A6C34878D82A}">
                    <a16:rowId xmlns:a16="http://schemas.microsoft.com/office/drawing/2014/main" val="10000"/>
                  </a:ext>
                </a:extLst>
              </a:tr>
              <a:tr h="255168">
                <a:tc>
                  <a:txBody>
                    <a:bodyPr/>
                    <a:lstStyle/>
                    <a:p>
                      <a:pPr algn="ctr"/>
                      <a:r>
                        <a:rPr lang="en-US" sz="1200" b="0" kern="1200" dirty="0">
                          <a:solidFill>
                            <a:schemeClr val="tx1"/>
                          </a:solidFill>
                          <a:latin typeface="+mn-lt"/>
                          <a:ea typeface="+mn-ea"/>
                          <a:cs typeface="+mn-cs"/>
                        </a:rPr>
                        <a:t>1117</a:t>
                      </a:r>
                    </a:p>
                  </a:txBody>
                  <a:tcPr/>
                </a:tc>
                <a:tc>
                  <a:txBody>
                    <a:bodyPr/>
                    <a:lstStyle/>
                    <a:p>
                      <a:pPr algn="l"/>
                      <a:r>
                        <a:rPr lang="en-US" sz="1200" b="0" kern="1200" dirty="0">
                          <a:solidFill>
                            <a:schemeClr val="tx1"/>
                          </a:solidFill>
                          <a:latin typeface="+mn-lt"/>
                          <a:ea typeface="+mn-ea"/>
                          <a:cs typeface="+mn-cs"/>
                        </a:rPr>
                        <a:t>Direct Link MU transmissions</a:t>
                      </a:r>
                    </a:p>
                  </a:txBody>
                  <a:tcPr/>
                </a:tc>
                <a:tc>
                  <a:txBody>
                    <a:bodyPr/>
                    <a:lstStyle/>
                    <a:p>
                      <a:pPr algn="ctr"/>
                      <a:r>
                        <a:rPr lang="en-US" sz="1200" b="0" kern="1200" dirty="0">
                          <a:solidFill>
                            <a:schemeClr val="tx1"/>
                          </a:solidFill>
                          <a:latin typeface="+mn-lt"/>
                          <a:ea typeface="+mn-ea"/>
                          <a:cs typeface="+mn-cs"/>
                        </a:rPr>
                        <a:t>Stephane Baron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942160162"/>
                  </a:ext>
                </a:extLst>
              </a:tr>
              <a:tr h="255168">
                <a:tc>
                  <a:txBody>
                    <a:bodyPr/>
                    <a:lstStyle/>
                    <a:p>
                      <a:pPr algn="ctr"/>
                      <a:r>
                        <a:rPr lang="en-US" sz="1200" b="0" kern="1200" dirty="0">
                          <a:solidFill>
                            <a:schemeClr val="tx1"/>
                          </a:solidFill>
                          <a:latin typeface="+mn-lt"/>
                          <a:ea typeface="+mn-ea"/>
                          <a:cs typeface="+mn-cs"/>
                        </a:rPr>
                        <a:t>1118</a:t>
                      </a:r>
                    </a:p>
                  </a:txBody>
                  <a:tcPr/>
                </a:tc>
                <a:tc>
                  <a:txBody>
                    <a:bodyPr/>
                    <a:lstStyle/>
                    <a:p>
                      <a:pPr algn="l"/>
                      <a:r>
                        <a:rPr lang="en-US" sz="1200" b="0" kern="1200" dirty="0">
                          <a:solidFill>
                            <a:schemeClr val="tx1"/>
                          </a:solidFill>
                          <a:latin typeface="+mn-lt"/>
                          <a:ea typeface="+mn-ea"/>
                          <a:cs typeface="+mn-cs"/>
                        </a:rPr>
                        <a:t>Enhancements for Time-Critical Data transmission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Thomas Handte</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3"/>
                  </a:ext>
                </a:extLst>
              </a:tr>
              <a:tr h="255168">
                <a:tc>
                  <a:txBody>
                    <a:bodyPr/>
                    <a:lstStyle/>
                    <a:p>
                      <a:pPr algn="ctr"/>
                      <a:r>
                        <a:rPr lang="en-US" sz="1200" b="0" kern="1200" dirty="0">
                          <a:solidFill>
                            <a:schemeClr val="tx1"/>
                          </a:solidFill>
                          <a:latin typeface="+mn-lt"/>
                          <a:ea typeface="+mn-ea"/>
                          <a:cs typeface="+mn-cs"/>
                        </a:rPr>
                        <a:t>1126</a:t>
                      </a:r>
                    </a:p>
                  </a:txBody>
                  <a:tcPr/>
                </a:tc>
                <a:tc>
                  <a:txBody>
                    <a:bodyPr/>
                    <a:lstStyle/>
                    <a:p>
                      <a:pPr algn="l"/>
                      <a:r>
                        <a:rPr lang="en-US" sz="1200" b="0" kern="1200" dirty="0">
                          <a:solidFill>
                            <a:schemeClr val="tx1"/>
                          </a:solidFill>
                          <a:latin typeface="+mn-lt"/>
                          <a:ea typeface="+mn-ea"/>
                          <a:cs typeface="+mn-cs"/>
                        </a:rPr>
                        <a:t>Enhanced Resource Unit allocation schemes for 11be</a:t>
                      </a:r>
                    </a:p>
                  </a:txBody>
                  <a:tcPr/>
                </a:tc>
                <a:tc>
                  <a:txBody>
                    <a:bodyPr/>
                    <a:lstStyle/>
                    <a:p>
                      <a:pPr algn="ctr"/>
                      <a:r>
                        <a:rPr lang="en-US" sz="1200" b="0" kern="1200" dirty="0">
                          <a:solidFill>
                            <a:schemeClr val="tx1"/>
                          </a:solidFill>
                          <a:latin typeface="+mn-lt"/>
                          <a:ea typeface="+mn-ea"/>
                          <a:cs typeface="+mn-cs"/>
                        </a:rPr>
                        <a:t>Jianhan Liu</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4"/>
                  </a:ext>
                </a:extLst>
              </a:tr>
              <a:tr h="292510">
                <a:tc>
                  <a:txBody>
                    <a:bodyPr/>
                    <a:lstStyle/>
                    <a:p>
                      <a:pPr algn="ctr"/>
                      <a:r>
                        <a:rPr lang="en-US" sz="1200" b="0" kern="1200" dirty="0">
                          <a:solidFill>
                            <a:schemeClr val="tx1"/>
                          </a:solidFill>
                          <a:latin typeface="+mn-lt"/>
                          <a:ea typeface="+mn-ea"/>
                          <a:cs typeface="+mn-cs"/>
                        </a:rPr>
                        <a:t>1128</a:t>
                      </a:r>
                    </a:p>
                  </a:txBody>
                  <a:tcPr/>
                </a:tc>
                <a:tc>
                  <a:txBody>
                    <a:bodyPr/>
                    <a:lstStyle/>
                    <a:p>
                      <a:pPr algn="l"/>
                      <a:r>
                        <a:rPr lang="en-US" sz="1200" b="0" kern="1200" dirty="0">
                          <a:solidFill>
                            <a:schemeClr val="tx1"/>
                          </a:solidFill>
                          <a:latin typeface="+mn-lt"/>
                          <a:ea typeface="+mn-ea"/>
                          <a:cs typeface="+mn-cs"/>
                        </a:rPr>
                        <a:t> Multi-link transmission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Rojan Chitrakar</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5"/>
                  </a:ext>
                </a:extLst>
              </a:tr>
              <a:tr h="292510">
                <a:tc>
                  <a:txBody>
                    <a:bodyPr/>
                    <a:lstStyle/>
                    <a:p>
                      <a:pPr algn="ctr"/>
                      <a:r>
                        <a:rPr lang="en-US" sz="1200" b="0" kern="1200" dirty="0">
                          <a:solidFill>
                            <a:schemeClr val="tx1"/>
                          </a:solidFill>
                          <a:latin typeface="+mn-lt"/>
                          <a:ea typeface="+mn-ea"/>
                          <a:cs typeface="+mn-cs"/>
                        </a:rPr>
                        <a:t>1129</a:t>
                      </a:r>
                    </a:p>
                  </a:txBody>
                  <a:tcPr/>
                </a:tc>
                <a:tc>
                  <a:txBody>
                    <a:bodyPr/>
                    <a:lstStyle/>
                    <a:p>
                      <a:pPr algn="l"/>
                      <a:r>
                        <a:rPr lang="en-US" sz="1200" b="0" kern="1200" dirty="0">
                          <a:solidFill>
                            <a:schemeClr val="tx1"/>
                          </a:solidFill>
                          <a:latin typeface="+mn-lt"/>
                          <a:ea typeface="+mn-ea"/>
                          <a:cs typeface="+mn-cs"/>
                        </a:rPr>
                        <a:t>Consideration on multi-AP coordination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Nan Li</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765737835"/>
                  </a:ext>
                </a:extLst>
              </a:tr>
              <a:tr h="292510">
                <a:tc>
                  <a:txBody>
                    <a:bodyPr/>
                    <a:lstStyle/>
                    <a:p>
                      <a:pPr algn="ctr"/>
                      <a:r>
                        <a:rPr lang="en-US" sz="1200" b="0" kern="1200" dirty="0">
                          <a:solidFill>
                            <a:schemeClr val="tx1"/>
                          </a:solidFill>
                          <a:latin typeface="+mn-lt"/>
                          <a:ea typeface="+mn-ea"/>
                          <a:cs typeface="+mn-cs"/>
                        </a:rPr>
                        <a:t>1131</a:t>
                      </a:r>
                    </a:p>
                  </a:txBody>
                  <a:tcPr/>
                </a:tc>
                <a:tc>
                  <a:txBody>
                    <a:bodyPr/>
                    <a:lstStyle/>
                    <a:p>
                      <a:pPr algn="l"/>
                      <a:r>
                        <a:rPr lang="en-US" sz="1200" b="0" kern="1200" dirty="0">
                          <a:solidFill>
                            <a:schemeClr val="tx1"/>
                          </a:solidFill>
                          <a:latin typeface="+mn-lt"/>
                          <a:ea typeface="+mn-ea"/>
                          <a:cs typeface="+mn-cs"/>
                        </a:rPr>
                        <a:t>Consideration on HARQ unit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Taewon Song</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751318475"/>
                  </a:ext>
                </a:extLst>
              </a:tr>
              <a:tr h="292510">
                <a:tc>
                  <a:txBody>
                    <a:bodyPr/>
                    <a:lstStyle/>
                    <a:p>
                      <a:pPr algn="ctr"/>
                      <a:r>
                        <a:rPr lang="en-US" sz="1200" b="0" kern="1200" dirty="0">
                          <a:solidFill>
                            <a:schemeClr val="tx1"/>
                          </a:solidFill>
                          <a:latin typeface="+mn-lt"/>
                          <a:ea typeface="+mn-ea"/>
                          <a:cs typeface="+mn-cs"/>
                        </a:rPr>
                        <a:t>1132</a:t>
                      </a:r>
                    </a:p>
                  </a:txBody>
                  <a:tcPr/>
                </a:tc>
                <a:tc>
                  <a:txBody>
                    <a:bodyPr/>
                    <a:lstStyle/>
                    <a:p>
                      <a:pPr algn="l"/>
                      <a:r>
                        <a:rPr lang="en-US" sz="1200" b="0" kern="1200" dirty="0">
                          <a:solidFill>
                            <a:schemeClr val="tx1"/>
                          </a:solidFill>
                          <a:latin typeface="+mn-lt"/>
                          <a:ea typeface="+mn-ea"/>
                          <a:cs typeface="+mn-cs"/>
                        </a:rPr>
                        <a:t>Channel coding issue in HARQ</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Jinmin Kim</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211899792"/>
                  </a:ext>
                </a:extLst>
              </a:tr>
              <a:tr h="292510">
                <a:tc>
                  <a:txBody>
                    <a:bodyPr/>
                    <a:lstStyle/>
                    <a:p>
                      <a:pPr algn="ctr"/>
                      <a:r>
                        <a:rPr lang="en-US" sz="1200" b="0" kern="1200" dirty="0">
                          <a:solidFill>
                            <a:schemeClr val="tx1"/>
                          </a:solidFill>
                          <a:latin typeface="+mn-lt"/>
                          <a:ea typeface="+mn-ea"/>
                          <a:cs typeface="+mn-cs"/>
                        </a:rPr>
                        <a:t>1133</a:t>
                      </a:r>
                    </a:p>
                  </a:txBody>
                  <a:tcPr/>
                </a:tc>
                <a:tc>
                  <a:txBody>
                    <a:bodyPr/>
                    <a:lstStyle/>
                    <a:p>
                      <a:pPr algn="l"/>
                      <a:r>
                        <a:rPr lang="en-US" sz="1200" b="0" kern="1200" dirty="0">
                          <a:solidFill>
                            <a:schemeClr val="tx1"/>
                          </a:solidFill>
                          <a:latin typeface="+mn-lt"/>
                          <a:ea typeface="+mn-ea"/>
                          <a:cs typeface="+mn-cs"/>
                        </a:rPr>
                        <a:t>Some results on HARQ performance in dense deployments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Leif Wilhelmsson</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62672658"/>
                  </a:ext>
                </a:extLst>
              </a:tr>
              <a:tr h="292510">
                <a:tc>
                  <a:txBody>
                    <a:bodyPr/>
                    <a:lstStyle/>
                    <a:p>
                      <a:pPr algn="ctr"/>
                      <a:r>
                        <a:rPr lang="en-US" sz="1200" b="0" kern="1200" dirty="0">
                          <a:solidFill>
                            <a:schemeClr val="tx1"/>
                          </a:solidFill>
                          <a:latin typeface="+mn-lt"/>
                          <a:ea typeface="+mn-ea"/>
                          <a:cs typeface="+mn-cs"/>
                        </a:rPr>
                        <a:t>1134</a:t>
                      </a:r>
                    </a:p>
                  </a:txBody>
                  <a:tcPr/>
                </a:tc>
                <a:tc>
                  <a:txBody>
                    <a:bodyPr/>
                    <a:lstStyle/>
                    <a:p>
                      <a:pPr algn="l"/>
                      <a:r>
                        <a:rPr lang="en-US" sz="1200" b="0" kern="1200" dirty="0">
                          <a:solidFill>
                            <a:schemeClr val="tx1"/>
                          </a:solidFill>
                          <a:latin typeface="+mn-lt"/>
                          <a:ea typeface="+mn-ea"/>
                          <a:cs typeface="+mn-cs"/>
                        </a:rPr>
                        <a:t>Consideration of Multi-AP Sounding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Kosuke Aio</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369950697"/>
                  </a:ext>
                </a:extLst>
              </a:tr>
              <a:tr h="292510">
                <a:tc>
                  <a:txBody>
                    <a:bodyPr/>
                    <a:lstStyle/>
                    <a:p>
                      <a:pPr algn="ctr"/>
                      <a:r>
                        <a:rPr lang="en-US" sz="1200" b="0" kern="1200" dirty="0">
                          <a:solidFill>
                            <a:schemeClr val="tx1"/>
                          </a:solidFill>
                          <a:latin typeface="+mn-lt"/>
                          <a:ea typeface="+mn-ea"/>
                          <a:cs typeface="+mn-cs"/>
                        </a:rPr>
                        <a:t>1142</a:t>
                      </a:r>
                    </a:p>
                  </a:txBody>
                  <a:tcPr/>
                </a:tc>
                <a:tc>
                  <a:txBody>
                    <a:bodyPr/>
                    <a:lstStyle/>
                    <a:p>
                      <a:pPr algn="l"/>
                      <a:r>
                        <a:rPr lang="en-US" sz="1200" b="0" kern="1200" dirty="0">
                          <a:solidFill>
                            <a:schemeClr val="tx1"/>
                          </a:solidFill>
                          <a:latin typeface="+mn-lt"/>
                          <a:ea typeface="+mn-ea"/>
                          <a:cs typeface="+mn-cs"/>
                        </a:rPr>
                        <a:t>Discussion on the preamble for 11be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Dongguk Lim</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75665778"/>
                  </a:ext>
                </a:extLst>
              </a:tr>
              <a:tr h="292510">
                <a:tc>
                  <a:txBody>
                    <a:bodyPr/>
                    <a:lstStyle/>
                    <a:p>
                      <a:pPr algn="ctr"/>
                      <a:r>
                        <a:rPr lang="en-US" sz="1200" b="0" kern="1200" dirty="0">
                          <a:solidFill>
                            <a:schemeClr val="tx1"/>
                          </a:solidFill>
                          <a:latin typeface="+mn-lt"/>
                          <a:ea typeface="+mn-ea"/>
                          <a:cs typeface="+mn-cs"/>
                        </a:rPr>
                        <a:t>1143</a:t>
                      </a:r>
                    </a:p>
                  </a:txBody>
                  <a:tcPr/>
                </a:tc>
                <a:tc>
                  <a:txBody>
                    <a:bodyPr/>
                    <a:lstStyle/>
                    <a:p>
                      <a:pPr algn="l"/>
                      <a:r>
                        <a:rPr lang="en-US" sz="1200" b="0" kern="1200" dirty="0">
                          <a:solidFill>
                            <a:schemeClr val="tx1"/>
                          </a:solidFill>
                          <a:latin typeface="+mn-lt"/>
                          <a:ea typeface="+mn-ea"/>
                          <a:cs typeface="+mn-cs"/>
                        </a:rPr>
                        <a:t>Efficient Operation for Multi-AP Coordination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Sungjin Park</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656549911"/>
                  </a:ext>
                </a:extLst>
              </a:tr>
              <a:tr h="292510">
                <a:tc>
                  <a:txBody>
                    <a:bodyPr/>
                    <a:lstStyle/>
                    <a:p>
                      <a:pPr algn="ctr"/>
                      <a:r>
                        <a:rPr lang="en-US" sz="1200" b="0" kern="1200" dirty="0">
                          <a:solidFill>
                            <a:schemeClr val="tx1"/>
                          </a:solidFill>
                          <a:latin typeface="+mn-lt"/>
                          <a:ea typeface="+mn-ea"/>
                          <a:cs typeface="+mn-cs"/>
                        </a:rPr>
                        <a:t>1144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Channel Access for Multi-link Operation</a:t>
                      </a:r>
                    </a:p>
                  </a:txBody>
                  <a:tcPr/>
                </a:tc>
                <a:tc>
                  <a:txBody>
                    <a:bodyPr/>
                    <a:lstStyle/>
                    <a:p>
                      <a:pPr algn="ctr"/>
                      <a:r>
                        <a:rPr lang="en-US" sz="1200" b="0" kern="1200" dirty="0">
                          <a:solidFill>
                            <a:schemeClr val="tx1"/>
                          </a:solidFill>
                          <a:latin typeface="+mn-lt"/>
                          <a:ea typeface="+mn-ea"/>
                          <a:cs typeface="+mn-cs"/>
                        </a:rPr>
                        <a:t>Insun Jang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170315652"/>
                  </a:ext>
                </a:extLst>
              </a:tr>
              <a:tr h="292510">
                <a:tc>
                  <a:txBody>
                    <a:bodyPr/>
                    <a:lstStyle/>
                    <a:p>
                      <a:pPr algn="ctr"/>
                      <a:r>
                        <a:rPr lang="en-US" sz="1200" b="0" kern="1200" dirty="0">
                          <a:solidFill>
                            <a:schemeClr val="tx1"/>
                          </a:solidFill>
                          <a:latin typeface="+mn-lt"/>
                          <a:ea typeface="+mn-ea"/>
                          <a:cs typeface="+mn-cs"/>
                        </a:rPr>
                        <a:t>1146</a:t>
                      </a:r>
                    </a:p>
                  </a:txBody>
                  <a:tcPr/>
                </a:tc>
                <a:tc>
                  <a:txBody>
                    <a:bodyPr/>
                    <a:lstStyle/>
                    <a:p>
                      <a:pPr algn="l"/>
                      <a:r>
                        <a:rPr lang="en-US" sz="1200" b="0" kern="1200" dirty="0">
                          <a:solidFill>
                            <a:schemeClr val="tx1"/>
                          </a:solidFill>
                          <a:latin typeface="+mn-lt"/>
                          <a:ea typeface="+mn-ea"/>
                          <a:cs typeface="+mn-cs"/>
                        </a:rPr>
                        <a:t>HARQ punctured CC performance evaluation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Yanyi 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840040463"/>
                  </a:ext>
                </a:extLst>
              </a:tr>
              <a:tr h="292510">
                <a:tc>
                  <a:txBody>
                    <a:bodyPr/>
                    <a:lstStyle/>
                    <a:p>
                      <a:pPr algn="ctr"/>
                      <a:r>
                        <a:rPr lang="en-US" sz="1200" b="0" kern="1200" dirty="0">
                          <a:solidFill>
                            <a:schemeClr val="tx1"/>
                          </a:solidFill>
                          <a:latin typeface="+mn-lt"/>
                          <a:ea typeface="+mn-ea"/>
                          <a:cs typeface="+mn-cs"/>
                        </a:rPr>
                        <a:t>1159</a:t>
                      </a:r>
                    </a:p>
                  </a:txBody>
                  <a:tcPr/>
                </a:tc>
                <a:tc>
                  <a:txBody>
                    <a:bodyPr/>
                    <a:lstStyle/>
                    <a:p>
                      <a:pPr algn="l"/>
                      <a:r>
                        <a:rPr lang="en-US" sz="1200" b="0" kern="1200" dirty="0">
                          <a:solidFill>
                            <a:schemeClr val="tx1"/>
                          </a:solidFill>
                          <a:latin typeface="+mn-lt"/>
                          <a:ea typeface="+mn-ea"/>
                          <a:cs typeface="+mn-cs"/>
                        </a:rPr>
                        <a:t>Multilink operation capability announcement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Liwen Chu</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694239243"/>
                  </a:ext>
                </a:extLst>
              </a:tr>
              <a:tr h="292510">
                <a:tc>
                  <a:txBody>
                    <a:bodyPr/>
                    <a:lstStyle/>
                    <a:p>
                      <a:pPr algn="ctr"/>
                      <a:r>
                        <a:rPr lang="en-US" sz="1200" b="0" kern="1200" dirty="0">
                          <a:solidFill>
                            <a:schemeClr val="tx1"/>
                          </a:solidFill>
                          <a:latin typeface="+mn-lt"/>
                          <a:ea typeface="+mn-ea"/>
                          <a:cs typeface="+mn-cs"/>
                        </a:rPr>
                        <a:t>1172</a:t>
                      </a:r>
                    </a:p>
                  </a:txBody>
                  <a:tcPr/>
                </a:tc>
                <a:tc>
                  <a:txBody>
                    <a:bodyPr/>
                    <a:lstStyle/>
                    <a:p>
                      <a:pPr algn="l"/>
                      <a:r>
                        <a:rPr lang="en-US" sz="1200" b="0" kern="1200" dirty="0">
                          <a:solidFill>
                            <a:schemeClr val="tx1"/>
                          </a:solidFill>
                          <a:latin typeface="+mn-lt"/>
                          <a:ea typeface="+mn-ea"/>
                          <a:cs typeface="+mn-cs"/>
                        </a:rPr>
                        <a:t>Discussion on HARQ</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Wook Bong Lee</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2793034543"/>
                  </a:ext>
                </a:extLst>
              </a:tr>
            </a:tbl>
          </a:graphicData>
        </a:graphic>
      </p:graphicFrame>
    </p:spTree>
    <p:extLst>
      <p:ext uri="{BB962C8B-B14F-4D97-AF65-F5344CB8AC3E}">
        <p14:creationId xmlns:p14="http://schemas.microsoft.com/office/powerpoint/2010/main" val="27801278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Vienna, Austria</a:t>
            </a:r>
          </a:p>
          <a:p>
            <a:pPr algn="ctr">
              <a:lnSpc>
                <a:spcPct val="90000"/>
              </a:lnSpc>
              <a:buFontTx/>
              <a:buNone/>
            </a:pPr>
            <a:r>
              <a:rPr lang="en-US" sz="4000" dirty="0">
                <a:latin typeface="Arial" panose="020B0604020202020204" pitchFamily="34" charset="0"/>
              </a:rPr>
              <a:t>July 15-19, 2019</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4" name="Date Placeholder 3"/>
          <p:cNvSpPr>
            <a:spLocks noGrp="1"/>
          </p:cNvSpPr>
          <p:nvPr>
            <p:ph type="dt" idx="15"/>
          </p:nvPr>
        </p:nvSpPr>
        <p:spPr/>
        <p:txBody>
          <a:bodyPr/>
          <a:lstStyle/>
          <a:p>
            <a:r>
              <a:rPr lang="en-US" dirty="0"/>
              <a:t>July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a:t>July 2019</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804632109"/>
              </p:ext>
            </p:extLst>
          </p:nvPr>
        </p:nvGraphicFramePr>
        <p:xfrm>
          <a:off x="1027378" y="1505839"/>
          <a:ext cx="7202222" cy="4620099"/>
        </p:xfrm>
        <a:graphic>
          <a:graphicData uri="http://schemas.openxmlformats.org/drawingml/2006/table">
            <a:tbl>
              <a:tblPr firstRow="1" bandRow="1">
                <a:tableStyleId>{ED083AE6-46FA-4A59-8FB0-9F97EB10719F}</a:tableStyleId>
              </a:tblPr>
              <a:tblGrid>
                <a:gridCol w="549593">
                  <a:extLst>
                    <a:ext uri="{9D8B030D-6E8A-4147-A177-3AD203B41FA5}">
                      <a16:colId xmlns:a16="http://schemas.microsoft.com/office/drawing/2014/main" val="20000"/>
                    </a:ext>
                  </a:extLst>
                </a:gridCol>
                <a:gridCol w="3799248">
                  <a:extLst>
                    <a:ext uri="{9D8B030D-6E8A-4147-A177-3AD203B41FA5}">
                      <a16:colId xmlns:a16="http://schemas.microsoft.com/office/drawing/2014/main" val="20001"/>
                    </a:ext>
                  </a:extLst>
                </a:gridCol>
                <a:gridCol w="1414780">
                  <a:extLst>
                    <a:ext uri="{9D8B030D-6E8A-4147-A177-3AD203B41FA5}">
                      <a16:colId xmlns:a16="http://schemas.microsoft.com/office/drawing/2014/main" val="20002"/>
                    </a:ext>
                  </a:extLst>
                </a:gridCol>
                <a:gridCol w="721043">
                  <a:extLst>
                    <a:ext uri="{9D8B030D-6E8A-4147-A177-3AD203B41FA5}">
                      <a16:colId xmlns:a16="http://schemas.microsoft.com/office/drawing/2014/main" val="20004"/>
                    </a:ext>
                  </a:extLst>
                </a:gridCol>
                <a:gridCol w="717558">
                  <a:extLst>
                    <a:ext uri="{9D8B030D-6E8A-4147-A177-3AD203B41FA5}">
                      <a16:colId xmlns:a16="http://schemas.microsoft.com/office/drawing/2014/main" val="2805290190"/>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SPs?</a:t>
                      </a:r>
                    </a:p>
                  </a:txBody>
                  <a:tcPr/>
                </a:tc>
                <a:extLst>
                  <a:ext uri="{0D108BD9-81ED-4DB2-BD59-A6C34878D82A}">
                    <a16:rowId xmlns:a16="http://schemas.microsoft.com/office/drawing/2014/main" val="10000"/>
                  </a:ext>
                </a:extLst>
              </a:tr>
              <a:tr h="255168">
                <a:tc>
                  <a:txBody>
                    <a:bodyPr/>
                    <a:lstStyle/>
                    <a:p>
                      <a:pPr algn="ctr"/>
                      <a:r>
                        <a:rPr lang="en-US" sz="1200" b="0" kern="1200" dirty="0">
                          <a:solidFill>
                            <a:schemeClr val="tx1"/>
                          </a:solidFill>
                          <a:latin typeface="+mn-lt"/>
                          <a:ea typeface="+mn-ea"/>
                          <a:cs typeface="+mn-cs"/>
                        </a:rPr>
                        <a:t>1175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Considerations of new queue mechanisms 4 real-time apps</a:t>
                      </a:r>
                    </a:p>
                  </a:txBody>
                  <a:tcPr/>
                </a:tc>
                <a:tc>
                  <a:txBody>
                    <a:bodyPr/>
                    <a:lstStyle/>
                    <a:p>
                      <a:pPr algn="ctr"/>
                      <a:r>
                        <a:rPr lang="en-US" sz="1200" b="0" kern="1200" dirty="0">
                          <a:solidFill>
                            <a:schemeClr val="tx1"/>
                          </a:solidFill>
                          <a:latin typeface="+mn-lt"/>
                          <a:ea typeface="+mn-ea"/>
                          <a:cs typeface="+mn-cs"/>
                        </a:rPr>
                        <a:t>Kate Meng Xing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942160162"/>
                  </a:ext>
                </a:extLst>
              </a:tr>
              <a:tr h="255168">
                <a:tc>
                  <a:txBody>
                    <a:bodyPr/>
                    <a:lstStyle/>
                    <a:p>
                      <a:pPr algn="ctr"/>
                      <a:r>
                        <a:rPr lang="en-US" sz="1200" b="0" kern="1200" dirty="0">
                          <a:solidFill>
                            <a:schemeClr val="tx1"/>
                          </a:solidFill>
                          <a:latin typeface="+mn-lt"/>
                          <a:ea typeface="+mn-ea"/>
                          <a:cs typeface="+mn-cs"/>
                        </a:rPr>
                        <a:t>1181</a:t>
                      </a:r>
                    </a:p>
                  </a:txBody>
                  <a:tcPr marL="9525" marR="9525" marT="9525" marB="9525" anchor="ctr"/>
                </a:tc>
                <a:tc>
                  <a:txBody>
                    <a:bodyPr/>
                    <a:lstStyle/>
                    <a:p>
                      <a:r>
                        <a:rPr lang="en-US" sz="1200" b="0" kern="1200" dirty="0">
                          <a:solidFill>
                            <a:schemeClr val="tx1"/>
                          </a:solidFill>
                          <a:latin typeface="+mn-lt"/>
                          <a:ea typeface="+mn-ea"/>
                          <a:cs typeface="+mn-cs"/>
                        </a:rPr>
                        <a:t>  Consideration on Multi-link operation</a:t>
                      </a:r>
                    </a:p>
                  </a:txBody>
                  <a:tcPr marL="9525" marR="9525" marT="9525" marB="9525" anchor="ctr"/>
                </a:tc>
                <a:tc>
                  <a:txBody>
                    <a:bodyPr/>
                    <a:lstStyle/>
                    <a:p>
                      <a:pPr algn="ctr"/>
                      <a:r>
                        <a:rPr lang="en-US" sz="1200" b="0" kern="1200" dirty="0">
                          <a:solidFill>
                            <a:schemeClr val="tx1"/>
                          </a:solidFill>
                          <a:latin typeface="+mn-lt"/>
                          <a:ea typeface="+mn-ea"/>
                          <a:cs typeface="+mn-cs"/>
                        </a:rPr>
                        <a:t>Yongsu Gwak</a:t>
                      </a:r>
                    </a:p>
                  </a:txBody>
                  <a:tcPr marL="9525" marR="9525" marT="9525" marB="95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3"/>
                  </a:ext>
                </a:extLst>
              </a:tr>
              <a:tr h="255168">
                <a:tc>
                  <a:txBody>
                    <a:bodyPr/>
                    <a:lstStyle/>
                    <a:p>
                      <a:pPr algn="ctr"/>
                      <a:r>
                        <a:rPr lang="en-US" sz="1200" b="0" kern="1200" dirty="0">
                          <a:solidFill>
                            <a:schemeClr val="tx1"/>
                          </a:solidFill>
                          <a:latin typeface="+mn-lt"/>
                          <a:ea typeface="+mn-ea"/>
                          <a:cs typeface="+mn-cs"/>
                        </a:rPr>
                        <a:t>1190</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Improved Preamble Puncturing in 802.11be</a:t>
                      </a:r>
                    </a:p>
                  </a:txBody>
                  <a:tcPr/>
                </a:tc>
                <a:tc>
                  <a:txBody>
                    <a:bodyPr/>
                    <a:lstStyle/>
                    <a:p>
                      <a:pPr algn="ctr"/>
                      <a:r>
                        <a:rPr lang="en-US" sz="1200" b="0" kern="1200" dirty="0">
                          <a:solidFill>
                            <a:schemeClr val="tx1"/>
                          </a:solidFill>
                          <a:latin typeface="+mn-lt"/>
                          <a:ea typeface="+mn-ea"/>
                          <a:cs typeface="+mn-cs"/>
                        </a:rPr>
                        <a:t>Oded Redlich</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4"/>
                  </a:ext>
                </a:extLst>
              </a:tr>
              <a:tr h="292510">
                <a:tc>
                  <a:txBody>
                    <a:bodyPr/>
                    <a:lstStyle/>
                    <a:p>
                      <a:r>
                        <a:rPr lang="en-US" sz="1200" b="0" kern="1200" dirty="0">
                          <a:solidFill>
                            <a:schemeClr val="tx1"/>
                          </a:solidFill>
                          <a:latin typeface="+mn-lt"/>
                          <a:ea typeface="+mn-ea"/>
                          <a:cs typeface="+mn-cs"/>
                        </a:rPr>
                        <a:t>1196</a:t>
                      </a:r>
                    </a:p>
                  </a:txBody>
                  <a:tcPr/>
                </a:tc>
                <a:tc>
                  <a:txBody>
                    <a:bodyPr/>
                    <a:lstStyle/>
                    <a:p>
                      <a:r>
                        <a:rPr lang="en-US" sz="1200" b="0" kern="1200" dirty="0">
                          <a:solidFill>
                            <a:schemeClr val="tx1"/>
                          </a:solidFill>
                          <a:latin typeface="+mn-lt"/>
                          <a:ea typeface="+mn-ea"/>
                          <a:cs typeface="+mn-cs"/>
                        </a:rPr>
                        <a:t>Combined HARQ and Rate Adaptation</a:t>
                      </a:r>
                    </a:p>
                  </a:txBody>
                  <a:tcPr anchor="ctr"/>
                </a:tc>
                <a:tc>
                  <a:txBody>
                    <a:bodyPr/>
                    <a:lstStyle/>
                    <a:p>
                      <a:pPr algn="ctr"/>
                      <a:r>
                        <a:rPr lang="en-US" sz="1200" b="0" kern="1200" dirty="0">
                          <a:solidFill>
                            <a:schemeClr val="tx1"/>
                          </a:solidFill>
                          <a:latin typeface="+mn-lt"/>
                          <a:ea typeface="+mn-ea"/>
                          <a:cs typeface="+mn-cs"/>
                        </a:rPr>
                        <a:t>Sebastian Max</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10005"/>
                  </a:ext>
                </a:extLst>
              </a:tr>
              <a:tr h="292510">
                <a:tc>
                  <a:txBody>
                    <a:bodyPr/>
                    <a:lstStyle/>
                    <a:p>
                      <a:pPr algn="ctr"/>
                      <a:r>
                        <a:rPr lang="en-US" sz="1200" b="0" kern="1200" dirty="0">
                          <a:solidFill>
                            <a:schemeClr val="tx1"/>
                          </a:solidFill>
                          <a:latin typeface="+mn-lt"/>
                          <a:ea typeface="+mn-ea"/>
                          <a:cs typeface="+mn-cs"/>
                        </a:rPr>
                        <a:t>1207</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Views on Latency and Jitter Features in TGbe</a:t>
                      </a:r>
                    </a:p>
                  </a:txBody>
                  <a:tcPr/>
                </a:tc>
                <a:tc>
                  <a:txBody>
                    <a:bodyPr/>
                    <a:lstStyle/>
                    <a:p>
                      <a:pPr algn="ctr"/>
                      <a:r>
                        <a:rPr lang="en-US" sz="1200" b="0" kern="1200" dirty="0">
                          <a:solidFill>
                            <a:schemeClr val="tx1"/>
                          </a:solidFill>
                          <a:latin typeface="+mn-lt"/>
                          <a:ea typeface="+mn-ea"/>
                          <a:cs typeface="+mn-cs"/>
                        </a:rPr>
                        <a:t>Akira Kishida</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3765737835"/>
                  </a:ext>
                </a:extLst>
              </a:tr>
              <a:tr h="292510">
                <a:tc>
                  <a:txBody>
                    <a:bodyPr/>
                    <a:lstStyle/>
                    <a:p>
                      <a:pPr algn="ctr"/>
                      <a:r>
                        <a:rPr lang="en-US" sz="1200" b="0" kern="1200" dirty="0">
                          <a:solidFill>
                            <a:schemeClr val="tx1"/>
                          </a:solidFill>
                          <a:latin typeface="+mn-lt"/>
                          <a:ea typeface="+mn-ea"/>
                          <a:cs typeface="+mn-cs"/>
                        </a:rPr>
                        <a:t>1212</a:t>
                      </a:r>
                    </a:p>
                  </a:txBody>
                  <a:tcPr/>
                </a:tc>
                <a:tc>
                  <a:txBody>
                    <a:bodyPr/>
                    <a:lstStyle/>
                    <a:p>
                      <a:pPr algn="l"/>
                      <a:r>
                        <a:rPr lang="en-US" sz="1200" b="0" kern="1200" dirty="0">
                          <a:solidFill>
                            <a:schemeClr val="tx1"/>
                          </a:solidFill>
                          <a:latin typeface="+mn-lt"/>
                          <a:ea typeface="+mn-ea"/>
                          <a:cs typeface="+mn-cs"/>
                        </a:rPr>
                        <a:t>Performance of Coordinated Null Steering in 802.11be </a:t>
                      </a:r>
                    </a:p>
                  </a:txBody>
                  <a:tcPr anchor="ctr"/>
                </a:tc>
                <a:tc>
                  <a:txBody>
                    <a:bodyPr/>
                    <a:lstStyle/>
                    <a:p>
                      <a:pPr algn="ctr"/>
                      <a:r>
                        <a:rPr lang="en-US" sz="1200" b="0" kern="1200" dirty="0">
                          <a:solidFill>
                            <a:schemeClr val="tx1"/>
                          </a:solidFill>
                          <a:latin typeface="+mn-lt"/>
                          <a:ea typeface="+mn-ea"/>
                          <a:cs typeface="+mn-cs"/>
                        </a:rPr>
                        <a:t>David Lopez-Perez</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751318475"/>
                  </a:ext>
                </a:extLst>
              </a:tr>
              <a:tr h="292510">
                <a:tc>
                  <a:txBody>
                    <a:bodyPr/>
                    <a:lstStyle/>
                    <a:p>
                      <a:pPr algn="ctr"/>
                      <a:r>
                        <a:rPr lang="en-US" sz="1200" b="0" kern="1200" dirty="0">
                          <a:solidFill>
                            <a:schemeClr val="tx1"/>
                          </a:solidFill>
                          <a:latin typeface="+mn-lt"/>
                          <a:ea typeface="+mn-ea"/>
                          <a:cs typeface="+mn-cs"/>
                        </a:rPr>
                        <a:t>1213</a:t>
                      </a:r>
                    </a:p>
                  </a:txBody>
                  <a:tcPr/>
                </a:tc>
                <a:tc>
                  <a:txBody>
                    <a:bodyPr/>
                    <a:lstStyle/>
                    <a:p>
                      <a:pPr algn="l"/>
                      <a:r>
                        <a:rPr lang="en-US" sz="1200" b="0" kern="1200" dirty="0">
                          <a:solidFill>
                            <a:schemeClr val="tx1"/>
                          </a:solidFill>
                          <a:latin typeface="+mn-lt"/>
                          <a:ea typeface="+mn-ea"/>
                          <a:cs typeface="+mn-cs"/>
                        </a:rPr>
                        <a:t>Discussion on Multi-link Operations </a:t>
                      </a:r>
                    </a:p>
                  </a:txBody>
                  <a:tcPr anchor="ctr"/>
                </a:tc>
                <a:tc>
                  <a:txBody>
                    <a:bodyPr/>
                    <a:lstStyle/>
                    <a:p>
                      <a:pPr algn="ctr"/>
                      <a:r>
                        <a:rPr lang="en-US" sz="1200" b="0" kern="1200" dirty="0">
                          <a:solidFill>
                            <a:schemeClr val="tx1"/>
                          </a:solidFill>
                          <a:latin typeface="+mn-lt"/>
                          <a:ea typeface="+mn-ea"/>
                          <a:cs typeface="+mn-cs"/>
                        </a:rPr>
                        <a:t>Xiaofei WANG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1211899792"/>
                  </a:ext>
                </a:extLst>
              </a:tr>
              <a:tr h="292510">
                <a:tc>
                  <a:txBody>
                    <a:bodyPr/>
                    <a:lstStyle/>
                    <a:p>
                      <a:pPr algn="ctr"/>
                      <a:r>
                        <a:rPr lang="en-US" sz="1200" b="0" kern="1200" dirty="0">
                          <a:solidFill>
                            <a:schemeClr val="tx1"/>
                          </a:solidFill>
                          <a:latin typeface="+mn-lt"/>
                          <a:ea typeface="+mn-ea"/>
                          <a:cs typeface="+mn-cs"/>
                        </a:rPr>
                        <a:t>1214</a:t>
                      </a:r>
                    </a:p>
                  </a:txBody>
                  <a:tcPr/>
                </a:tc>
                <a:tc>
                  <a:txBody>
                    <a:bodyPr/>
                    <a:lstStyle/>
                    <a:p>
                      <a:pPr algn="l"/>
                      <a:r>
                        <a:rPr lang="en-US" sz="1200" b="0" kern="1200" dirty="0">
                          <a:solidFill>
                            <a:schemeClr val="tx1"/>
                          </a:solidFill>
                          <a:latin typeface="+mn-lt"/>
                          <a:ea typeface="+mn-ea"/>
                          <a:cs typeface="+mn-cs"/>
                        </a:rPr>
                        <a:t>Preamble Design Consideration for 802.11be</a:t>
                      </a:r>
                    </a:p>
                  </a:txBody>
                  <a:tcPr/>
                </a:tc>
                <a:tc>
                  <a:txBody>
                    <a:bodyPr/>
                    <a:lstStyle/>
                    <a:p>
                      <a:pPr algn="ctr"/>
                      <a:r>
                        <a:rPr lang="en-US" sz="1200" b="0" kern="1200" dirty="0">
                          <a:solidFill>
                            <a:schemeClr val="tx1"/>
                          </a:solidFill>
                          <a:latin typeface="+mn-lt"/>
                          <a:ea typeface="+mn-ea"/>
                          <a:cs typeface="+mn-cs"/>
                        </a:rPr>
                        <a:t>Rui Yang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62672658"/>
                  </a:ext>
                </a:extLst>
              </a:tr>
              <a:tr h="292510">
                <a:tc>
                  <a:txBody>
                    <a:bodyPr/>
                    <a:lstStyle/>
                    <a:p>
                      <a:pPr algn="ctr"/>
                      <a:r>
                        <a:rPr lang="en-US" sz="1200" b="0" kern="1200" dirty="0">
                          <a:solidFill>
                            <a:schemeClr val="tx1"/>
                          </a:solidFill>
                          <a:latin typeface="+mn-lt"/>
                          <a:ea typeface="+mn-ea"/>
                          <a:cs typeface="+mn-cs"/>
                        </a:rPr>
                        <a:t>1242</a:t>
                      </a:r>
                    </a:p>
                  </a:txBody>
                  <a:tcPr/>
                </a:tc>
                <a:tc>
                  <a:txBody>
                    <a:bodyPr/>
                    <a:lstStyle/>
                    <a:p>
                      <a:pPr algn="l"/>
                      <a:r>
                        <a:rPr lang="en-US" sz="1200" b="0" kern="1200" dirty="0">
                          <a:solidFill>
                            <a:schemeClr val="tx1"/>
                          </a:solidFill>
                          <a:latin typeface="+mn-lt"/>
                          <a:ea typeface="+mn-ea"/>
                          <a:cs typeface="+mn-cs"/>
                        </a:rPr>
                        <a:t>Wider Bandwidth Channel Access in EHT</a:t>
                      </a:r>
                    </a:p>
                  </a:txBody>
                  <a:tcPr anchor="ctr"/>
                </a:tc>
                <a:tc>
                  <a:txBody>
                    <a:bodyPr/>
                    <a:lstStyle/>
                    <a:p>
                      <a:pPr algn="ctr"/>
                      <a:r>
                        <a:rPr lang="en-US" sz="1200" b="0" kern="1200" dirty="0">
                          <a:solidFill>
                            <a:schemeClr val="tx1"/>
                          </a:solidFill>
                          <a:latin typeface="+mn-lt"/>
                          <a:ea typeface="+mn-ea"/>
                          <a:cs typeface="+mn-cs"/>
                        </a:rPr>
                        <a:t>Woojin Ahn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369950697"/>
                  </a:ext>
                </a:extLst>
              </a:tr>
              <a:tr h="292510">
                <a:tc>
                  <a:txBody>
                    <a:bodyPr/>
                    <a:lstStyle/>
                    <a:p>
                      <a:pPr algn="ctr"/>
                      <a:r>
                        <a:rPr lang="en-US" sz="1200" b="0" kern="1200" dirty="0">
                          <a:solidFill>
                            <a:schemeClr val="tx1"/>
                          </a:solidFill>
                          <a:latin typeface="+mn-lt"/>
                          <a:ea typeface="+mn-ea"/>
                          <a:cs typeface="+mn-cs"/>
                        </a:rPr>
                        <a:t>1262</a:t>
                      </a:r>
                    </a:p>
                  </a:txBody>
                  <a:tcPr/>
                </a:tc>
                <a:tc>
                  <a:txBody>
                    <a:bodyPr/>
                    <a:lstStyle/>
                    <a:p>
                      <a:pPr algn="l"/>
                      <a:r>
                        <a:rPr lang="en-US" sz="1200" b="0" kern="1200" dirty="0">
                          <a:solidFill>
                            <a:schemeClr val="tx1"/>
                          </a:solidFill>
                          <a:latin typeface="+mn-lt"/>
                          <a:ea typeface="+mn-ea"/>
                          <a:cs typeface="+mn-cs"/>
                        </a:rPr>
                        <a:t>Specification framework for 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Edward Au</a:t>
                      </a:r>
                    </a:p>
                  </a:txBody>
                  <a:tcPr/>
                </a:tc>
                <a:tc>
                  <a:txBody>
                    <a:bodyPr/>
                    <a:lstStyle/>
                    <a:p>
                      <a:pPr algn="ctr"/>
                      <a:r>
                        <a:rPr lang="en-US" sz="1200" b="0" kern="1200" dirty="0">
                          <a:solidFill>
                            <a:schemeClr val="tx1"/>
                          </a:solidFill>
                          <a:latin typeface="+mn-lt"/>
                          <a:ea typeface="+mn-ea"/>
                          <a:cs typeface="+mn-cs"/>
                        </a:rPr>
                        <a:t>Pending</a:t>
                      </a: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575665778"/>
                  </a:ext>
                </a:extLst>
              </a:tr>
              <a:tr h="292510">
                <a:tc>
                  <a:txBody>
                    <a:bodyPr/>
                    <a:lstStyle/>
                    <a:p>
                      <a:pPr algn="ctr" rtl="0" fontAlgn="ctr"/>
                      <a:endParaRPr lang="en-US" sz="12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656549911"/>
                  </a:ext>
                </a:extLst>
              </a:tr>
              <a:tr h="292510">
                <a:tc>
                  <a:txBody>
                    <a:bodyPr/>
                    <a:lstStyle/>
                    <a:p>
                      <a:pPr algn="ctr" rtl="0" fontAlgn="ctr"/>
                      <a:endParaRPr lang="en-US" sz="12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170315652"/>
                  </a:ext>
                </a:extLst>
              </a:tr>
              <a:tr h="292510">
                <a:tc>
                  <a:txBody>
                    <a:bodyPr/>
                    <a:lstStyle/>
                    <a:p>
                      <a:pPr algn="ctr" rtl="0" fontAlgn="ctr"/>
                      <a:endParaRPr lang="en-US" sz="12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840040463"/>
                  </a:ext>
                </a:extLst>
              </a:tr>
              <a:tr h="292510">
                <a:tc>
                  <a:txBody>
                    <a:bodyPr/>
                    <a:lstStyle/>
                    <a:p>
                      <a:pPr algn="ctr" rtl="0" fontAlgn="ctr"/>
                      <a:endParaRPr lang="en-US" sz="12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694239243"/>
                  </a:ext>
                </a:extLst>
              </a:tr>
              <a:tr h="292510">
                <a:tc>
                  <a:txBody>
                    <a:bodyPr/>
                    <a:lstStyle/>
                    <a:p>
                      <a:pPr algn="ctr" rtl="0" fontAlgn="ctr"/>
                      <a:endParaRPr lang="en-US" sz="12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2793034543"/>
                  </a:ext>
                </a:extLst>
              </a:tr>
            </a:tbl>
          </a:graphicData>
        </a:graphic>
      </p:graphicFrame>
    </p:spTree>
    <p:extLst>
      <p:ext uri="{BB962C8B-B14F-4D97-AF65-F5344CB8AC3E}">
        <p14:creationId xmlns:p14="http://schemas.microsoft.com/office/powerpoint/2010/main" val="5442343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Monday PM2</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Set and approve agenda</a:t>
            </a:r>
          </a:p>
          <a:p>
            <a:pPr>
              <a:lnSpc>
                <a:spcPct val="80000"/>
              </a:lnSpc>
              <a:buFont typeface="Arial" panose="020B0604020202020204" pitchFamily="34" charset="0"/>
              <a:buChar char="•"/>
            </a:pPr>
            <a:r>
              <a:rPr lang="en-US" altLang="en-US" dirty="0"/>
              <a:t>Summary from May 2019 meeting</a:t>
            </a:r>
          </a:p>
          <a:p>
            <a:pPr>
              <a:lnSpc>
                <a:spcPct val="80000"/>
              </a:lnSpc>
              <a:buFont typeface="Arial" panose="020B0604020202020204" pitchFamily="34" charset="0"/>
              <a:buChar char="•"/>
            </a:pPr>
            <a:r>
              <a:rPr lang="en-US" altLang="en-US" sz="2200" dirty="0"/>
              <a:t>Approve TG minutes</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21</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8100221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from May 2019 meeting</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Approved TGbe Selection Procedure (11-19/977r4)</a:t>
            </a:r>
          </a:p>
          <a:p>
            <a:pPr>
              <a:buFont typeface="Arial" panose="020B0604020202020204" pitchFamily="34" charset="0"/>
              <a:buChar char="•"/>
            </a:pPr>
            <a:r>
              <a:rPr lang="en-US" dirty="0"/>
              <a:t>Approved TGbe Timeline (11-19/787r2)</a:t>
            </a:r>
          </a:p>
          <a:p>
            <a:pPr>
              <a:buFont typeface="Arial" panose="020B0604020202020204" pitchFamily="34" charset="0"/>
              <a:buChar char="•"/>
            </a:pPr>
            <a:r>
              <a:rPr lang="en-US" dirty="0"/>
              <a:t>Elected/Appointed TG officers</a:t>
            </a:r>
          </a:p>
          <a:p>
            <a:pPr>
              <a:buFont typeface="Arial" panose="020B0604020202020204" pitchFamily="34" charset="0"/>
              <a:buChar char="•"/>
            </a:pPr>
            <a:r>
              <a:rPr lang="en-US" dirty="0"/>
              <a:t>Discussed 16 technical submissions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22646946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1BD08-B15F-4BB1-8E9E-C68F723A67B5}"/>
              </a:ext>
            </a:extLst>
          </p:cNvPr>
          <p:cNvSpPr>
            <a:spLocks noGrp="1"/>
          </p:cNvSpPr>
          <p:nvPr>
            <p:ph type="title"/>
          </p:nvPr>
        </p:nvSpPr>
        <p:spPr/>
        <p:txBody>
          <a:bodyPr/>
          <a:lstStyle/>
          <a:p>
            <a:r>
              <a:rPr lang="en-US" dirty="0"/>
              <a:t>Approve TG Minutes</a:t>
            </a:r>
          </a:p>
        </p:txBody>
      </p:sp>
      <p:sp>
        <p:nvSpPr>
          <p:cNvPr id="3" name="Content Placeholder 2">
            <a:extLst>
              <a:ext uri="{FF2B5EF4-FFF2-40B4-BE49-F238E27FC236}">
                <a16:creationId xmlns:a16="http://schemas.microsoft.com/office/drawing/2014/main" id="{2D0D6EA9-47E0-4332-ACAF-5FDF0662E482}"/>
              </a:ext>
            </a:extLst>
          </p:cNvPr>
          <p:cNvSpPr>
            <a:spLocks noGrp="1"/>
          </p:cNvSpPr>
          <p:nvPr>
            <p:ph idx="1"/>
          </p:nvPr>
        </p:nvSpPr>
        <p:spPr/>
        <p:txBody>
          <a:bodyPr/>
          <a:lstStyle/>
          <a:p>
            <a:r>
              <a:rPr lang="en-US" sz="2000" dirty="0"/>
              <a:t>Move to approve TGbe minutes of meetings and teleconferences from May 2019 meeting to today:</a:t>
            </a:r>
          </a:p>
          <a:p>
            <a:r>
              <a:rPr lang="en-US" sz="2000" dirty="0">
                <a:hlinkClick r:id="rId2"/>
              </a:rPr>
              <a:t>	https://mentor.ieee.org/802.11/dcn/19/11-19-0957-01-00be-meeting-minutes-may-2019.docx</a:t>
            </a:r>
            <a:endParaRPr lang="en-US" sz="2000" dirty="0"/>
          </a:p>
          <a:p>
            <a:r>
              <a:rPr lang="en-US" sz="2000" dirty="0">
                <a:hlinkClick r:id="rId3"/>
              </a:rPr>
              <a:t>	https://mentor.ieee.org/802.11/dcn/19/11-19-1075-01-00be-telephone-conference-meeting-minutes-june-2019.docx</a:t>
            </a:r>
            <a:endParaRPr lang="en-US" sz="2000" dirty="0"/>
          </a:p>
          <a:p>
            <a:endParaRPr lang="en-US" sz="2000" dirty="0"/>
          </a:p>
          <a:p>
            <a:r>
              <a:rPr lang="en-US" sz="2000" dirty="0"/>
              <a:t>Move: 						Second: </a:t>
            </a:r>
          </a:p>
          <a:p>
            <a:r>
              <a:rPr lang="en-US" sz="2000" dirty="0"/>
              <a:t>Discussion: </a:t>
            </a:r>
          </a:p>
          <a:p>
            <a:endParaRPr lang="en-US" sz="2000" dirty="0"/>
          </a:p>
          <a:p>
            <a:r>
              <a:rPr lang="en-US" sz="2000" dirty="0"/>
              <a:t>Result:</a:t>
            </a:r>
          </a:p>
        </p:txBody>
      </p:sp>
      <p:sp>
        <p:nvSpPr>
          <p:cNvPr id="4" name="Slide Number Placeholder 3">
            <a:extLst>
              <a:ext uri="{FF2B5EF4-FFF2-40B4-BE49-F238E27FC236}">
                <a16:creationId xmlns:a16="http://schemas.microsoft.com/office/drawing/2014/main" id="{7DB51C53-C16F-44B1-8D21-D322F730DB78}"/>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743C1F42-492E-4B90-B16A-A948ABE743A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F10F6FD-7BB5-4A65-8F15-60B3079C425C}"/>
              </a:ext>
            </a:extLst>
          </p:cNvPr>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8901639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ADD57-C5E5-40D3-8B90-77984D6D631E}"/>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8B616E02-FE4E-4CDA-BE82-67F1CAAD2541}"/>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6ACE980E-C69F-4426-A7C5-A1174FF242E1}"/>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683516D2-48C9-4BE7-AA04-3A2B65D5B69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5E5383C-4DA8-4723-A4D2-B02146197D81}"/>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40051392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Tuesday AM1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25</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33091103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ADD57-C5E5-40D3-8B90-77984D6D631E}"/>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8B616E02-FE4E-4CDA-BE82-67F1CAAD2541}"/>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6ACE980E-C69F-4426-A7C5-A1174FF242E1}"/>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683516D2-48C9-4BE7-AA04-3A2B65D5B69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5E5383C-4DA8-4723-A4D2-B02146197D81}"/>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4002477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Tuesday EVE</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Joint meeting with IEEE 802.1 TSN</a:t>
            </a:r>
          </a:p>
          <a:p>
            <a:pPr lvl="0">
              <a:lnSpc>
                <a:spcPct val="80000"/>
              </a:lnSpc>
              <a:buFont typeface="Arial" panose="020B0604020202020204" pitchFamily="34" charset="0"/>
              <a:buChar char="•"/>
            </a:pPr>
            <a:r>
              <a:rPr lang="en-US" altLang="en-US" dirty="0"/>
              <a:t>Call meeting to order</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Introduction</a:t>
            </a:r>
          </a:p>
          <a:p>
            <a:pPr>
              <a:lnSpc>
                <a:spcPct val="80000"/>
              </a:lnSpc>
              <a:buFont typeface="Arial" panose="020B0604020202020204" pitchFamily="34" charset="0"/>
              <a:buChar char="•"/>
            </a:pPr>
            <a:r>
              <a:rPr lang="en-US" altLang="en-US" dirty="0"/>
              <a:t>Useful Reads</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Next Steps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27</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21714465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96D521-CEE9-476A-8C50-277311BC4D92}"/>
              </a:ext>
            </a:extLst>
          </p:cNvPr>
          <p:cNvSpPr>
            <a:spLocks noGrp="1"/>
          </p:cNvSpPr>
          <p:nvPr>
            <p:ph type="title"/>
          </p:nvPr>
        </p:nvSpPr>
        <p:spPr/>
        <p:txBody>
          <a:bodyPr/>
          <a:lstStyle/>
          <a:p>
            <a:r>
              <a:rPr lang="en-US" dirty="0"/>
              <a:t>Useful Reads</a:t>
            </a:r>
          </a:p>
        </p:txBody>
      </p:sp>
      <p:sp>
        <p:nvSpPr>
          <p:cNvPr id="3" name="Content Placeholder 2">
            <a:extLst>
              <a:ext uri="{FF2B5EF4-FFF2-40B4-BE49-F238E27FC236}">
                <a16:creationId xmlns:a16="http://schemas.microsoft.com/office/drawing/2014/main" id="{77A6FEE0-B778-4677-A72B-F166843D3A2D}"/>
              </a:ext>
            </a:extLst>
          </p:cNvPr>
          <p:cNvSpPr>
            <a:spLocks noGrp="1"/>
          </p:cNvSpPr>
          <p:nvPr>
            <p:ph idx="1"/>
          </p:nvPr>
        </p:nvSpPr>
        <p:spPr>
          <a:xfrm>
            <a:off x="685800" y="1981200"/>
            <a:ext cx="7770813" cy="4494213"/>
          </a:xfrm>
        </p:spPr>
        <p:txBody>
          <a:bodyPr/>
          <a:lstStyle/>
          <a:p>
            <a:pPr marL="457200" indent="-457200">
              <a:buFont typeface="+mj-lt"/>
              <a:buAutoNum type="arabicPeriod"/>
            </a:pPr>
            <a:r>
              <a:rPr lang="en-US" sz="1600" dirty="0"/>
              <a:t>Overview of IEEE802.1 TSN and IETF DetNet</a:t>
            </a:r>
          </a:p>
          <a:p>
            <a:pPr marL="914400" lvl="1" indent="-457200">
              <a:buFont typeface="Arial" panose="020B0604020202020204" pitchFamily="34" charset="0"/>
              <a:buChar char="•"/>
            </a:pPr>
            <a:r>
              <a:rPr lang="en-US" sz="1400" dirty="0"/>
              <a:t>Presented at IEEE802.11 Plenary meeting in Bangkok (Nov’18)</a:t>
            </a:r>
          </a:p>
          <a:p>
            <a:pPr marL="914400" lvl="1" indent="-457200">
              <a:buFont typeface="Arial" panose="020B0604020202020204" pitchFamily="34" charset="0"/>
              <a:buChar char="•"/>
            </a:pPr>
            <a:r>
              <a:rPr lang="en-US" sz="1400" dirty="0"/>
              <a:t>General overview on:</a:t>
            </a:r>
          </a:p>
          <a:p>
            <a:pPr marL="1314450" lvl="2" indent="-457200">
              <a:buFont typeface="Arial" panose="020B0604020202020204" pitchFamily="34" charset="0"/>
              <a:buChar char="•"/>
            </a:pPr>
            <a:r>
              <a:rPr lang="en-US" sz="1200" dirty="0"/>
              <a:t>Time sensitive networking (TSN) scope, standards, and projects,</a:t>
            </a:r>
          </a:p>
          <a:p>
            <a:pPr marL="1314450" lvl="2" indent="-457200">
              <a:buFont typeface="Arial" panose="020B0604020202020204" pitchFamily="34" charset="0"/>
              <a:buChar char="•"/>
            </a:pPr>
            <a:r>
              <a:rPr lang="en-US" sz="1200" dirty="0"/>
              <a:t>Deterministic Networking (DetNet) scope, deliverables and building blocks</a:t>
            </a:r>
          </a:p>
          <a:p>
            <a:pPr marL="914400" lvl="1" indent="-457200">
              <a:buFont typeface="Arial" panose="020B0604020202020204" pitchFamily="34" charset="0"/>
              <a:buChar char="•"/>
            </a:pPr>
            <a:r>
              <a:rPr lang="en-US" sz="1400" dirty="0">
                <a:hlinkClick r:id="rId2"/>
              </a:rPr>
              <a:t>https://mentor.ieee.org/802.11/dcn/18/11-18-2027-00-0000-overview-of-ieee-802-1-tsn-and-ietf-detnet.pdf</a:t>
            </a:r>
            <a:endParaRPr lang="en-US" sz="1400" dirty="0"/>
          </a:p>
          <a:p>
            <a:pPr marL="457200" indent="-457200">
              <a:buFont typeface="+mj-lt"/>
              <a:buAutoNum type="arabicPeriod"/>
            </a:pPr>
            <a:r>
              <a:rPr lang="en-US" sz="1600" dirty="0"/>
              <a:t>Time Sensitive Networking Standards</a:t>
            </a:r>
          </a:p>
          <a:p>
            <a:pPr marL="857250" lvl="1" indent="-457200">
              <a:buFont typeface="Arial" panose="020B0604020202020204" pitchFamily="34" charset="0"/>
              <a:buChar char="•"/>
            </a:pPr>
            <a:r>
              <a:rPr lang="en-US" sz="1400" dirty="0"/>
              <a:t>Issue in IEEE Communications Standards Magazine (June’18)</a:t>
            </a:r>
          </a:p>
          <a:p>
            <a:pPr marL="857250" lvl="1" indent="-457200">
              <a:buFont typeface="Arial" panose="020B0604020202020204" pitchFamily="34" charset="0"/>
              <a:buChar char="•"/>
            </a:pPr>
            <a:r>
              <a:rPr lang="en-US" sz="1400" dirty="0"/>
              <a:t>Covering standardization efforts, design aspects, applications, etc.</a:t>
            </a:r>
            <a:endParaRPr lang="en-US" sz="1400" dirty="0">
              <a:hlinkClick r:id="rId3"/>
            </a:endParaRPr>
          </a:p>
          <a:p>
            <a:pPr marL="857250" lvl="1" indent="-457200">
              <a:buFont typeface="Arial" panose="020B0604020202020204" pitchFamily="34" charset="0"/>
              <a:buChar char="•"/>
            </a:pPr>
            <a:r>
              <a:rPr lang="en-US" sz="1400" dirty="0">
                <a:hlinkClick r:id="rId3"/>
              </a:rPr>
              <a:t>https://ieeexplore.ieee.org/xpl/tocresult.jsp?isnumber=8412445</a:t>
            </a:r>
            <a:endParaRPr lang="en-US" sz="1400" dirty="0"/>
          </a:p>
          <a:p>
            <a:pPr marL="457200" indent="-457200">
              <a:buFont typeface="+mj-lt"/>
              <a:buAutoNum type="arabicPeriod"/>
            </a:pPr>
            <a:r>
              <a:rPr lang="en-US" sz="1600" dirty="0"/>
              <a:t>DetNet - TSN Workshop</a:t>
            </a:r>
          </a:p>
          <a:p>
            <a:pPr marL="857250" lvl="1" indent="-457200">
              <a:buFont typeface="Arial" panose="020B0604020202020204" pitchFamily="34" charset="0"/>
              <a:buChar char="•"/>
            </a:pPr>
            <a:r>
              <a:rPr lang="en-US" sz="1400" dirty="0"/>
              <a:t>Joint workshop held in Bangkok (Nov’18)</a:t>
            </a:r>
          </a:p>
          <a:p>
            <a:pPr marL="857250" lvl="1" indent="-457200">
              <a:buFont typeface="Arial" panose="020B0604020202020204" pitchFamily="34" charset="0"/>
              <a:buChar char="•"/>
            </a:pPr>
            <a:r>
              <a:rPr lang="en-US" sz="1400" dirty="0"/>
              <a:t>Discussed topics related to interactions between DetNet layer and a TSN layer</a:t>
            </a:r>
          </a:p>
          <a:p>
            <a:pPr marL="857250" lvl="1" indent="-457200">
              <a:buFont typeface="Arial" panose="020B0604020202020204" pitchFamily="34" charset="0"/>
              <a:buChar char="•"/>
            </a:pPr>
            <a:r>
              <a:rPr lang="en-US" sz="1400">
                <a:hlinkClick r:id="rId4"/>
              </a:rPr>
              <a:t>https</a:t>
            </a:r>
            <a:r>
              <a:rPr lang="en-US" sz="1400" dirty="0">
                <a:hlinkClick r:id="rId4"/>
              </a:rPr>
              <a:t>://1.ieee802.org/november-2018-plenary-meeting-in-bangkok-thailand-tsn-tg-agenda/</a:t>
            </a:r>
            <a:endParaRPr lang="en-US" sz="1400" dirty="0"/>
          </a:p>
          <a:p>
            <a:pPr marL="857250" lvl="1" indent="-457200">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0C02561B-6997-4D0B-8F64-FAFD7CF4F965}"/>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33C25F7D-5032-437B-B052-F090B21FD0F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C816DFB-CDCB-499F-8219-960E23AA6855}"/>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6294474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ADD57-C5E5-40D3-8B90-77984D6D631E}"/>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8B616E02-FE4E-4CDA-BE82-67F1CAAD2541}"/>
              </a:ext>
            </a:extLst>
          </p:cNvPr>
          <p:cNvSpPr>
            <a:spLocks noGrp="1"/>
          </p:cNvSpPr>
          <p:nvPr>
            <p:ph idx="1"/>
          </p:nvPr>
        </p:nvSpPr>
        <p:spPr/>
        <p:txBody>
          <a:bodyPr/>
          <a:lstStyle/>
          <a:p>
            <a:pPr marL="457200" indent="-457200">
              <a:buFont typeface="+mj-lt"/>
              <a:buAutoNum type="arabicPeriod"/>
            </a:pPr>
            <a:r>
              <a:rPr lang="en-US" sz="1800" dirty="0"/>
              <a:t>IEEE 802.1 TSN - An introduction (Janos Farkas) [25mins]</a:t>
            </a:r>
          </a:p>
          <a:p>
            <a:pPr marL="457200" indent="-457200">
              <a:buFont typeface="+mj-lt"/>
              <a:buAutoNum type="arabicPeriod"/>
            </a:pPr>
            <a:r>
              <a:rPr lang="en-US" sz="1800" dirty="0"/>
              <a:t>19/1266 Wireless + TSN = part of the picture (Norman Finn) [25mins]</a:t>
            </a:r>
          </a:p>
          <a:p>
            <a:pPr marL="457200" indent="-457200">
              <a:buFont typeface="+mj-lt"/>
              <a:buAutoNum type="arabicPeriod"/>
            </a:pPr>
            <a:r>
              <a:rPr lang="en-US" sz="1800" dirty="0"/>
              <a:t>TSN support in 802.11 and potential areas for TGbe (Dave Cavalcanti) [25mins]</a:t>
            </a:r>
          </a:p>
          <a:p>
            <a:pPr marL="457200" indent="-457200">
              <a:buFont typeface="+mj-lt"/>
              <a:buAutoNum type="arabicPeriod"/>
            </a:pPr>
            <a:r>
              <a:rPr lang="en-US" sz="1800" dirty="0"/>
              <a:t>19/1223 Improving WLAN reliability Joint TSN-11be session (Antonio De La Oliva Delgado) [15mins]</a:t>
            </a:r>
          </a:p>
        </p:txBody>
      </p:sp>
      <p:sp>
        <p:nvSpPr>
          <p:cNvPr id="4" name="Slide Number Placeholder 3">
            <a:extLst>
              <a:ext uri="{FF2B5EF4-FFF2-40B4-BE49-F238E27FC236}">
                <a16:creationId xmlns:a16="http://schemas.microsoft.com/office/drawing/2014/main" id="{6ACE980E-C69F-4426-A7C5-A1174FF242E1}"/>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683516D2-48C9-4BE7-AA04-3A2B65D5B69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5E5383C-4DA8-4723-A4D2-B02146197D81}"/>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5544688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900C09-240C-4BEA-A4E9-6B633D7EDDB9}"/>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16649F00-6071-4211-990A-6647395618F5}"/>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2BDE0E95-14B9-484D-8BF3-855F0904701E}"/>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F754F7B4-DD91-4E91-A15B-4D478928F86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84BA03D-6A14-4DDE-80B4-B05D959C3C70}"/>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12315236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Wednesday AM1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31</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35346756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ADD57-C5E5-40D3-8B90-77984D6D631E}"/>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8B616E02-FE4E-4CDA-BE82-67F1CAAD2541}"/>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6ACE980E-C69F-4426-A7C5-A1174FF242E1}"/>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683516D2-48C9-4BE7-AA04-3A2B65D5B69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5E5383C-4DA8-4723-A4D2-B02146197D81}"/>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05710999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Thursday AM1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TG documents</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33</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266491099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80C835-BBE5-4F07-9AD0-22BB653DD684}"/>
              </a:ext>
            </a:extLst>
          </p:cNvPr>
          <p:cNvSpPr>
            <a:spLocks noGrp="1"/>
          </p:cNvSpPr>
          <p:nvPr>
            <p:ph type="title"/>
          </p:nvPr>
        </p:nvSpPr>
        <p:spPr/>
        <p:txBody>
          <a:bodyPr/>
          <a:lstStyle/>
          <a:p>
            <a:r>
              <a:rPr lang="en-US" dirty="0"/>
              <a:t>TG documents</a:t>
            </a:r>
          </a:p>
        </p:txBody>
      </p:sp>
      <p:sp>
        <p:nvSpPr>
          <p:cNvPr id="3" name="Content Placeholder 2">
            <a:extLst>
              <a:ext uri="{FF2B5EF4-FFF2-40B4-BE49-F238E27FC236}">
                <a16:creationId xmlns:a16="http://schemas.microsoft.com/office/drawing/2014/main" id="{FCF7AA2C-AF46-494A-A684-D9D2F5CD1521}"/>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38DF0719-0167-4E28-9CF0-A8171B1CF123}"/>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EA7A6BB-2A3F-4B94-8B55-D0B8D727166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53947ED-2A7D-493A-9ED5-CA14AEAB4BD3}"/>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81172563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ADD57-C5E5-40D3-8B90-77984D6D631E}"/>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8B616E02-FE4E-4CDA-BE82-67F1CAAD2541}"/>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6ACE980E-C69F-4426-A7C5-A1174FF242E1}"/>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683516D2-48C9-4BE7-AA04-3A2B65D5B69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5E5383C-4DA8-4723-A4D2-B02146197D81}"/>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411035347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Thursday PM1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Teleconference Plan</a:t>
            </a:r>
          </a:p>
          <a:p>
            <a:pPr>
              <a:lnSpc>
                <a:spcPct val="80000"/>
              </a:lnSpc>
              <a:buFont typeface="Arial" panose="020B0604020202020204" pitchFamily="34" charset="0"/>
              <a:buChar char="•"/>
            </a:pPr>
            <a:r>
              <a:rPr lang="en-US" altLang="en-US" dirty="0"/>
              <a:t>Goals for September 2019</a:t>
            </a:r>
          </a:p>
          <a:p>
            <a:pPr lvl="0">
              <a:lnSpc>
                <a:spcPct val="80000"/>
              </a:lnSpc>
              <a:buFont typeface="Arial" panose="020B0604020202020204" pitchFamily="34" charset="0"/>
              <a:buChar char="•"/>
            </a:pPr>
            <a:r>
              <a:rPr lang="en-US" altLang="en-US" dirty="0"/>
              <a:t>Any other business</a:t>
            </a:r>
          </a:p>
          <a:p>
            <a:pPr lvl="0">
              <a:lnSpc>
                <a:spcPct val="80000"/>
              </a:lnSpc>
              <a:buFont typeface="Arial" panose="020B0604020202020204" pitchFamily="34" charset="0"/>
              <a:buChar char="•"/>
            </a:pPr>
            <a:r>
              <a:rPr lang="en-US" altLang="en-US" dirty="0"/>
              <a:t>Adjourn</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36</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278450604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ADD57-C5E5-40D3-8B90-77984D6D631E}"/>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8B616E02-FE4E-4CDA-BE82-67F1CAAD2541}"/>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6ACE980E-C69F-4426-A7C5-A1174FF242E1}"/>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683516D2-48C9-4BE7-AA04-3A2B65D5B69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5E5383C-4DA8-4723-A4D2-B02146197D81}"/>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333094147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Teleconference Plan</a:t>
            </a:r>
          </a:p>
        </p:txBody>
      </p:sp>
      <p:sp>
        <p:nvSpPr>
          <p:cNvPr id="11" name="Content Placeholder 10">
            <a:extLst>
              <a:ext uri="{FF2B5EF4-FFF2-40B4-BE49-F238E27FC236}">
                <a16:creationId xmlns:a16="http://schemas.microsoft.com/office/drawing/2014/main" id="{2E08324D-B948-4A51-BD7F-47D9114380C8}"/>
              </a:ext>
            </a:extLst>
          </p:cNvPr>
          <p:cNvSpPr>
            <a:spLocks noGrp="1"/>
          </p:cNvSpPr>
          <p:nvPr>
            <p:ph idx="1"/>
          </p:nvPr>
        </p:nvSpPr>
        <p:spPr/>
        <p:txBody>
          <a:bodyPr/>
          <a:lstStyle/>
          <a:p>
            <a:r>
              <a:rPr lang="en-US" dirty="0">
                <a:solidFill>
                  <a:srgbClr val="FF0000"/>
                </a:solidFill>
              </a:rPr>
              <a:t>TBD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34687235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Goals for September 2019</a:t>
            </a:r>
          </a:p>
        </p:txBody>
      </p:sp>
      <p:sp>
        <p:nvSpPr>
          <p:cNvPr id="3" name="Content Placeholder 2"/>
          <p:cNvSpPr>
            <a:spLocks noGrp="1"/>
          </p:cNvSpPr>
          <p:nvPr>
            <p:ph idx="1"/>
          </p:nvPr>
        </p:nvSpPr>
        <p:spPr/>
        <p:txBody>
          <a:bodyPr/>
          <a:lstStyle/>
          <a:p>
            <a:pPr marL="0" indent="0"/>
            <a:r>
              <a:rPr lang="en-US" dirty="0">
                <a:solidFill>
                  <a:srgbClr val="FF0000"/>
                </a:solidFill>
              </a:rPr>
              <a:t>TBD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13474230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p:txBody>
          <a:bodyPr/>
          <a:lstStyle/>
          <a:p>
            <a:pPr marL="457200" indent="-457200"/>
            <a:r>
              <a:rPr lang="en-US" altLang="en-US" dirty="0">
                <a:hlinkClick r:id="rId2"/>
              </a:rPr>
              <a:t>https://imat.ieee.org/my-site/home</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393010576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0061FA-8251-4076-A7E5-5BAD659EF444}"/>
              </a:ext>
            </a:extLst>
          </p:cNvPr>
          <p:cNvSpPr>
            <a:spLocks noGrp="1"/>
          </p:cNvSpPr>
          <p:nvPr>
            <p:ph type="title"/>
          </p:nvPr>
        </p:nvSpPr>
        <p:spPr/>
        <p:txBody>
          <a:bodyPr/>
          <a:lstStyle/>
          <a:p>
            <a:r>
              <a:rPr lang="en-US" dirty="0"/>
              <a:t>Any other business</a:t>
            </a:r>
          </a:p>
        </p:txBody>
      </p:sp>
      <p:sp>
        <p:nvSpPr>
          <p:cNvPr id="3" name="Content Placeholder 2">
            <a:extLst>
              <a:ext uri="{FF2B5EF4-FFF2-40B4-BE49-F238E27FC236}">
                <a16:creationId xmlns:a16="http://schemas.microsoft.com/office/drawing/2014/main" id="{AF47F81F-D874-4B51-8344-C301E01C0D30}"/>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E37021BD-E01D-4968-BE18-BD8ECD00B96A}"/>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03B5B706-6D09-4BE9-A6BF-E4D6460F88D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58B3F5F-4FE2-4A09-868E-C58C361CD22E}"/>
              </a:ext>
            </a:extLst>
          </p:cNvPr>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203931235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D7D338E-7741-45FC-B45D-AB2E5434376C}"/>
              </a:ext>
            </a:extLst>
          </p:cNvPr>
          <p:cNvSpPr>
            <a:spLocks noGrp="1"/>
          </p:cNvSpPr>
          <p:nvPr>
            <p:ph type="title"/>
          </p:nvPr>
        </p:nvSpPr>
        <p:spPr>
          <a:xfrm>
            <a:off x="746867" y="3200400"/>
            <a:ext cx="7772400" cy="1066800"/>
          </a:xfrm>
        </p:spPr>
        <p:txBody>
          <a:bodyPr/>
          <a:lstStyle/>
          <a:p>
            <a:pPr algn="ctr"/>
            <a:r>
              <a:rPr lang="en-US" dirty="0"/>
              <a:t>adjourn</a:t>
            </a:r>
          </a:p>
        </p:txBody>
      </p:sp>
      <p:sp>
        <p:nvSpPr>
          <p:cNvPr id="6" name="Date Placeholder 5">
            <a:extLst>
              <a:ext uri="{FF2B5EF4-FFF2-40B4-BE49-F238E27FC236}">
                <a16:creationId xmlns:a16="http://schemas.microsoft.com/office/drawing/2014/main" id="{AC4518E4-1383-430B-89F1-441256025D39}"/>
              </a:ext>
            </a:extLst>
          </p:cNvPr>
          <p:cNvSpPr>
            <a:spLocks noGrp="1"/>
          </p:cNvSpPr>
          <p:nvPr>
            <p:ph type="dt" idx="10"/>
          </p:nvPr>
        </p:nvSpPr>
        <p:spPr/>
        <p:txBody>
          <a:bodyPr/>
          <a:lstStyle/>
          <a:p>
            <a:r>
              <a:rPr lang="en-US" dirty="0"/>
              <a:t>July 2019</a:t>
            </a:r>
            <a:endParaRPr lang="en-GB" dirty="0"/>
          </a:p>
        </p:txBody>
      </p:sp>
      <p:sp>
        <p:nvSpPr>
          <p:cNvPr id="5" name="Footer Placeholder 4">
            <a:extLst>
              <a:ext uri="{FF2B5EF4-FFF2-40B4-BE49-F238E27FC236}">
                <a16:creationId xmlns:a16="http://schemas.microsoft.com/office/drawing/2014/main" id="{97E02F75-3E0B-4283-B4F0-CC8A12C34190}"/>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Tree>
    <p:extLst>
      <p:ext uri="{BB962C8B-B14F-4D97-AF65-F5344CB8AC3E}">
        <p14:creationId xmlns:p14="http://schemas.microsoft.com/office/powerpoint/2010/main" val="355838027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22CC00A-B750-4C1F-9396-FF7D44333336}"/>
              </a:ext>
            </a:extLst>
          </p:cNvPr>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dirty="0"/>
              <a:t>Make sure your badges are correct </a:t>
            </a:r>
          </a:p>
          <a:p>
            <a:pPr lvl="2">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lvl="1">
              <a:buFont typeface="Arial" panose="020B0604020202020204" pitchFamily="34" charset="0"/>
              <a:buChar char="•"/>
            </a:pPr>
            <a:r>
              <a:rPr lang="en-US" altLang="en-US" sz="2200" dirty="0"/>
              <a:t>Upload submission: </a:t>
            </a:r>
            <a:r>
              <a:rPr lang="en-US" altLang="en-US" sz="2200" dirty="0">
                <a:hlinkClick r:id="rId3"/>
              </a:rPr>
              <a:t>http://mentor.ieee.org</a:t>
            </a:r>
            <a:r>
              <a:rPr lang="en-US" altLang="en-US" sz="2200" dirty="0"/>
              <a:t> in “TGbe” group</a:t>
            </a:r>
          </a:p>
          <a:p>
            <a:pPr lvl="2">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en-US" altLang="ja-JP" dirty="0"/>
              <a:t>s area</a:t>
            </a:r>
          </a:p>
          <a:p>
            <a:pPr marL="800100" lvl="1" indent="-342900">
              <a:buFont typeface="Arial" panose="020B0604020202020204" pitchFamily="34" charset="0"/>
              <a:buChar char="•"/>
            </a:pPr>
            <a:r>
              <a:rPr lang="en-US" altLang="en-US" sz="2200" dirty="0"/>
              <a:t>See Jon Rosdahl –  </a:t>
            </a:r>
            <a:r>
              <a:rPr lang="en-US" altLang="en-US" sz="2200" dirty="0">
                <a:hlinkClick r:id="rId4"/>
              </a:rPr>
              <a:t>jrosdahl@ieee.org</a:t>
            </a:r>
            <a:endParaRPr lang="en-US" altLang="en-US" sz="2200" dirty="0"/>
          </a:p>
          <a:p>
            <a:pPr marL="1200150" lvl="2"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9271778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4277600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2019</a:t>
            </a:r>
            <a:endParaRPr lang="en-GB" dirty="0"/>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436815634"/>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27069</TotalTime>
  <Words>2505</Words>
  <Application>Microsoft Office PowerPoint</Application>
  <PresentationFormat>On-screen Show (4:3)</PresentationFormat>
  <Paragraphs>715</Paragraphs>
  <Slides>42</Slides>
  <Notes>4</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42</vt:i4>
      </vt:variant>
    </vt:vector>
  </HeadingPairs>
  <TitlesOfParts>
    <vt:vector size="51" baseType="lpstr">
      <vt:lpstr>Arial Unicode MS</vt:lpstr>
      <vt:lpstr>MS Gothic</vt:lpstr>
      <vt:lpstr>Arial</vt:lpstr>
      <vt:lpstr>Arial Black</vt:lpstr>
      <vt:lpstr>Calibri</vt:lpstr>
      <vt:lpstr>Monotype Sorts</vt:lpstr>
      <vt:lpstr>Times New Roman</vt:lpstr>
      <vt:lpstr>Office Theme</vt:lpstr>
      <vt:lpstr>Document</vt:lpstr>
      <vt:lpstr>TGbe July 2019 Meeting Agenda</vt:lpstr>
      <vt:lpstr>IEEE 802.11 TGbe: Enhancements for Extremely High Throughput (EHT)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TGbe Agenda</vt:lpstr>
      <vt:lpstr>TGbe Schedule</vt:lpstr>
      <vt:lpstr>Past Submissions’ List</vt:lpstr>
      <vt:lpstr>Past Submissions’ List (cont.)</vt:lpstr>
      <vt:lpstr>Submission’s List (1)</vt:lpstr>
      <vt:lpstr>Submission’s List (2)</vt:lpstr>
      <vt:lpstr>Submission’s List (3)</vt:lpstr>
      <vt:lpstr>Submission’s List (4)</vt:lpstr>
      <vt:lpstr>Agenda for Monday PM2</vt:lpstr>
      <vt:lpstr>Summary from May 2019 meeting</vt:lpstr>
      <vt:lpstr>Approve TG Minutes</vt:lpstr>
      <vt:lpstr>Submissions</vt:lpstr>
      <vt:lpstr>Agenda for Tuesday AM1</vt:lpstr>
      <vt:lpstr>Submissions</vt:lpstr>
      <vt:lpstr>Agenda for Tuesday EVE</vt:lpstr>
      <vt:lpstr>Useful Reads</vt:lpstr>
      <vt:lpstr>Submissions</vt:lpstr>
      <vt:lpstr>Next Steps</vt:lpstr>
      <vt:lpstr>Agenda for Wednesday AM1</vt:lpstr>
      <vt:lpstr>Submissions</vt:lpstr>
      <vt:lpstr>Agenda for Thursday AM1</vt:lpstr>
      <vt:lpstr>TG documents</vt:lpstr>
      <vt:lpstr>Submissions</vt:lpstr>
      <vt:lpstr>Agenda for Thursday PM1</vt:lpstr>
      <vt:lpstr>Submissions</vt:lpstr>
      <vt:lpstr>Teleconference Plan</vt:lpstr>
      <vt:lpstr>Goals for September 2019</vt:lpstr>
      <vt:lpstr>Any other business</vt:lpstr>
      <vt:lpstr>adjourn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Asterjadhi</cp:lastModifiedBy>
  <cp:revision>667</cp:revision>
  <cp:lastPrinted>1601-01-01T00:00:00Z</cp:lastPrinted>
  <dcterms:created xsi:type="dcterms:W3CDTF">2017-01-26T15:28:16Z</dcterms:created>
  <dcterms:modified xsi:type="dcterms:W3CDTF">2019-07-15T08:45:02Z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