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35" r:id="rId18"/>
    <p:sldId id="338" r:id="rId19"/>
    <p:sldId id="339" r:id="rId20"/>
    <p:sldId id="342" r:id="rId21"/>
    <p:sldId id="271" r:id="rId22"/>
    <p:sldId id="273" r:id="rId23"/>
    <p:sldId id="291" r:id="rId24"/>
    <p:sldId id="325" r:id="rId25"/>
    <p:sldId id="340" r:id="rId26"/>
    <p:sldId id="341" r:id="rId27"/>
    <p:sldId id="308" r:id="rId28"/>
    <p:sldId id="333" r:id="rId29"/>
    <p:sldId id="326" r:id="rId30"/>
    <p:sldId id="337" r:id="rId31"/>
    <p:sldId id="311" r:id="rId32"/>
    <p:sldId id="327" r:id="rId33"/>
    <p:sldId id="330" r:id="rId34"/>
    <p:sldId id="336" r:id="rId35"/>
    <p:sldId id="331" r:id="rId36"/>
    <p:sldId id="297" r:id="rId37"/>
    <p:sldId id="332" r:id="rId38"/>
    <p:sldId id="286" r:id="rId39"/>
    <p:sldId id="305" r:id="rId40"/>
    <p:sldId id="298" r:id="rId41"/>
    <p:sldId id="324"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438"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67010141"/>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Porat</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853098137"/>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20548094"/>
              </p:ext>
            </p:extLst>
          </p:nvPr>
        </p:nvGraphicFramePr>
        <p:xfrm>
          <a:off x="1027378" y="1505839"/>
          <a:ext cx="7202222"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1085</a:t>
                      </a:r>
                    </a:p>
                  </a:txBody>
                  <a:tcPr/>
                </a:tc>
                <a:tc>
                  <a:txBody>
                    <a:bodyPr/>
                    <a:lstStyle/>
                    <a:p>
                      <a:pPr algn="l"/>
                      <a:r>
                        <a:rPr lang="en-US" sz="1200" b="0" kern="1200" dirty="0">
                          <a:solidFill>
                            <a:schemeClr val="tx1"/>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Rui Cao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1066</a:t>
                      </a:r>
                    </a:p>
                  </a:txBody>
                  <a:tcPr/>
                </a:tc>
                <a:tc>
                  <a:txBody>
                    <a:bodyPr/>
                    <a:lstStyle/>
                    <a:p>
                      <a:pPr algn="l"/>
                      <a:r>
                        <a:rPr lang="en-US" sz="1200" b="0" kern="1200" dirty="0">
                          <a:solidFill>
                            <a:schemeClr val="tx1"/>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2007659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46598018"/>
              </p:ext>
            </p:extLst>
          </p:nvPr>
        </p:nvGraphicFramePr>
        <p:xfrm>
          <a:off x="933716" y="1505839"/>
          <a:ext cx="7295884"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Preamble structure in 11be</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a:solidFill>
                            <a:schemeClr val="tx1"/>
                          </a:solidFill>
                          <a:latin typeface="+mn-lt"/>
                          <a:ea typeface="+mn-ea"/>
                          <a:cs typeface="+mn-cs"/>
                        </a:rPr>
                        <a:t>1082</a:t>
                      </a:r>
                    </a:p>
                  </a:txBody>
                  <a:tcPr marL="9525" marR="9525" marT="9525" marB="9525" anchor="ctr"/>
                </a:tc>
                <a:tc>
                  <a:txBody>
                    <a:bodyPr/>
                    <a:lstStyle/>
                    <a:p>
                      <a:r>
                        <a:rPr lang="en-US" sz="1200" b="0" kern="1200">
                          <a:solidFill>
                            <a:schemeClr val="tx1"/>
                          </a:solidFill>
                          <a:latin typeface="+mn-lt"/>
                          <a:ea typeface="+mn-ea"/>
                          <a:cs typeface="+mn-cs"/>
                        </a:rPr>
                        <a:t>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a:solidFill>
                            <a:schemeClr val="tx1"/>
                          </a:solidFill>
                          <a:latin typeface="+mn-lt"/>
                          <a:ea typeface="+mn-ea"/>
                          <a:cs typeface="+mn-cs"/>
                        </a:rPr>
                        <a:t>823</a:t>
                      </a:r>
                    </a:p>
                  </a:txBody>
                  <a:tcPr marL="9525" marR="9525" marT="9525" marB="9525" anchor="ctr"/>
                </a:tc>
                <a:tc>
                  <a:txBody>
                    <a:bodyPr/>
                    <a:lstStyle/>
                    <a:p>
                      <a:r>
                        <a:rPr lang="en-US" sz="1200" b="0" kern="1200">
                          <a:solidFill>
                            <a:schemeClr val="tx1"/>
                          </a:solidFill>
                          <a:latin typeface="+mn-lt"/>
                          <a:ea typeface="+mn-ea"/>
                          <a:cs typeface="+mn-cs"/>
                        </a:rPr>
                        <a:t>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r>
                        <a:rPr lang="en-US" sz="1200" b="0" kern="1200" dirty="0">
                          <a:solidFill>
                            <a:schemeClr val="tx1"/>
                          </a:solidFill>
                          <a:latin typeface="+mn-lt"/>
                          <a:ea typeface="+mn-ea"/>
                          <a:cs typeface="+mn-cs"/>
                        </a:rPr>
                        <a:t>YES</a:t>
                      </a: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2644252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86993065"/>
              </p:ext>
            </p:extLst>
          </p:nvPr>
        </p:nvGraphicFramePr>
        <p:xfrm>
          <a:off x="933716" y="1505839"/>
          <a:ext cx="7295884"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1142</a:t>
                      </a:r>
                    </a:p>
                  </a:txBody>
                  <a:tcPr/>
                </a:tc>
                <a:tc>
                  <a:txBody>
                    <a:bodyPr/>
                    <a:lstStyle/>
                    <a:p>
                      <a:pPr algn="l"/>
                      <a:r>
                        <a:rPr lang="en-US" sz="1200" b="0" kern="1200" dirty="0">
                          <a:solidFill>
                            <a:schemeClr val="tx1"/>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Dongguk Lim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1019</a:t>
                      </a:r>
                    </a:p>
                  </a:txBody>
                  <a:tcPr/>
                </a:tc>
                <a:tc>
                  <a:txBody>
                    <a:bodyPr/>
                    <a:lstStyle/>
                    <a:p>
                      <a:pPr algn="l"/>
                      <a:r>
                        <a:rPr lang="en-US" sz="1200" b="0" kern="1200" dirty="0">
                          <a:solidFill>
                            <a:schemeClr val="tx1"/>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Yanyi</a:t>
                      </a:r>
                      <a:r>
                        <a:rPr lang="en-US" sz="1200" b="0" kern="1200" dirty="0">
                          <a:solidFill>
                            <a:schemeClr val="tx1"/>
                          </a:solidFill>
                          <a:latin typeface="+mn-lt"/>
                          <a:ea typeface="+mn-ea"/>
                          <a:cs typeface="+mn-cs"/>
                        </a:rPr>
                        <a:t>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98184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0710035"/>
              </p:ext>
            </p:extLst>
          </p:nvPr>
        </p:nvGraphicFramePr>
        <p:xfrm>
          <a:off x="933716" y="1505839"/>
          <a:ext cx="7295884"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a:t>
                      </a:r>
                      <a:r>
                        <a:rPr lang="en-US" sz="1200" b="0" kern="1200">
                          <a:solidFill>
                            <a:schemeClr val="tx1"/>
                          </a:solidFill>
                          <a:latin typeface="+mn-lt"/>
                          <a:ea typeface="+mn-ea"/>
                          <a:cs typeface="+mn-cs"/>
                        </a:rPr>
                        <a:t>Meng </a:t>
                      </a:r>
                      <a:r>
                        <a:rPr lang="en-US" sz="1200" b="0" kern="1200" dirty="0">
                          <a:solidFill>
                            <a:schemeClr val="tx1"/>
                          </a:solidFill>
                          <a:latin typeface="+mn-lt"/>
                          <a:ea typeface="+mn-ea"/>
                          <a:cs typeface="+mn-cs"/>
                        </a:rPr>
                        <a:t>X</a:t>
                      </a:r>
                      <a:r>
                        <a:rPr lang="en-US" sz="1200" b="0" kern="1200">
                          <a:solidFill>
                            <a:schemeClr val="tx1"/>
                          </a:solidFill>
                          <a:latin typeface="+mn-lt"/>
                          <a:ea typeface="+mn-ea"/>
                          <a:cs typeface="+mn-cs"/>
                        </a:rPr>
                        <a:t>ing</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Improved Preamble Puncturing in 802.11be</a:t>
                      </a:r>
                    </a:p>
                  </a:txBody>
                  <a:tcPr/>
                </a:tc>
                <a:tc>
                  <a:txBody>
                    <a:bodyPr/>
                    <a:lstStyle/>
                    <a:p>
                      <a:pPr algn="ctr"/>
                      <a:r>
                        <a:rPr lang="en-US" sz="1200" b="0" kern="1200" dirty="0">
                          <a:solidFill>
                            <a:schemeClr val="tx1"/>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687391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Second: </a:t>
            </a:r>
          </a:p>
          <a:p>
            <a:r>
              <a:rPr lang="en-US" sz="2000" dirty="0"/>
              <a:t>Discussion: </a:t>
            </a:r>
          </a:p>
          <a:p>
            <a:endParaRPr lang="en-US" sz="2000" dirty="0"/>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marL="457200" indent="-457200">
              <a:buFont typeface="+mj-lt"/>
              <a:buAutoNum type="arabicPeriod"/>
            </a:pPr>
            <a:r>
              <a:rPr lang="en-US" sz="1800" dirty="0"/>
              <a:t>IEEE 802.1 TSN - An introduction (Janos Farkas) [25mins]</a:t>
            </a:r>
          </a:p>
          <a:p>
            <a:pPr marL="457200" indent="-457200">
              <a:buFont typeface="+mj-lt"/>
              <a:buAutoNum type="arabicPeriod"/>
            </a:pPr>
            <a:r>
              <a:rPr lang="en-US" sz="1800" dirty="0"/>
              <a:t>TSN-802.11 (Norman Finn) [25mins]</a:t>
            </a:r>
          </a:p>
          <a:p>
            <a:pPr marL="457200" indent="-457200">
              <a:buFont typeface="+mj-lt"/>
              <a:buAutoNum type="arabicPeriod"/>
            </a:pPr>
            <a:r>
              <a:rPr lang="en-US" sz="1800" dirty="0"/>
              <a:t>TSN support in 802.11 and potential areas for TGbe (Dave Cavalcanti) [25mins]</a:t>
            </a:r>
          </a:p>
          <a:p>
            <a:pPr marL="457200" indent="-457200">
              <a:buFont typeface="+mj-lt"/>
              <a:buAutoNum type="arabicPeriod"/>
            </a:pPr>
            <a:r>
              <a:rPr lang="en-US" sz="1800" dirty="0"/>
              <a:t>Multiple channel transmissions for increased reliability (Antonio De La Oliva Delgado) [15mins]</a:t>
            </a:r>
          </a:p>
          <a:p>
            <a:pPr marL="0" indent="0"/>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26993</TotalTime>
  <Words>2467</Words>
  <Application>Microsoft Office PowerPoint</Application>
  <PresentationFormat>On-screen Show (4:3)</PresentationFormat>
  <Paragraphs>703</Paragraphs>
  <Slides>42</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653</cp:revision>
  <cp:lastPrinted>1601-01-01T00:00:00Z</cp:lastPrinted>
  <dcterms:created xsi:type="dcterms:W3CDTF">2017-01-26T15:28:16Z</dcterms:created>
  <dcterms:modified xsi:type="dcterms:W3CDTF">2019-07-14T09:45:19Z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