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271" r:id="rId18"/>
    <p:sldId id="273" r:id="rId19"/>
    <p:sldId id="291" r:id="rId20"/>
    <p:sldId id="325" r:id="rId21"/>
    <p:sldId id="308" r:id="rId22"/>
    <p:sldId id="326" r:id="rId23"/>
    <p:sldId id="311" r:id="rId24"/>
    <p:sldId id="327" r:id="rId25"/>
    <p:sldId id="330" r:id="rId26"/>
    <p:sldId id="331" r:id="rId27"/>
    <p:sldId id="297" r:id="rId28"/>
    <p:sldId id="332" r:id="rId29"/>
    <p:sldId id="286" r:id="rId30"/>
    <p:sldId id="305" r:id="rId31"/>
    <p:sldId id="298" r:id="rId32"/>
    <p:sldId id="324" r:id="rId33"/>
    <p:sldId id="323"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193"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00201"/>
            <a:ext cx="4267199" cy="4875212"/>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00200"/>
            <a:ext cx="3659187" cy="48752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87729625"/>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endParaRPr lang="en-US" sz="1800" b="1" dirty="0"/>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764068155"/>
              </p:ext>
            </p:extLst>
          </p:nvPr>
        </p:nvGraphicFramePr>
        <p:xfrm>
          <a:off x="734662" y="1751013"/>
          <a:ext cx="7778595" cy="454733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034854">
                  <a:extLst>
                    <a:ext uri="{9D8B030D-6E8A-4147-A177-3AD203B41FA5}">
                      <a16:colId xmlns:a16="http://schemas.microsoft.com/office/drawing/2014/main" val="20001"/>
                    </a:ext>
                  </a:extLst>
                </a:gridCol>
                <a:gridCol w="1329840">
                  <a:extLst>
                    <a:ext uri="{9D8B030D-6E8A-4147-A177-3AD203B41FA5}">
                      <a16:colId xmlns:a16="http://schemas.microsoft.com/office/drawing/2014/main" val="20002"/>
                    </a:ext>
                  </a:extLst>
                </a:gridCol>
                <a:gridCol w="932154">
                  <a:extLst>
                    <a:ext uri="{9D8B030D-6E8A-4147-A177-3AD203B41FA5}">
                      <a16:colId xmlns:a16="http://schemas.microsoft.com/office/drawing/2014/main" val="20004"/>
                    </a:ext>
                  </a:extLst>
                </a:gridCol>
                <a:gridCol w="932154">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err="1">
                          <a:solidFill>
                            <a:schemeClr val="tx1"/>
                          </a:solidFill>
                          <a:latin typeface="+mn-lt"/>
                          <a:ea typeface="+mn-ea"/>
                          <a:cs typeface="+mn-cs"/>
                        </a:rPr>
                        <a:t>Suhwook</a:t>
                      </a:r>
                      <a:r>
                        <a:rPr lang="en-US" sz="1200" b="0" kern="1200" dirty="0">
                          <a:solidFill>
                            <a:schemeClr val="tx1"/>
                          </a:solidFill>
                          <a:latin typeface="+mn-lt"/>
                          <a:ea typeface="+mn-ea"/>
                          <a:cs typeface="+mn-cs"/>
                        </a:rPr>
                        <a:t>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763</a:t>
                      </a:r>
                    </a:p>
                  </a:txBody>
                  <a:tcPr/>
                </a:tc>
                <a:tc>
                  <a:txBody>
                    <a:bodyPr/>
                    <a:lstStyle/>
                    <a:p>
                      <a:r>
                        <a:rPr lang="en-US" sz="1200" b="0" kern="1200" dirty="0">
                          <a:solidFill>
                            <a:schemeClr val="tx1"/>
                          </a:solidFill>
                          <a:latin typeface="+mn-lt"/>
                          <a:ea typeface="+mn-ea"/>
                          <a:cs typeface="+mn-cs"/>
                        </a:rPr>
                        <a:t>Measurements for Distributed MU-MIMO</a:t>
                      </a:r>
                    </a:p>
                  </a:txBody>
                  <a:tcPr anchor="ctr"/>
                </a:tc>
                <a:tc>
                  <a:txBody>
                    <a:bodyPr/>
                    <a:lstStyle/>
                    <a:p>
                      <a:pPr algn="ctr"/>
                      <a:r>
                        <a:rPr lang="en-US" sz="1200" b="0" kern="1200" dirty="0">
                          <a:solidFill>
                            <a:schemeClr val="tx1"/>
                          </a:solidFill>
                          <a:latin typeface="+mn-lt"/>
                          <a:ea typeface="+mn-ea"/>
                          <a:cs typeface="+mn-cs"/>
                        </a:rPr>
                        <a:t>Miguel Lopez </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 (Feasibility Study)</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768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772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kern="1200" dirty="0">
                          <a:solidFill>
                            <a:schemeClr val="tx1"/>
                          </a:solidFill>
                          <a:latin typeface="+mn-lt"/>
                          <a:ea typeface="+mn-ea"/>
                          <a:cs typeface="+mn-cs"/>
                        </a:rPr>
                        <a:t>Multi-AP Collaborative BF in IEEE 802.11</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rPr>
                        <a:t>779</a:t>
                      </a:r>
                    </a:p>
                  </a:txBody>
                  <a:tcPr/>
                </a:tc>
                <a:tc>
                  <a:txBody>
                    <a:bodyPr/>
                    <a:lstStyle/>
                    <a:p>
                      <a:pPr algn="l"/>
                      <a:r>
                        <a:rPr lang="fr-FR" sz="1200" b="0" kern="1200" dirty="0">
                          <a:solidFill>
                            <a:schemeClr val="tx1"/>
                          </a:solidFill>
                          <a:latin typeface="+mn-lt"/>
                          <a:ea typeface="+mn-ea"/>
                          <a:cs typeface="+mn-cs"/>
                        </a:rPr>
                        <a:t>Performance Investigation on Multi-AP Transmission</a:t>
                      </a: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93580246"/>
                  </a:ext>
                </a:extLst>
              </a:tr>
              <a:tr h="292510">
                <a:tc>
                  <a:txBody>
                    <a:bodyPr/>
                    <a:lstStyle/>
                    <a:p>
                      <a:pPr algn="ctr"/>
                      <a:r>
                        <a:rPr lang="en-US" sz="1200" b="0" kern="1200" dirty="0">
                          <a:solidFill>
                            <a:schemeClr val="tx1"/>
                          </a:solidFill>
                          <a:latin typeface="+mn-lt"/>
                          <a:ea typeface="+mn-ea"/>
                          <a:cs typeface="+mn-cs"/>
                        </a:rPr>
                        <a:t>799</a:t>
                      </a:r>
                    </a:p>
                  </a:txBody>
                  <a:tcPr/>
                </a:tc>
                <a:tc>
                  <a:txBody>
                    <a:bodyPr/>
                    <a:lstStyle/>
                    <a:p>
                      <a:r>
                        <a:rPr lang="en-US" sz="1200" b="0" kern="1200" dirty="0">
                          <a:solidFill>
                            <a:schemeClr val="tx1"/>
                          </a:solidFill>
                          <a:latin typeface="+mn-lt"/>
                          <a:ea typeface="+mn-ea"/>
                          <a:cs typeface="+mn-cs"/>
                        </a:rPr>
                        <a:t>Comparison of CBF and JT</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804</a:t>
                      </a:r>
                    </a:p>
                  </a:txBody>
                  <a:tcPr anchor="ctr"/>
                </a:tc>
                <a:tc>
                  <a:txBody>
                    <a:bodyPr/>
                    <a:lstStyle/>
                    <a:p>
                      <a:r>
                        <a:rPr lang="en-US" sz="1200" b="0" kern="1200" dirty="0">
                          <a:solidFill>
                            <a:schemeClr val="tx1"/>
                          </a:solidFill>
                          <a:latin typeface="+mn-lt"/>
                          <a:ea typeface="+mn-ea"/>
                          <a:cs typeface="+mn-cs"/>
                        </a:rPr>
                        <a:t>Multi-AP Transmission Procedure</a:t>
                      </a:r>
                    </a:p>
                  </a:txBody>
                  <a:tcPr/>
                </a:tc>
                <a:tc>
                  <a:txBody>
                    <a:bodyPr/>
                    <a:lstStyle/>
                    <a:p>
                      <a:pPr algn="ct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08064659"/>
                  </a:ext>
                </a:extLst>
              </a:tr>
              <a:tr h="292510">
                <a:tc>
                  <a:txBody>
                    <a:bodyPr/>
                    <a:lstStyle/>
                    <a:p>
                      <a:pPr algn="ctr"/>
                      <a:r>
                        <a:rPr lang="en-US" sz="1200" b="0" kern="1200" dirty="0">
                          <a:solidFill>
                            <a:schemeClr val="tx1"/>
                          </a:solidFill>
                          <a:latin typeface="+mn-lt"/>
                          <a:ea typeface="+mn-ea"/>
                          <a:cs typeface="+mn-cs"/>
                        </a:rPr>
                        <a:t>805</a:t>
                      </a:r>
                    </a:p>
                  </a:txBody>
                  <a:tcPr anchor="ctr"/>
                </a:tc>
                <a:tc>
                  <a:txBody>
                    <a:bodyPr/>
                    <a:lstStyle/>
                    <a:p>
                      <a:r>
                        <a:rPr lang="en-US" sz="1200" b="0" kern="1200" dirty="0">
                          <a:solidFill>
                            <a:schemeClr val="tx1"/>
                          </a:solidFill>
                          <a:latin typeface="+mn-lt"/>
                          <a:ea typeface="+mn-ea"/>
                          <a:cs typeface="+mn-cs"/>
                        </a:rPr>
                        <a:t>Consideration on feedback overhead</a:t>
                      </a:r>
                    </a:p>
                  </a:txBody>
                  <a:tcPr anchor="ctr"/>
                </a:tc>
                <a:tc>
                  <a:txBody>
                    <a:bodyPr/>
                    <a:lstStyle/>
                    <a:p>
                      <a:pPr algn="ctr"/>
                      <a:r>
                        <a:rPr lang="en-US" sz="1200" b="0" kern="1200" dirty="0" err="1">
                          <a:solidFill>
                            <a:schemeClr val="tx1"/>
                          </a:solidFill>
                          <a:latin typeface="+mn-lt"/>
                          <a:ea typeface="+mn-ea"/>
                          <a:cs typeface="+mn-cs"/>
                        </a:rPr>
                        <a:t>Sunwoong</a:t>
                      </a:r>
                      <a:r>
                        <a:rPr lang="en-US" sz="1200" b="0" kern="1200" dirty="0">
                          <a:solidFill>
                            <a:schemeClr val="tx1"/>
                          </a:solidFill>
                          <a:latin typeface="+mn-lt"/>
                          <a:ea typeface="+mn-ea"/>
                          <a:cs typeface="+mn-cs"/>
                        </a:rPr>
                        <a:t> Yun</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256479019"/>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09876511"/>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637854946"/>
              </p:ext>
            </p:extLst>
          </p:nvPr>
        </p:nvGraphicFramePr>
        <p:xfrm>
          <a:off x="762000" y="1752600"/>
          <a:ext cx="7564413" cy="454733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93215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(if any) from May 2019 meeting to today:</a:t>
            </a:r>
          </a:p>
          <a:p>
            <a:r>
              <a:rPr lang="en-US" sz="2000" dirty="0"/>
              <a:t>	</a:t>
            </a:r>
            <a:r>
              <a:rPr lang="en-US" sz="2000" dirty="0">
                <a:hlinkClick r:id="rId2"/>
              </a:rPr>
              <a:t>https://mentor.ieee.org/802.11/dcn/19/11-19-0957-01-00be-meeting-minutes-may-2019.docx</a:t>
            </a:r>
            <a:endParaRPr lang="en-US" sz="2000" dirty="0"/>
          </a:p>
          <a:p>
            <a:endParaRPr lang="en-US" sz="2000" dirty="0"/>
          </a:p>
          <a:p>
            <a:r>
              <a:rPr lang="en-US" sz="2000" dirty="0"/>
              <a:t>Move: 						Second: </a:t>
            </a:r>
          </a:p>
          <a:p>
            <a:r>
              <a:rPr lang="en-US" sz="2000" dirty="0"/>
              <a:t>Discussion: </a:t>
            </a:r>
          </a:p>
          <a:p>
            <a:endParaRPr lang="en-US" sz="2000" dirty="0"/>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July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marL="0" indent="0"/>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19790</TotalTime>
  <Words>1652</Words>
  <Application>Microsoft Office PowerPoint</Application>
  <PresentationFormat>On-screen Show (4:3)</PresentationFormat>
  <Paragraphs>417</Paragraphs>
  <Slides>33</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Agenda for Monday PM2</vt:lpstr>
      <vt:lpstr>Summary from May 2019 meeting</vt:lpstr>
      <vt:lpstr>Approve TG Minutes</vt:lpstr>
      <vt:lpstr>Submissions</vt:lpstr>
      <vt:lpstr>Agenda for Tuesday EVE</vt:lpstr>
      <vt:lpstr>Submissions</vt:lpstr>
      <vt:lpstr>Agenda for Wednesday AM1</vt:lpstr>
      <vt:lpstr>Submissions</vt:lpstr>
      <vt:lpstr>Agenda for Thursday AM1</vt:lpstr>
      <vt:lpstr>Submissions</vt:lpstr>
      <vt:lpstr>Agenda for Thursday PM1</vt:lpstr>
      <vt:lpstr>Submissions</vt:lpstr>
      <vt:lpstr>Teleconference Plan</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517</cp:revision>
  <cp:lastPrinted>1601-01-01T00:00:00Z</cp:lastPrinted>
  <dcterms:created xsi:type="dcterms:W3CDTF">2017-01-26T15:28:16Z</dcterms:created>
  <dcterms:modified xsi:type="dcterms:W3CDTF">2019-06-10T04:15:25Z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