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69" r:id="rId2"/>
    <p:sldId id="272" r:id="rId3"/>
    <p:sldId id="315" r:id="rId4"/>
    <p:sldId id="338" r:id="rId5"/>
    <p:sldId id="328" r:id="rId6"/>
    <p:sldId id="339" r:id="rId7"/>
    <p:sldId id="340" r:id="rId8"/>
    <p:sldId id="341" r:id="rId9"/>
    <p:sldId id="358" r:id="rId10"/>
    <p:sldId id="342" r:id="rId11"/>
    <p:sldId id="334" r:id="rId12"/>
    <p:sldId id="389" r:id="rId13"/>
    <p:sldId id="380" r:id="rId14"/>
    <p:sldId id="311" r:id="rId15"/>
    <p:sldId id="314" r:id="rId16"/>
    <p:sldId id="356" r:id="rId17"/>
    <p:sldId id="393" r:id="rId18"/>
    <p:sldId id="351" r:id="rId19"/>
    <p:sldId id="394" r:id="rId20"/>
    <p:sldId id="359" r:id="rId21"/>
    <p:sldId id="371" r:id="rId22"/>
    <p:sldId id="398" r:id="rId23"/>
    <p:sldId id="399" r:id="rId24"/>
    <p:sldId id="366" r:id="rId25"/>
    <p:sldId id="379" r:id="rId26"/>
    <p:sldId id="360" r:id="rId27"/>
    <p:sldId id="397" r:id="rId28"/>
    <p:sldId id="396" r:id="rId29"/>
    <p:sldId id="395" r:id="rId3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080" autoAdjust="0"/>
    <p:restoredTop sz="98505" autoAdjust="0"/>
  </p:normalViewPr>
  <p:slideViewPr>
    <p:cSldViewPr>
      <p:cViewPr varScale="1">
        <p:scale>
          <a:sx n="108" d="100"/>
          <a:sy n="108" d="100"/>
        </p:scale>
        <p:origin x="114" y="480"/>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11</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12</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1935312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68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9760E7A-8042-4119-997C-56EF09532CA8}" type="slidenum">
              <a:rPr lang="en-US" altLang="en-US" smtClean="0"/>
              <a:pPr>
                <a:spcBef>
                  <a:spcPct val="0"/>
                </a:spcBef>
              </a:pPr>
              <a:t>13</a:t>
            </a:fld>
            <a:endParaRPr lang="en-US" altLang="en-US" dirty="0"/>
          </a:p>
        </p:txBody>
      </p:sp>
      <p:sp>
        <p:nvSpPr>
          <p:cNvPr id="36870" name="Rectangle 2"/>
          <p:cNvSpPr>
            <a:spLocks noGrp="1" noRot="1" noChangeAspect="1" noChangeArrowheads="1" noTextEdit="1"/>
          </p:cNvSpPr>
          <p:nvPr>
            <p:ph type="sldImg"/>
          </p:nvPr>
        </p:nvSpPr>
        <p:spPr>
          <a:xfrm>
            <a:off x="1154113" y="700088"/>
            <a:ext cx="4629150" cy="3471862"/>
          </a:xfrm>
          <a:ln/>
        </p:spPr>
      </p:sp>
      <p:sp>
        <p:nvSpPr>
          <p:cNvPr id="36871"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5897420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5</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1154113" y="701675"/>
            <a:ext cx="4625975" cy="3468688"/>
          </a:xfrm>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66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66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663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663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425952D-3313-4D6B-988F-2E1D42A1B010}" type="slidenum">
              <a:rPr lang="en-US" altLang="en-US" smtClean="0"/>
              <a:pPr>
                <a:spcBef>
                  <a:spcPct val="0"/>
                </a:spcBef>
              </a:pPr>
              <a:t>6</a:t>
            </a:fld>
            <a:endParaRPr lang="en-US"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86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86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867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C2F262B5-A474-4257-8912-A981E300E78D}" type="slidenum">
              <a:rPr lang="en-US" altLang="en-US" smtClean="0"/>
              <a:pPr>
                <a:spcBef>
                  <a:spcPct val="0"/>
                </a:spcBef>
              </a:pPr>
              <a:t>7</a:t>
            </a:fld>
            <a:endParaRPr lang="en-US"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507379C0-164C-466E-BFF3-B0900B917175}" type="slidenum">
              <a:rPr lang="en-US" altLang="en-US" smtClean="0"/>
              <a:pPr>
                <a:spcBef>
                  <a:spcPct val="0"/>
                </a:spcBef>
              </a:pPr>
              <a:t>8</a:t>
            </a:fld>
            <a:endParaRPr lang="en-US"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ec-16-0149-00-00EC</a:t>
            </a:r>
          </a:p>
        </p:txBody>
      </p:sp>
      <p:sp>
        <p:nvSpPr>
          <p:cNvPr id="5" name="Rectangle 3"/>
          <p:cNvSpPr>
            <a:spLocks noGrp="1" noChangeArrowheads="1"/>
          </p:cNvSpPr>
          <p:nvPr>
            <p:ph type="dt"/>
          </p:nvPr>
        </p:nvSpPr>
        <p:spPr>
          <a:ln/>
        </p:spPr>
        <p:txBody>
          <a:bodyPr/>
          <a:lstStyle/>
          <a:p>
            <a:r>
              <a:rPr lang="en-US" dirty="0"/>
              <a:t>November 2016</a:t>
            </a:r>
          </a:p>
        </p:txBody>
      </p:sp>
      <p:sp>
        <p:nvSpPr>
          <p:cNvPr id="6" name="Rectangle 6"/>
          <p:cNvSpPr>
            <a:spLocks noGrp="1" noChangeArrowheads="1"/>
          </p:cNvSpPr>
          <p:nvPr>
            <p:ph type="ftr"/>
          </p:nvPr>
        </p:nvSpPr>
        <p:spPr>
          <a:ln/>
        </p:spPr>
        <p:txBody>
          <a:bodyPr/>
          <a:lstStyle/>
          <a:p>
            <a:r>
              <a:rPr lang="en-US" dirty="0"/>
              <a:t>Dorothy Stanley, HP Enterprise</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9</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5576813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Times New Roman" panose="02020603050405020304" pitchFamily="18" charset="0"/>
              </a:defRPr>
            </a:lvl1pPr>
            <a:lvl2pPr marL="742950" indent="-285750" defTabSz="966788">
              <a:spcBef>
                <a:spcPct val="30000"/>
              </a:spcBef>
              <a:defRPr sz="1200">
                <a:solidFill>
                  <a:schemeClr val="tx1"/>
                </a:solidFill>
                <a:latin typeface="Times New Roman" panose="02020603050405020304" pitchFamily="18" charset="0"/>
              </a:defRPr>
            </a:lvl2pPr>
            <a:lvl3pPr marL="1143000" indent="-228600" defTabSz="966788">
              <a:spcBef>
                <a:spcPct val="30000"/>
              </a:spcBef>
              <a:defRPr sz="1200">
                <a:solidFill>
                  <a:schemeClr val="tx1"/>
                </a:solidFill>
                <a:latin typeface="Times New Roman" panose="02020603050405020304" pitchFamily="18" charset="0"/>
              </a:defRPr>
            </a:lvl3pPr>
            <a:lvl4pPr marL="1600200" indent="-228600" defTabSz="966788">
              <a:spcBef>
                <a:spcPct val="30000"/>
              </a:spcBef>
              <a:defRPr sz="1200">
                <a:solidFill>
                  <a:schemeClr val="tx1"/>
                </a:solidFill>
                <a:latin typeface="Times New Roman" panose="02020603050405020304" pitchFamily="18" charset="0"/>
              </a:defRPr>
            </a:lvl4pPr>
            <a:lvl5pPr marL="2057400" indent="-228600" defTabSz="966788">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9CFB5B0-7B73-4C46-97A2-84C170C624A7}" type="slidenum">
              <a:rPr lang="en-US" altLang="en-US" sz="1300" smtClean="0"/>
              <a:pPr>
                <a:spcBef>
                  <a:spcPct val="0"/>
                </a:spcBef>
              </a:pPr>
              <a:t>10</a:t>
            </a:fld>
            <a:endParaRPr lang="en-US" altLang="en-US" sz="1300" dirty="0"/>
          </a:p>
        </p:txBody>
      </p:sp>
      <p:sp>
        <p:nvSpPr>
          <p:cNvPr id="32771" name="Rectangle 2"/>
          <p:cNvSpPr>
            <a:spLocks noGrp="1" noRot="1" noChangeAspect="1" noChangeArrowheads="1" noTextEdit="1"/>
          </p:cNvSpPr>
          <p:nvPr>
            <p:ph type="sldImg"/>
          </p:nvPr>
        </p:nvSpPr>
        <p:spPr>
          <a:xfrm>
            <a:off x="1154113" y="701675"/>
            <a:ext cx="4625975" cy="3468688"/>
          </a:xfrm>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July 2019</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70" y="332601"/>
            <a:ext cx="339843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802.11-19/0984r4</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datatracker.ietf.org/doc/draft-bi-savi-wlan"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s://mentor.ieee.org/802.11/dcn/19/11-19-0106-00-000m-sta-and-ap.docx" TargetMode="External"/><Relationship Id="rId4" Type="http://schemas.openxmlformats.org/officeDocument/2006/relationships/hyperlink" Target="https://mentor.ieee.org/802.11/dcn/18/11-18-1051-06-0arc-what-is-an-ess.ppt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14/11-14-1213-01-0arc-ap-arch-concepts-and-distribution-system-access.pptx" TargetMode="External"/><Relationship Id="rId3" Type="http://schemas.openxmlformats.org/officeDocument/2006/relationships/hyperlink" Target="https://mentor.ieee.org/802.11/dcn/08/11-08-0949-04-0arc-mac-component-breakdown-wip.ppt" TargetMode="External"/><Relationship Id="rId7" Type="http://schemas.openxmlformats.org/officeDocument/2006/relationships/hyperlink" Target="https://mentor.ieee.org/802.11/dcn/15/11-15-0454-00-0arc-some-more-ds-architecture-concepts.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16/11-16-0720-00-0arc-stacked-architecture-discussion.pptx" TargetMode="External"/><Relationship Id="rId5" Type="http://schemas.openxmlformats.org/officeDocument/2006/relationships/hyperlink" Target="https://mentor.ieee.org/802.11/dcn/16/11-16-1512-00-0arc-glk-802-1q-bridge.pptx" TargetMode="External"/><Relationship Id="rId4" Type="http://schemas.openxmlformats.org/officeDocument/2006/relationships/hyperlink" Target="https://mentor.ieee.org/802.11/dcn/17/11-17-0136-02-0arc-bridging-architecture-considerations.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9/11-19-0914-00-0arc-arc-sc-meeting-minutes-may-2019.docxh"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8/11-18-1919-05-000m-proxy-nd-discovery-text-proposal.docx" TargetMode="External"/><Relationship Id="rId2" Type="http://schemas.openxmlformats.org/officeDocument/2006/relationships/hyperlink" Target="https://mentor.ieee.org/802.11/dcn/18/11-18-1920-02-0wng-proxy-nd-discovery-in-802-11.ppt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datatracker.ietf.org/doc/draft-bi-savi-wlan"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18/11-18-1051-05-0arc-what-is-an-ess.ppt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19/11-19-0106-00-000m-sta-and-ap.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08/11-08-0949-04-0arc-mac-component-breakdown-wip.ppt"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8" Type="http://schemas.openxmlformats.org/officeDocument/2006/relationships/hyperlink" Target="https://mentor.ieee.org/802.11/dcn/16/11-16-0720-00-0arc-stacked-architecture-discussion.pptx" TargetMode="External"/><Relationship Id="rId3" Type="http://schemas.openxmlformats.org/officeDocument/2006/relationships/hyperlink" Target="https://mentor.ieee.org/802.11/dcn/16/11-16-1512-00-0arc-glk-802-1q-bridge.pptx" TargetMode="External"/><Relationship Id="rId7" Type="http://schemas.openxmlformats.org/officeDocument/2006/relationships/hyperlink" Target="https://mentor.ieee.org/802.11/dcn/15/11-15-0454-00-0arc-some-more-ds-architecture-concepts.pptx" TargetMode="External"/><Relationship Id="rId2" Type="http://schemas.openxmlformats.org/officeDocument/2006/relationships/hyperlink" Target="https://mentor.ieee.org/802.11/dcn/17/11-17-0136-02-0arc-bridging-architecture-considera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14/11-14-0562-05-00ak-802-11ak-and-802-1ac-convergence-function.pptx" TargetMode="External"/><Relationship Id="rId5" Type="http://schemas.openxmlformats.org/officeDocument/2006/relationships/hyperlink" Target="https://mentor.ieee.org/802.11/dcn/14/11-14-0497-03-0arc-802-11-portal-and-802-1ac-convergence-function.pptx" TargetMode="External"/><Relationship Id="rId4" Type="http://schemas.openxmlformats.org/officeDocument/2006/relationships/hyperlink" Target="https://mentor.ieee.org/802.11/dcn/13/11-13-0115-15-0arc-considerations-on-ap-architectural-models.doc"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ARC-SC-agenda-July-2019</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2019-07-17</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spid="_x0000_s15701" name="Document" r:id="rId4" imgW="8619847" imgH="3137708" progId="Word.Document.8">
                  <p:embed/>
                </p:oleObj>
              </mc:Choice>
              <mc:Fallback>
                <p:oleObj name="Document" r:id="rId4" imgW="8619847" imgH="3137708" progId="Word.Document.8">
                  <p:embed/>
                  <p:pic>
                    <p:nvPicPr>
                      <p:cNvPr id="0" name="Object 11"/>
                      <p:cNvPicPr>
                        <a:picLocks noChangeAspect="1" noChangeArrowheads="1"/>
                      </p:cNvPicPr>
                      <p:nvPr/>
                    </p:nvPicPr>
                    <p:blipFill>
                      <a:blip r:embed="rId5"/>
                      <a:srcRect/>
                      <a:stretch>
                        <a:fillRect/>
                      </a:stretch>
                    </p:blipFill>
                    <p:spPr bwMode="auto">
                      <a:xfrm>
                        <a:off x="525463" y="2305050"/>
                        <a:ext cx="7899400" cy="2879725"/>
                      </a:xfrm>
                      <a:prstGeom prst="rect">
                        <a:avLst/>
                      </a:prstGeom>
                      <a:noFill/>
                      <a:ln>
                        <a:noFill/>
                      </a:ln>
                      <a:extLst/>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838200"/>
            <a:ext cx="8458200" cy="609600"/>
          </a:xfrm>
        </p:spPr>
        <p:txBody>
          <a:bodyPr/>
          <a:lstStyle/>
          <a:p>
            <a:r>
              <a:rPr lang="en-US" altLang="en-US" u="sng" dirty="0"/>
              <a:t>Other Guidelines for IEEE WG Meetings</a:t>
            </a:r>
          </a:p>
        </p:txBody>
      </p:sp>
      <p:sp>
        <p:nvSpPr>
          <p:cNvPr id="3174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GB" altLang="en-US" u="sng" dirty="0">
              <a:solidFill>
                <a:srgbClr val="000099"/>
              </a:solidFill>
              <a:latin typeface="Helvetica" panose="020B0604020202020204" pitchFamily="34" charset="0"/>
            </a:endParaRPr>
          </a:p>
        </p:txBody>
      </p:sp>
      <p:sp>
        <p:nvSpPr>
          <p:cNvPr id="31748" name="Rectangle 4"/>
          <p:cNvSpPr>
            <a:spLocks noChangeArrowheads="1"/>
          </p:cNvSpPr>
          <p:nvPr/>
        </p:nvSpPr>
        <p:spPr bwMode="auto">
          <a:xfrm>
            <a:off x="533400" y="16764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charset="2"/>
              <a:buChar char="l"/>
            </a:pPr>
            <a:endParaRPr lang="en-US" altLang="en-US" sz="700" b="0" u="sng" dirty="0">
              <a:solidFill>
                <a:srgbClr val="FF0000"/>
              </a:solidFill>
              <a:latin typeface="Arial" panose="020B0604020202020204" pitchFamily="34" charset="0"/>
            </a:endParaRPr>
          </a:p>
          <a:p>
            <a:pPr>
              <a:lnSpc>
                <a:spcPct val="80000"/>
              </a:lnSpc>
              <a:spcAft>
                <a:spcPct val="40000"/>
              </a:spcAft>
              <a:buClr>
                <a:srgbClr val="CC3300"/>
              </a:buClr>
              <a:buSzPct val="50000"/>
            </a:pPr>
            <a:r>
              <a:rPr lang="en-US" altLang="en-US" sz="1800" dirty="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dirty="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dirty="0">
                <a:solidFill>
                  <a:srgbClr val="000099"/>
                </a:solidFill>
                <a:latin typeface="Arial" panose="020B0604020202020204" pitchFamily="34" charset="0"/>
              </a:rPr>
              <a:t>Technical considerations remain primary focus</a:t>
            </a:r>
            <a:endParaRPr lang="en-US" altLang="en-US" sz="1400" dirty="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dirty="0">
                <a:solidFill>
                  <a:srgbClr val="000099"/>
                </a:solidFill>
                <a:latin typeface="Arial" panose="020B0604020202020204" pitchFamily="34" charset="0"/>
              </a:rPr>
              <a:t>---------------------------------------------------------------   </a:t>
            </a: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dirty="0">
                <a:solidFill>
                  <a:srgbClr val="000099"/>
                </a:solidFill>
                <a:latin typeface="Arial" panose="020B0604020202020204" pitchFamily="34" charset="0"/>
              </a:rPr>
              <a:t>See </a:t>
            </a:r>
            <a:r>
              <a:rPr lang="en-US" altLang="en-US" sz="1200" i="1" dirty="0">
                <a:solidFill>
                  <a:srgbClr val="000099"/>
                </a:solidFill>
                <a:latin typeface="Arial" panose="020B0604020202020204" pitchFamily="34" charset="0"/>
              </a:rPr>
              <a:t>IEEE-SA Standards Board Operations Manual</a:t>
            </a:r>
            <a:r>
              <a:rPr lang="en-US" altLang="en-US" sz="1200" dirty="0">
                <a:solidFill>
                  <a:srgbClr val="000099"/>
                </a:solidFill>
                <a:latin typeface="Arial" panose="020B0604020202020204" pitchFamily="34" charset="0"/>
              </a:rPr>
              <a:t>, clause 5.3.10 and </a:t>
            </a:r>
            <a:r>
              <a:rPr lang="en-GB" altLang="en-US" sz="12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dirty="0">
                <a:solidFill>
                  <a:srgbClr val="000099"/>
                </a:solidFill>
                <a:latin typeface="Arial" panose="020B0604020202020204" pitchFamily="34" charset="0"/>
              </a:rPr>
              <a:t> for more details.</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July 2019 (1 of 2)</a:t>
            </a:r>
          </a:p>
        </p:txBody>
      </p:sp>
      <p:sp>
        <p:nvSpPr>
          <p:cNvPr id="11267" name="Rectangle 3"/>
          <p:cNvSpPr>
            <a:spLocks noGrp="1" noChangeArrowheads="1"/>
          </p:cNvSpPr>
          <p:nvPr>
            <p:ph idx="1"/>
          </p:nvPr>
        </p:nvSpPr>
        <p:spPr>
          <a:xfrm>
            <a:off x="342900" y="15240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Tuesday, July 16, PM2</a:t>
            </a:r>
            <a:endParaRPr lang="en-US" sz="2800" dirty="0"/>
          </a:p>
          <a:p>
            <a:pPr eaLnBrk="1" hangingPunct="1">
              <a:lnSpc>
                <a:spcPct val="90000"/>
              </a:lnSpc>
              <a:spcBef>
                <a:spcPts val="300"/>
              </a:spcBef>
              <a:defRPr/>
            </a:pPr>
            <a:r>
              <a:rPr lang="en-US" sz="2000" dirty="0"/>
              <a:t>Administrative: Minutes</a:t>
            </a:r>
          </a:p>
          <a:p>
            <a:pPr marL="342900" lvl="1" indent="-342900" eaLnBrk="1" hangingPunct="1">
              <a:lnSpc>
                <a:spcPct val="90000"/>
              </a:lnSpc>
              <a:spcBef>
                <a:spcPts val="300"/>
              </a:spcBef>
              <a:buFontTx/>
              <a:buChar char="•"/>
              <a:defRPr/>
            </a:pPr>
            <a:r>
              <a:rPr lang="en-US" b="1" dirty="0"/>
              <a:t>IEEE 1588 mapping to IEEE 802.11/802.1ASrev and use of FTM</a:t>
            </a:r>
          </a:p>
          <a:p>
            <a:pPr marL="342900" lvl="1" indent="-342900" eaLnBrk="1" hangingPunct="1">
              <a:lnSpc>
                <a:spcPct val="90000"/>
              </a:lnSpc>
              <a:spcBef>
                <a:spcPts val="300"/>
              </a:spcBef>
              <a:buFont typeface="Arial" pitchFamily="34" charset="0"/>
              <a:buChar char="•"/>
              <a:defRPr/>
            </a:pPr>
            <a:r>
              <a:rPr lang="en-US" b="1" dirty="0"/>
              <a:t>IETF/802 coordination</a:t>
            </a:r>
          </a:p>
          <a:p>
            <a:pPr marL="342900" lvl="1" indent="-342900" eaLnBrk="1" hangingPunct="1">
              <a:lnSpc>
                <a:spcPct val="90000"/>
              </a:lnSpc>
              <a:buFont typeface="Arial" pitchFamily="34" charset="0"/>
              <a:buChar char="•"/>
              <a:defRPr/>
            </a:pPr>
            <a:r>
              <a:rPr lang="en-US" b="1" dirty="0"/>
              <a:t>Consider IETF DetNet/time-sensitive networking input (potential relationship to RTA TIG?)</a:t>
            </a:r>
          </a:p>
          <a:p>
            <a:pPr marL="342900" lvl="1" indent="-342900" eaLnBrk="1" hangingPunct="1">
              <a:lnSpc>
                <a:spcPct val="90000"/>
              </a:lnSpc>
              <a:spcBef>
                <a:spcPts val="300"/>
              </a:spcBef>
              <a:buFont typeface="Arial" pitchFamily="34" charset="0"/>
              <a:buChar char="•"/>
              <a:defRPr/>
            </a:pPr>
            <a:r>
              <a:rPr lang="en-US" altLang="en-US" b="1" dirty="0"/>
              <a:t>IETF SAVI draft: </a:t>
            </a:r>
            <a:r>
              <a:rPr lang="en-GB" u="sng" dirty="0">
                <a:hlinkClick r:id="rId3"/>
              </a:rPr>
              <a:t>https://datatracker.ietf.org/doc/draft-bi-savi-wlan</a:t>
            </a:r>
            <a:r>
              <a:rPr lang="en-GB" u="sng" dirty="0"/>
              <a:t> </a:t>
            </a:r>
            <a:endParaRPr lang="en-US" dirty="0"/>
          </a:p>
          <a:p>
            <a:pPr marL="342900" lvl="1" indent="-342900" eaLnBrk="1" hangingPunct="1">
              <a:lnSpc>
                <a:spcPct val="90000"/>
              </a:lnSpc>
              <a:spcBef>
                <a:spcPts val="300"/>
              </a:spcBef>
              <a:buFont typeface="Arial" pitchFamily="34" charset="0"/>
              <a:buChar char="•"/>
              <a:defRPr/>
            </a:pPr>
            <a:r>
              <a:rPr lang="en-US" b="1" dirty="0"/>
              <a:t>“What is an ESS?”: </a:t>
            </a:r>
            <a:r>
              <a:rPr lang="en-US" dirty="0">
                <a:hlinkClick r:id="rId4"/>
              </a:rPr>
              <a:t>11-18/1051r6</a:t>
            </a:r>
            <a:r>
              <a:rPr lang="en-US" dirty="0"/>
              <a:t> </a:t>
            </a:r>
          </a:p>
          <a:p>
            <a:pPr marL="342900" lvl="1" indent="-342900" eaLnBrk="1" hangingPunct="1">
              <a:lnSpc>
                <a:spcPct val="90000"/>
              </a:lnSpc>
              <a:spcBef>
                <a:spcPts val="300"/>
              </a:spcBef>
              <a:buFont typeface="Arial" pitchFamily="34" charset="0"/>
              <a:buChar char="•"/>
              <a:defRPr/>
            </a:pPr>
            <a:r>
              <a:rPr lang="en-US" b="1" dirty="0"/>
              <a:t>New topic (from REVmd)?:  “What is a STA?”  (See</a:t>
            </a:r>
            <a:r>
              <a:rPr lang="en-US" dirty="0"/>
              <a:t>: </a:t>
            </a:r>
            <a:r>
              <a:rPr lang="en-US" dirty="0">
                <a:hlinkClick r:id="rId5"/>
              </a:rPr>
              <a:t>11-19/0106r0</a:t>
            </a:r>
            <a:r>
              <a:rPr lang="en-US" dirty="0"/>
              <a:t>)</a:t>
            </a:r>
            <a:endParaRPr lang="en-US"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July 2019 (2 of 2)</a:t>
            </a:r>
          </a:p>
        </p:txBody>
      </p:sp>
      <p:sp>
        <p:nvSpPr>
          <p:cNvPr id="11267" name="Rectangle 3"/>
          <p:cNvSpPr>
            <a:spLocks noGrp="1" noChangeArrowheads="1"/>
          </p:cNvSpPr>
          <p:nvPr>
            <p:ph idx="1"/>
          </p:nvPr>
        </p:nvSpPr>
        <p:spPr>
          <a:xfrm>
            <a:off x="228600" y="1524000"/>
            <a:ext cx="8610600" cy="5029200"/>
          </a:xfrm>
        </p:spPr>
        <p:txBody>
          <a:bodyPr/>
          <a:lstStyle/>
          <a:p>
            <a:pPr marL="0" lvl="0" indent="0" eaLnBrk="1" hangingPunct="1">
              <a:lnSpc>
                <a:spcPct val="90000"/>
              </a:lnSpc>
              <a:spcBef>
                <a:spcPts val="300"/>
              </a:spcBef>
              <a:buNone/>
              <a:defRPr/>
            </a:pPr>
            <a:r>
              <a:rPr lang="en-US" sz="2800" dirty="0">
                <a:solidFill>
                  <a:srgbClr val="000000"/>
                </a:solidFill>
              </a:rPr>
              <a:t>Wednesday, July 17, AM1</a:t>
            </a:r>
          </a:p>
          <a:p>
            <a:pPr eaLnBrk="1" hangingPunct="1">
              <a:lnSpc>
                <a:spcPct val="90000"/>
              </a:lnSpc>
              <a:defRPr/>
            </a:pPr>
            <a:r>
              <a:rPr lang="en-US" sz="2000" dirty="0">
                <a:solidFill>
                  <a:srgbClr val="000000"/>
                </a:solidFill>
              </a:rPr>
              <a:t>Continued discussion on IPv6 over OCB/</a:t>
            </a:r>
            <a:r>
              <a:rPr lang="en-US" sz="2000" dirty="0" err="1">
                <a:solidFill>
                  <a:srgbClr val="000000"/>
                </a:solidFill>
              </a:rPr>
              <a:t>IPWave</a:t>
            </a:r>
            <a:r>
              <a:rPr lang="en-US" sz="2000" dirty="0">
                <a:solidFill>
                  <a:srgbClr val="000000"/>
                </a:solidFill>
              </a:rPr>
              <a:t>, or other IEEE 1609 input/requests to 802.11 – deferred (follow </a:t>
            </a:r>
            <a:r>
              <a:rPr lang="en-US" sz="2000" dirty="0" err="1">
                <a:solidFill>
                  <a:srgbClr val="000000"/>
                </a:solidFill>
              </a:rPr>
              <a:t>TGbd</a:t>
            </a:r>
            <a:r>
              <a:rPr lang="en-US" sz="2000" dirty="0">
                <a:solidFill>
                  <a:srgbClr val="000000"/>
                </a:solidFill>
              </a:rPr>
              <a:t> activities)</a:t>
            </a:r>
          </a:p>
          <a:p>
            <a:pPr eaLnBrk="1" hangingPunct="1">
              <a:lnSpc>
                <a:spcPct val="90000"/>
              </a:lnSpc>
              <a:defRPr/>
            </a:pPr>
            <a:r>
              <a:rPr lang="en-US" sz="2000" dirty="0">
                <a:solidFill>
                  <a:srgbClr val="000000"/>
                </a:solidFill>
              </a:rPr>
              <a:t>Annex G – preview of mid-week plenary information</a:t>
            </a:r>
          </a:p>
          <a:p>
            <a:pPr lvl="0" eaLnBrk="1" hangingPunct="1">
              <a:lnSpc>
                <a:spcPct val="90000"/>
              </a:lnSpc>
              <a:defRPr/>
            </a:pPr>
            <a:r>
              <a:rPr lang="en-US" sz="2000" dirty="0">
                <a:solidFill>
                  <a:srgbClr val="000000"/>
                </a:solidFill>
              </a:rPr>
              <a:t>MLME-RESET, versus MLME-JOIN and MLME-START (and MLME-SCAN?)</a:t>
            </a:r>
          </a:p>
          <a:p>
            <a:pPr lvl="0" eaLnBrk="1" hangingPunct="1">
              <a:lnSpc>
                <a:spcPct val="90000"/>
              </a:lnSpc>
              <a:defRPr/>
            </a:pPr>
            <a:r>
              <a:rPr lang="en-US" sz="2000" dirty="0">
                <a:solidFill>
                  <a:srgbClr val="000000"/>
                </a:solidFill>
              </a:rPr>
              <a:t>“What is an ESS?” (continued)</a:t>
            </a:r>
          </a:p>
          <a:p>
            <a:pPr marL="0" indent="0" eaLnBrk="1" hangingPunct="1">
              <a:lnSpc>
                <a:spcPct val="90000"/>
              </a:lnSpc>
              <a:buNone/>
              <a:defRPr/>
            </a:pPr>
            <a:r>
              <a:rPr lang="en-US" sz="2800" dirty="0">
                <a:solidFill>
                  <a:srgbClr val="000000"/>
                </a:solidFill>
              </a:rPr>
              <a:t>Wednesday, July 17, PM2</a:t>
            </a:r>
          </a:p>
          <a:p>
            <a:pPr marL="342900" lvl="1" indent="-342900" eaLnBrk="1" hangingPunct="1">
              <a:lnSpc>
                <a:spcPct val="90000"/>
              </a:lnSpc>
              <a:spcBef>
                <a:spcPts val="432"/>
              </a:spcBef>
              <a:buFont typeface="Arial" pitchFamily="34" charset="0"/>
              <a:buChar char="•"/>
              <a:defRPr/>
            </a:pPr>
            <a:r>
              <a:rPr lang="en-US" b="1" dirty="0"/>
              <a:t>Future sessions / SC activities</a:t>
            </a:r>
          </a:p>
          <a:p>
            <a:pPr marL="342900" lvl="1" indent="-342900" eaLnBrk="1" hangingPunct="1">
              <a:lnSpc>
                <a:spcPct val="90000"/>
              </a:lnSpc>
              <a:spcBef>
                <a:spcPts val="432"/>
              </a:spcBef>
              <a:buFont typeface="Arial" pitchFamily="34" charset="0"/>
              <a:buChar char="•"/>
              <a:defRPr/>
            </a:pPr>
            <a:r>
              <a:rPr lang="en-US" b="1" dirty="0"/>
              <a:t>Above items continued, as needed</a:t>
            </a:r>
          </a:p>
          <a:p>
            <a:pPr marL="342900" lvl="1" indent="-342900" eaLnBrk="1" hangingPunct="1">
              <a:lnSpc>
                <a:spcPct val="90000"/>
              </a:lnSpc>
              <a:spcBef>
                <a:spcPts val="432"/>
              </a:spcBef>
              <a:buFont typeface="Arial" pitchFamily="34" charset="0"/>
              <a:buChar char="•"/>
              <a:defRPr/>
            </a:pPr>
            <a:r>
              <a:rPr lang="en-US" b="1" dirty="0" err="1"/>
              <a:t>TGbe</a:t>
            </a:r>
            <a:r>
              <a:rPr lang="en-US" b="1" dirty="0"/>
              <a:t> (EHT) multi-band operation architecture (</a:t>
            </a:r>
            <a:r>
              <a:rPr lang="en-US" dirty="0">
                <a:hlinkClick r:id="rId3"/>
              </a:rPr>
              <a:t>11-08/0949r4</a:t>
            </a:r>
            <a:r>
              <a:rPr lang="en-US" b="1" dirty="0"/>
              <a:t>)</a:t>
            </a:r>
          </a:p>
          <a:p>
            <a:pPr marL="342900" lvl="1" indent="-342900" eaLnBrk="1" hangingPunct="1">
              <a:lnSpc>
                <a:spcPct val="90000"/>
              </a:lnSpc>
              <a:spcBef>
                <a:spcPts val="432"/>
              </a:spcBef>
              <a:buFont typeface="Arial" pitchFamily="34" charset="0"/>
              <a:buChar char="•"/>
              <a:defRPr/>
            </a:pPr>
            <a:r>
              <a:rPr lang="en-US" b="1" dirty="0"/>
              <a:t>TGbc (Broadcast) unassociated broadcast, broadcast reception</a:t>
            </a:r>
          </a:p>
          <a:p>
            <a:pPr marL="342900" lvl="1" indent="-342900" eaLnBrk="1" hangingPunct="1">
              <a:lnSpc>
                <a:spcPct val="90000"/>
              </a:lnSpc>
              <a:buFont typeface="Arial" pitchFamily="34" charset="0"/>
              <a:buChar char="•"/>
              <a:defRPr/>
            </a:pPr>
            <a:r>
              <a:rPr lang="en-US" b="1" dirty="0"/>
              <a:t>AP/DS/Portal architecture and 802 and GLK concepts - </a:t>
            </a:r>
            <a:r>
              <a:rPr lang="en-US" altLang="en-US" dirty="0">
                <a:hlinkClick r:id="rId4"/>
              </a:rPr>
              <a:t>11-17/0136r2</a:t>
            </a:r>
            <a:r>
              <a:rPr lang="en-US" dirty="0"/>
              <a:t>, </a:t>
            </a:r>
            <a:r>
              <a:rPr lang="en-US" dirty="0">
                <a:hlinkClick r:id="rId5"/>
              </a:rPr>
              <a:t>11-16/1512r0</a:t>
            </a:r>
            <a:r>
              <a:rPr lang="en-US" dirty="0"/>
              <a:t>, </a:t>
            </a:r>
            <a:r>
              <a:rPr lang="en-US" dirty="0">
                <a:hlinkClick r:id="rId6"/>
              </a:rPr>
              <a:t>11-16/0720r0</a:t>
            </a:r>
            <a:r>
              <a:rPr lang="en-US" b="1" dirty="0"/>
              <a:t>, </a:t>
            </a:r>
            <a:r>
              <a:rPr lang="en-US" dirty="0">
                <a:hlinkClick r:id="rId7"/>
              </a:rPr>
              <a:t>11-15/0454r0</a:t>
            </a:r>
            <a:r>
              <a:rPr lang="en-US" b="1" dirty="0"/>
              <a:t>, </a:t>
            </a:r>
            <a:r>
              <a:rPr lang="en-US" dirty="0">
                <a:hlinkClick r:id="rId8"/>
              </a:rPr>
              <a:t>11-14/1213r1</a:t>
            </a:r>
            <a:r>
              <a:rPr lang="en-US" b="1" dirty="0"/>
              <a:t> (slides 9-11)</a:t>
            </a:r>
          </a:p>
          <a:p>
            <a:pPr marL="342900" lvl="1" indent="-342900" eaLnBrk="1" hangingPunct="1">
              <a:lnSpc>
                <a:spcPct val="90000"/>
              </a:lnSpc>
              <a:spcBef>
                <a:spcPts val="432"/>
              </a:spcBef>
              <a:buFont typeface="Arial" pitchFamily="34" charset="0"/>
              <a:buChar char="•"/>
              <a:defRPr/>
            </a:pPr>
            <a:r>
              <a:rPr lang="en-US" b="1" dirty="0"/>
              <a:t>Continue the other items (above, and previous slide), as needed</a:t>
            </a:r>
          </a:p>
          <a:p>
            <a:pPr marL="342900" lvl="1" indent="-342900" eaLnBrk="1" hangingPunct="1">
              <a:lnSpc>
                <a:spcPct val="90000"/>
              </a:lnSpc>
              <a:buFontTx/>
              <a:buChar char="•"/>
              <a:defRPr/>
            </a:pPr>
            <a:endParaRPr lang="en-US" dirty="0"/>
          </a:p>
          <a:p>
            <a:pPr marL="0" lvl="1" indent="0" eaLnBrk="1" hangingPunct="1">
              <a:lnSpc>
                <a:spcPct val="90000"/>
              </a:lnSpc>
              <a:spcBef>
                <a:spcPts val="432"/>
              </a:spcBef>
              <a:buNone/>
              <a:defRPr/>
            </a:pPr>
            <a:endParaRPr lang="en-US" sz="1600" b="1" dirty="0"/>
          </a:p>
        </p:txBody>
      </p:sp>
    </p:spTree>
    <p:extLst>
      <p:ext uri="{BB962C8B-B14F-4D97-AF65-F5344CB8AC3E}">
        <p14:creationId xmlns:p14="http://schemas.microsoft.com/office/powerpoint/2010/main" val="15543239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dirty="0"/>
              <a:t>Prior ARC Minutes</a:t>
            </a:r>
          </a:p>
        </p:txBody>
      </p:sp>
      <p:sp>
        <p:nvSpPr>
          <p:cNvPr id="35843" name="Rectangle 3"/>
          <p:cNvSpPr>
            <a:spLocks noGrp="1" noChangeArrowheads="1"/>
          </p:cNvSpPr>
          <p:nvPr>
            <p:ph idx="1"/>
          </p:nvPr>
        </p:nvSpPr>
        <p:spPr>
          <a:xfrm>
            <a:off x="685800" y="1524000"/>
            <a:ext cx="7772400" cy="4572000"/>
          </a:xfrm>
        </p:spPr>
        <p:txBody>
          <a:bodyPr/>
          <a:lstStyle/>
          <a:p>
            <a:pPr eaLnBrk="1" hangingPunct="1"/>
            <a:r>
              <a:rPr lang="en-US" altLang="en-US" dirty="0"/>
              <a:t>May face-to-face minutes:</a:t>
            </a:r>
          </a:p>
          <a:p>
            <a:pPr lvl="1" eaLnBrk="1" hangingPunct="1"/>
            <a:r>
              <a:rPr lang="en-US" dirty="0">
                <a:hlinkClick r:id="rId3"/>
              </a:rPr>
              <a:t>https://mentor.ieee.org/802.11/dcn/19/11-19-0914-00-0arc-arc-sc-meeting-minutes-may-2019.docx</a:t>
            </a:r>
            <a:r>
              <a:rPr lang="en-US" dirty="0"/>
              <a:t> </a:t>
            </a:r>
          </a:p>
          <a:p>
            <a:pPr lvl="1" eaLnBrk="1" hangingPunct="1"/>
            <a:endParaRPr lang="en-US" altLang="en-US" dirty="0"/>
          </a:p>
          <a:p>
            <a:pPr lvl="1" eaLnBrk="1" hangingPunct="1"/>
            <a:r>
              <a:rPr lang="en-US" altLang="en-US" dirty="0"/>
              <a:t>Comments?</a:t>
            </a:r>
          </a:p>
          <a:p>
            <a:pPr lvl="1" eaLnBrk="1" hangingPunct="1"/>
            <a:r>
              <a:rPr lang="en-US" altLang="en-US" dirty="0"/>
              <a:t>Any objections to approving these minutes by mutual consent?</a:t>
            </a:r>
          </a:p>
          <a:p>
            <a:pPr lvl="1" eaLnBrk="1" hangingPunct="1"/>
            <a:endParaRPr lang="en-US" altLang="en-US" dirty="0"/>
          </a:p>
        </p:txBody>
      </p:sp>
    </p:spTree>
    <p:extLst>
      <p:ext uri="{BB962C8B-B14F-4D97-AF65-F5344CB8AC3E}">
        <p14:creationId xmlns:p14="http://schemas.microsoft.com/office/powerpoint/2010/main" val="17449107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1588 mapping to IEEE 802.11/</a:t>
            </a:r>
            <a:br>
              <a:rPr lang="en-US" altLang="en-US" dirty="0"/>
            </a:br>
            <a:r>
              <a:rPr lang="en-US" altLang="en-US" dirty="0"/>
              <a:t>802.1ASrev </a:t>
            </a:r>
            <a:r>
              <a:rPr lang="en-US" dirty="0"/>
              <a:t>use of FTM update </a:t>
            </a:r>
            <a:endParaRPr lang="en-US" altLang="en-US" dirty="0"/>
          </a:p>
        </p:txBody>
      </p:sp>
      <p:sp>
        <p:nvSpPr>
          <p:cNvPr id="38915" name="Rectangle 3"/>
          <p:cNvSpPr>
            <a:spLocks noGrp="1" noChangeArrowheads="1"/>
          </p:cNvSpPr>
          <p:nvPr>
            <p:ph idx="1"/>
          </p:nvPr>
        </p:nvSpPr>
        <p:spPr>
          <a:xfrm>
            <a:off x="685800" y="2057400"/>
            <a:ext cx="7772400" cy="4038600"/>
          </a:xfrm>
        </p:spPr>
        <p:txBody>
          <a:bodyPr/>
          <a:lstStyle/>
          <a:p>
            <a:r>
              <a:rPr lang="en-US" altLang="en-US" dirty="0"/>
              <a:t>Update (Ganesh Venkatesan)</a:t>
            </a:r>
          </a:p>
          <a:p>
            <a:r>
              <a:rPr lang="en-US" altLang="en-US" dirty="0"/>
              <a:t>IEEE 1588/802.1AS</a:t>
            </a:r>
          </a:p>
          <a:p>
            <a:r>
              <a:rPr lang="en-US" altLang="en-US" dirty="0"/>
              <a:t>802.1ASrev use of 802.11 FTM</a:t>
            </a:r>
          </a:p>
          <a:p>
            <a:pPr lvl="1"/>
            <a:endParaRPr lang="en-US" altLang="en-US" dirty="0"/>
          </a:p>
          <a:p>
            <a:pPr lvl="2"/>
            <a:endParaRPr lang="en-US" altLang="en-US" dirty="0"/>
          </a:p>
          <a:p>
            <a:endParaRPr lang="en-US" altLang="en-US" dirty="0"/>
          </a:p>
          <a:p>
            <a:endParaRPr lang="en-US" altLang="en-US" dirty="0"/>
          </a:p>
          <a:p>
            <a:endParaRPr lang="en-US" altLang="en-US" dirty="0"/>
          </a:p>
          <a:p>
            <a:pPr lvl="1"/>
            <a:endParaRPr lang="en-US" altLang="en-US" dirty="0"/>
          </a:p>
          <a:p>
            <a:endParaRPr lang="en-US"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dirty="0">
                <a:ea typeface="MS PGothic" panose="020B0600070205080204" pitchFamily="34" charset="-128"/>
              </a:rPr>
              <a:t>IETF/802 coordination </a:t>
            </a:r>
          </a:p>
        </p:txBody>
      </p:sp>
      <p:sp>
        <p:nvSpPr>
          <p:cNvPr id="39939" name="Rectangle 3"/>
          <p:cNvSpPr>
            <a:spLocks noGrp="1" noChangeArrowheads="1"/>
          </p:cNvSpPr>
          <p:nvPr>
            <p:ph idx="1"/>
          </p:nvPr>
        </p:nvSpPr>
        <p:spPr>
          <a:xfrm>
            <a:off x="685800" y="1524000"/>
            <a:ext cx="7772400" cy="4724400"/>
          </a:xfrm>
        </p:spPr>
        <p:txBody>
          <a:bodyPr/>
          <a:lstStyle/>
          <a:p>
            <a:r>
              <a:rPr lang="en-US" altLang="en-US" dirty="0"/>
              <a:t>Peter Yee present topics of interest:</a:t>
            </a:r>
          </a:p>
          <a:p>
            <a:endParaRPr lang="en-US" dirty="0"/>
          </a:p>
          <a:p>
            <a:endParaRPr lang="en-US" altLang="en-US" dirty="0"/>
          </a:p>
          <a:p>
            <a:pPr lvl="1"/>
            <a:endParaRPr lang="en-US" dirty="0"/>
          </a:p>
          <a:p>
            <a:pPr lvl="1"/>
            <a:endParaRPr lang="en-US" altLang="en-US" dirty="0"/>
          </a:p>
          <a:p>
            <a:pPr lvl="1"/>
            <a:endParaRPr lang="en-US" altLang="en-US" sz="16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802 activities directly related to IEEE 802.11 ARC</a:t>
            </a:r>
          </a:p>
        </p:txBody>
      </p:sp>
      <p:sp>
        <p:nvSpPr>
          <p:cNvPr id="38915" name="Rectangle 3"/>
          <p:cNvSpPr>
            <a:spLocks noGrp="1" noChangeArrowheads="1"/>
          </p:cNvSpPr>
          <p:nvPr>
            <p:ph idx="1"/>
          </p:nvPr>
        </p:nvSpPr>
        <p:spPr>
          <a:xfrm>
            <a:off x="685800" y="1828800"/>
            <a:ext cx="7772400" cy="4038600"/>
          </a:xfrm>
        </p:spPr>
        <p:txBody>
          <a:bodyPr/>
          <a:lstStyle/>
          <a:p>
            <a:r>
              <a:rPr lang="en-US" sz="2800" b="1" dirty="0"/>
              <a:t>Proxy IPv6 Neighbor Discovery: </a:t>
            </a:r>
            <a:r>
              <a:rPr lang="en-US" sz="2800" dirty="0">
                <a:hlinkClick r:id="rId2"/>
              </a:rPr>
              <a:t>11-18/1920r2</a:t>
            </a:r>
            <a:r>
              <a:rPr lang="en-US" sz="2800" dirty="0"/>
              <a:t> and </a:t>
            </a:r>
            <a:r>
              <a:rPr lang="en-US" sz="2800" dirty="0">
                <a:hlinkClick r:id="rId3"/>
              </a:rPr>
              <a:t>11-18/1919r5</a:t>
            </a:r>
            <a:endParaRPr lang="en-US" sz="2800" dirty="0"/>
          </a:p>
          <a:p>
            <a:pPr marL="685800" lvl="2" indent="-342900" eaLnBrk="1" hangingPunct="1">
              <a:lnSpc>
                <a:spcPct val="90000"/>
              </a:lnSpc>
              <a:buFont typeface="Arial" panose="020B0604020202020204" pitchFamily="34" charset="0"/>
              <a:buChar char="•"/>
              <a:defRPr/>
            </a:pPr>
            <a:r>
              <a:rPr lang="en-US" sz="2200" dirty="0"/>
              <a:t>Updates?</a:t>
            </a:r>
          </a:p>
          <a:p>
            <a:pPr marL="342900" lvl="1" indent="-342900" eaLnBrk="1" hangingPunct="1">
              <a:lnSpc>
                <a:spcPct val="90000"/>
              </a:lnSpc>
              <a:buFont typeface="Arial" panose="020B0604020202020204" pitchFamily="34" charset="0"/>
              <a:buChar char="•"/>
              <a:defRPr/>
            </a:pPr>
            <a:r>
              <a:rPr lang="en-GB" sz="2600" b="1" dirty="0"/>
              <a:t>Anything else?</a:t>
            </a:r>
            <a:endParaRPr lang="en-US" sz="2400" b="1" dirty="0"/>
          </a:p>
          <a:p>
            <a:endParaRPr lang="en-US" dirty="0"/>
          </a:p>
        </p:txBody>
      </p:sp>
    </p:spTree>
    <p:extLst>
      <p:ext uri="{BB962C8B-B14F-4D97-AF65-F5344CB8AC3E}">
        <p14:creationId xmlns:p14="http://schemas.microsoft.com/office/powerpoint/2010/main" val="17685061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838200"/>
          </a:xfrm>
        </p:spPr>
        <p:txBody>
          <a:bodyPr/>
          <a:lstStyle/>
          <a:p>
            <a:pPr eaLnBrk="1" hangingPunct="1"/>
            <a:r>
              <a:rPr lang="en-US" altLang="en-US" dirty="0">
                <a:ea typeface="MS PGothic" panose="020B0600070205080204" pitchFamily="34" charset="-128"/>
              </a:rPr>
              <a:t>Source Address Verification Improvements</a:t>
            </a:r>
          </a:p>
        </p:txBody>
      </p:sp>
      <p:sp>
        <p:nvSpPr>
          <p:cNvPr id="39939" name="Rectangle 3"/>
          <p:cNvSpPr>
            <a:spLocks noGrp="1" noChangeArrowheads="1"/>
          </p:cNvSpPr>
          <p:nvPr>
            <p:ph idx="1"/>
          </p:nvPr>
        </p:nvSpPr>
        <p:spPr>
          <a:xfrm>
            <a:off x="685800" y="1752600"/>
            <a:ext cx="7772400" cy="4495800"/>
          </a:xfrm>
        </p:spPr>
        <p:txBody>
          <a:bodyPr/>
          <a:lstStyle/>
          <a:p>
            <a:pPr marL="342900" lvl="1" indent="-342900" eaLnBrk="1" hangingPunct="1">
              <a:lnSpc>
                <a:spcPct val="90000"/>
              </a:lnSpc>
              <a:spcBef>
                <a:spcPts val="300"/>
              </a:spcBef>
              <a:buFont typeface="Arial" pitchFamily="34" charset="0"/>
              <a:buChar char="•"/>
              <a:defRPr/>
            </a:pPr>
            <a:r>
              <a:rPr lang="en-US" altLang="en-US" b="1" dirty="0"/>
              <a:t>IETF SAVI draft: </a:t>
            </a:r>
            <a:r>
              <a:rPr lang="en-GB" u="sng" dirty="0">
                <a:hlinkClick r:id="rId2"/>
              </a:rPr>
              <a:t>https://datatracker.ietf.org/doc/draft-bi-savi-wlan</a:t>
            </a:r>
            <a:endParaRPr lang="en-GB" u="sng" dirty="0"/>
          </a:p>
          <a:p>
            <a:pPr marL="685800" lvl="2" indent="-342900" eaLnBrk="1" hangingPunct="1">
              <a:lnSpc>
                <a:spcPct val="90000"/>
              </a:lnSpc>
              <a:spcBef>
                <a:spcPts val="300"/>
              </a:spcBef>
              <a:buFont typeface="Arial" pitchFamily="34" charset="0"/>
              <a:buChar char="•"/>
              <a:defRPr/>
            </a:pPr>
            <a:r>
              <a:rPr lang="en-GB" dirty="0"/>
              <a:t>Latest update was in May 12 2019. </a:t>
            </a:r>
          </a:p>
          <a:p>
            <a:pPr marL="685800" lvl="2" indent="-342900" eaLnBrk="1" hangingPunct="1">
              <a:lnSpc>
                <a:spcPct val="90000"/>
              </a:lnSpc>
              <a:spcBef>
                <a:spcPts val="300"/>
              </a:spcBef>
              <a:buFont typeface="Arial" pitchFamily="34" charset="0"/>
              <a:buChar char="•"/>
              <a:defRPr/>
            </a:pPr>
            <a:r>
              <a:rPr lang="en-GB" dirty="0"/>
              <a:t>At the May session, were missing key experts</a:t>
            </a:r>
            <a:endParaRPr lang="en-US" dirty="0">
              <a:highlight>
                <a:srgbClr val="FFFF00"/>
              </a:highlight>
            </a:endParaRPr>
          </a:p>
          <a:p>
            <a:pPr lvl="1"/>
            <a:endParaRPr lang="en-US" altLang="en-US" sz="1600" dirty="0"/>
          </a:p>
        </p:txBody>
      </p:sp>
    </p:spTree>
    <p:extLst>
      <p:ext uri="{BB962C8B-B14F-4D97-AF65-F5344CB8AC3E}">
        <p14:creationId xmlns:p14="http://schemas.microsoft.com/office/powerpoint/2010/main" val="32230890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a:t>
            </a:r>
          </a:p>
        </p:txBody>
      </p:sp>
      <p:sp>
        <p:nvSpPr>
          <p:cNvPr id="44035" name="Rectangle 3"/>
          <p:cNvSpPr>
            <a:spLocks noGrp="1" noChangeArrowheads="1"/>
          </p:cNvSpPr>
          <p:nvPr>
            <p:ph idx="1"/>
          </p:nvPr>
        </p:nvSpPr>
        <p:spPr>
          <a:xfrm>
            <a:off x="609600" y="1600200"/>
            <a:ext cx="7772400" cy="4572000"/>
          </a:xfrm>
        </p:spPr>
        <p:txBody>
          <a:bodyPr/>
          <a:lstStyle/>
          <a:p>
            <a:r>
              <a:rPr lang="en-US" altLang="en-US" b="0" dirty="0"/>
              <a:t>See</a:t>
            </a:r>
            <a:r>
              <a:rPr lang="en-US" b="0" dirty="0"/>
              <a:t> </a:t>
            </a:r>
            <a:r>
              <a:rPr lang="en-US" b="0" dirty="0">
                <a:hlinkClick r:id="rId2"/>
              </a:rPr>
              <a:t>11-18/1051r5</a:t>
            </a:r>
            <a:r>
              <a:rPr lang="en-US" b="0" dirty="0"/>
              <a:t> (1/19)  </a:t>
            </a:r>
          </a:p>
          <a:p>
            <a:endParaRPr lang="en-US" b="0" dirty="0"/>
          </a:p>
          <a:p>
            <a:pPr lvl="1"/>
            <a:endParaRPr lang="en-US" dirty="0"/>
          </a:p>
          <a:p>
            <a:pPr lvl="1"/>
            <a:endParaRPr lang="en-US" b="0" dirty="0"/>
          </a:p>
          <a:p>
            <a:endParaRPr lang="en-US" altLang="en-US" b="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838200"/>
          </a:xfrm>
        </p:spPr>
        <p:txBody>
          <a:bodyPr/>
          <a:lstStyle/>
          <a:p>
            <a:pPr eaLnBrk="1" hangingPunct="1"/>
            <a:r>
              <a:rPr lang="en-US" altLang="en-US" dirty="0">
                <a:ea typeface="MS PGothic" panose="020B0600070205080204" pitchFamily="34" charset="-128"/>
              </a:rPr>
              <a:t>What is a STA?</a:t>
            </a:r>
          </a:p>
        </p:txBody>
      </p:sp>
      <p:sp>
        <p:nvSpPr>
          <p:cNvPr id="39939" name="Rectangle 3"/>
          <p:cNvSpPr>
            <a:spLocks noGrp="1" noChangeArrowheads="1"/>
          </p:cNvSpPr>
          <p:nvPr>
            <p:ph idx="1"/>
          </p:nvPr>
        </p:nvSpPr>
        <p:spPr>
          <a:xfrm>
            <a:off x="685800" y="1752600"/>
            <a:ext cx="7772400" cy="4495800"/>
          </a:xfrm>
        </p:spPr>
        <p:txBody>
          <a:bodyPr/>
          <a:lstStyle/>
          <a:p>
            <a:r>
              <a:rPr lang="en-US" dirty="0"/>
              <a:t>See: </a:t>
            </a:r>
            <a:r>
              <a:rPr lang="en-US" dirty="0">
                <a:hlinkClick r:id="rId2"/>
              </a:rPr>
              <a:t>11-19/0106r0</a:t>
            </a:r>
            <a:r>
              <a:rPr lang="en-US" dirty="0"/>
              <a:t> (1/19)</a:t>
            </a:r>
            <a:endParaRPr lang="en-US" sz="2400" b="1" dirty="0">
              <a:ea typeface="+mn-ea"/>
              <a:cs typeface="+mn-cs"/>
            </a:endParaRPr>
          </a:p>
          <a:p>
            <a:endParaRPr lang="en-US" altLang="en-US" dirty="0"/>
          </a:p>
          <a:p>
            <a:r>
              <a:rPr lang="en-US" dirty="0"/>
              <a:t>Related: What is the (“STA(s)”) architecture of off-channel TDLS?</a:t>
            </a:r>
            <a:endParaRPr lang="en-US" altLang="en-US" dirty="0"/>
          </a:p>
          <a:p>
            <a:pPr lvl="1"/>
            <a:endParaRPr lang="en-US" altLang="en-US" sz="1600" dirty="0"/>
          </a:p>
        </p:txBody>
      </p:sp>
    </p:spTree>
    <p:extLst>
      <p:ext uri="{BB962C8B-B14F-4D97-AF65-F5344CB8AC3E}">
        <p14:creationId xmlns:p14="http://schemas.microsoft.com/office/powerpoint/2010/main" val="65180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July 2019, Vienna, Austria</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Wednesday, July 17</a:t>
            </a:r>
            <a:r>
              <a:rPr lang="en-US" altLang="en-US" baseline="30000" dirty="0"/>
              <a:t>th</a:t>
            </a:r>
            <a:r>
              <a:rPr lang="en-US" altLang="en-US" dirty="0"/>
              <a:t>, AM1</a:t>
            </a:r>
          </a:p>
        </p:txBody>
      </p:sp>
    </p:spTree>
    <p:extLst>
      <p:ext uri="{BB962C8B-B14F-4D97-AF65-F5344CB8AC3E}">
        <p14:creationId xmlns:p14="http://schemas.microsoft.com/office/powerpoint/2010/main" val="4535197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92209" y="1066800"/>
            <a:ext cx="7772400" cy="381000"/>
          </a:xfrm>
        </p:spPr>
        <p:txBody>
          <a:bodyPr/>
          <a:lstStyle/>
          <a:p>
            <a:pPr eaLnBrk="1" hangingPunct="1"/>
            <a:r>
              <a:rPr lang="en-US" altLang="en-US" dirty="0">
                <a:ea typeface="MS PGothic" panose="020B0600070205080204" pitchFamily="34" charset="-128"/>
              </a:rPr>
              <a:t>MLME-RESET, versus MLME-JOIN and MLME-START</a:t>
            </a:r>
          </a:p>
        </p:txBody>
      </p:sp>
      <p:sp>
        <p:nvSpPr>
          <p:cNvPr id="39939" name="Rectangle 3"/>
          <p:cNvSpPr>
            <a:spLocks noGrp="1" noChangeArrowheads="1"/>
          </p:cNvSpPr>
          <p:nvPr>
            <p:ph idx="1"/>
          </p:nvPr>
        </p:nvSpPr>
        <p:spPr>
          <a:xfrm>
            <a:off x="539809" y="1905000"/>
            <a:ext cx="7924800" cy="4267200"/>
          </a:xfrm>
        </p:spPr>
        <p:txBody>
          <a:bodyPr/>
          <a:lstStyle/>
          <a:p>
            <a:pPr marL="0" indent="0">
              <a:buNone/>
            </a:pPr>
            <a:r>
              <a:rPr lang="en-US" altLang="en-US" sz="2000" dirty="0"/>
              <a:t>Topic out of REVmd:</a:t>
            </a:r>
          </a:p>
          <a:p>
            <a:r>
              <a:rPr lang="en-US" altLang="en-US" sz="2000" dirty="0"/>
              <a:t>No apparent requirement for an “initial” MLME-RESET, in 802.11.  So, what is the initial state?</a:t>
            </a:r>
          </a:p>
          <a:p>
            <a:r>
              <a:rPr lang="en-US" altLang="en-US" sz="2000" dirty="0"/>
              <a:t>Many MIB attributes describe taking effect at next MLME-JOIN or MLME-START.</a:t>
            </a:r>
          </a:p>
          <a:p>
            <a:pPr lvl="1"/>
            <a:r>
              <a:rPr lang="en-US" altLang="en-US" sz="1600" dirty="0"/>
              <a:t>MLME-JOIN occurs at each BSS transition</a:t>
            </a:r>
          </a:p>
          <a:p>
            <a:pPr lvl="1"/>
            <a:r>
              <a:rPr lang="en-US" altLang="en-US" sz="1600" dirty="0"/>
              <a:t>MLME-START occurs at less well-defined points, seems to require an MLME-RESET first</a:t>
            </a:r>
          </a:p>
          <a:p>
            <a:pPr lvl="1"/>
            <a:r>
              <a:rPr lang="en-US" altLang="en-US" sz="1600" dirty="0"/>
              <a:t>Do these attributes really take effect at these points, or at the MLME-RESET?</a:t>
            </a:r>
          </a:p>
          <a:p>
            <a:r>
              <a:rPr lang="en-US" altLang="en-US" sz="2000" dirty="0"/>
              <a:t>How about other state information, such as security association, block ack agreements, etc., etc.?</a:t>
            </a:r>
          </a:p>
          <a:p>
            <a:r>
              <a:rPr lang="en-US" altLang="en-US" sz="2000" dirty="0"/>
              <a:t>Maybe need to consider MLME-SCAN, too?</a:t>
            </a:r>
          </a:p>
          <a:p>
            <a:r>
              <a:rPr lang="en-US" altLang="en-US" sz="2000" dirty="0"/>
              <a:t>Is correct information provided as parameters to these primitives (and not more than needed information, and to the right primitive)?</a:t>
            </a:r>
          </a:p>
        </p:txBody>
      </p:sp>
    </p:spTree>
    <p:extLst>
      <p:ext uri="{BB962C8B-B14F-4D97-AF65-F5344CB8AC3E}">
        <p14:creationId xmlns:p14="http://schemas.microsoft.com/office/powerpoint/2010/main" val="7031700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92209" y="1066800"/>
            <a:ext cx="7772400" cy="381000"/>
          </a:xfrm>
        </p:spPr>
        <p:txBody>
          <a:bodyPr/>
          <a:lstStyle/>
          <a:p>
            <a:pPr eaLnBrk="1" hangingPunct="1"/>
            <a:r>
              <a:rPr lang="en-US" altLang="en-US" dirty="0">
                <a:ea typeface="MS PGothic" panose="020B0600070205080204" pitchFamily="34" charset="-128"/>
              </a:rPr>
              <a:t>MLME-RESET, versus MLME-JOIN and MLME-START – Considerations (1)</a:t>
            </a:r>
          </a:p>
        </p:txBody>
      </p:sp>
      <p:sp>
        <p:nvSpPr>
          <p:cNvPr id="39939" name="Rectangle 3"/>
          <p:cNvSpPr>
            <a:spLocks noGrp="1" noChangeArrowheads="1"/>
          </p:cNvSpPr>
          <p:nvPr>
            <p:ph idx="1"/>
          </p:nvPr>
        </p:nvSpPr>
        <p:spPr>
          <a:xfrm>
            <a:off x="539809" y="1905000"/>
            <a:ext cx="7924800" cy="4267200"/>
          </a:xfrm>
        </p:spPr>
        <p:txBody>
          <a:bodyPr/>
          <a:lstStyle/>
          <a:p>
            <a:r>
              <a:rPr lang="en-US" altLang="en-US" sz="2000" dirty="0"/>
              <a:t>Need either MLME_RESET required, or something else about initial state</a:t>
            </a:r>
          </a:p>
          <a:p>
            <a:r>
              <a:rPr lang="en-US" altLang="en-US" sz="2000" dirty="0"/>
              <a:t>Recognize there is state in the SME (security association, for example) that is outside “the MAC/MLME”, not reset by MLME-RESET.  </a:t>
            </a:r>
          </a:p>
          <a:p>
            <a:r>
              <a:rPr lang="en-US" altLang="en-US" sz="2000" dirty="0"/>
              <a:t>Does MLME-RESET “cause” MLME-DEAUTHENTICATE/</a:t>
            </a:r>
            <a:r>
              <a:rPr lang="en-US" altLang="en-US" sz="2000" dirty="0" err="1"/>
              <a:t>DISASSOCIATE.indications</a:t>
            </a:r>
            <a:r>
              <a:rPr lang="en-US" altLang="en-US" sz="2000" dirty="0"/>
              <a:t>?</a:t>
            </a:r>
          </a:p>
          <a:p>
            <a:r>
              <a:rPr lang="en-US" altLang="en-US" sz="2000" dirty="0"/>
              <a:t>Are there some MIB attributes which, when changed, should trigger a “</a:t>
            </a:r>
            <a:r>
              <a:rPr lang="en-US" altLang="en-US" sz="2000" dirty="0" err="1"/>
              <a:t>RESET.indication</a:t>
            </a:r>
            <a:r>
              <a:rPr lang="en-US" altLang="en-US" sz="2000" dirty="0"/>
              <a:t>” to higher entities? (SNMP traps?)</a:t>
            </a:r>
          </a:p>
          <a:p>
            <a:pPr lvl="1"/>
            <a:r>
              <a:rPr lang="en-US" altLang="en-US" sz="1600" dirty="0"/>
              <a:t>Or other .indication  (MLME-</a:t>
            </a:r>
            <a:r>
              <a:rPr lang="en-US" altLang="en-US" sz="1600" dirty="0" err="1"/>
              <a:t>SET.indication</a:t>
            </a:r>
            <a:r>
              <a:rPr lang="en-US" altLang="en-US" sz="1600" dirty="0"/>
              <a:t>?) when some attributes are changed</a:t>
            </a:r>
          </a:p>
          <a:p>
            <a:r>
              <a:rPr lang="en-US" altLang="en-US" sz="2000" dirty="0"/>
              <a:t>Reassociation to same AP, (probably?) doesn’t do MLME-JOIN, does that break anything with “take affect at the next JOIN”?</a:t>
            </a:r>
          </a:p>
          <a:p>
            <a:r>
              <a:rPr lang="en-US" altLang="en-US" sz="2000" dirty="0"/>
              <a:t>MLME-START and MLME-JOIN should say the MLME shall actually do the attributes’ “taking effect” stuff</a:t>
            </a:r>
          </a:p>
        </p:txBody>
      </p:sp>
    </p:spTree>
    <p:extLst>
      <p:ext uri="{BB962C8B-B14F-4D97-AF65-F5344CB8AC3E}">
        <p14:creationId xmlns:p14="http://schemas.microsoft.com/office/powerpoint/2010/main" val="39604582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92209" y="1066800"/>
            <a:ext cx="7772400" cy="381000"/>
          </a:xfrm>
        </p:spPr>
        <p:txBody>
          <a:bodyPr/>
          <a:lstStyle/>
          <a:p>
            <a:pPr eaLnBrk="1" hangingPunct="1"/>
            <a:r>
              <a:rPr lang="en-US" altLang="en-US" dirty="0">
                <a:ea typeface="MS PGothic" panose="020B0600070205080204" pitchFamily="34" charset="-128"/>
              </a:rPr>
              <a:t>MLME-RESET, versus MLME-JOIN and MLME-START – Considerations (2)</a:t>
            </a:r>
          </a:p>
        </p:txBody>
      </p:sp>
      <p:sp>
        <p:nvSpPr>
          <p:cNvPr id="39939" name="Rectangle 3"/>
          <p:cNvSpPr>
            <a:spLocks noGrp="1" noChangeArrowheads="1"/>
          </p:cNvSpPr>
          <p:nvPr>
            <p:ph idx="1"/>
          </p:nvPr>
        </p:nvSpPr>
        <p:spPr>
          <a:xfrm>
            <a:off x="539809" y="1905000"/>
            <a:ext cx="7924800" cy="4267200"/>
          </a:xfrm>
        </p:spPr>
        <p:txBody>
          <a:bodyPr/>
          <a:lstStyle/>
          <a:p>
            <a:r>
              <a:rPr lang="en-US" altLang="en-US" sz="2000" dirty="0"/>
              <a:t>Add an MLME-DATA-</a:t>
            </a:r>
            <a:r>
              <a:rPr lang="en-US" altLang="en-US" sz="2000" dirty="0" err="1"/>
              <a:t>READY.indication</a:t>
            </a:r>
            <a:r>
              <a:rPr lang="en-US" altLang="en-US" sz="2000" dirty="0"/>
              <a:t>, when “everything is ready to go” (State 4, …)  (OCB, too)</a:t>
            </a:r>
          </a:p>
          <a:p>
            <a:pPr lvl="1"/>
            <a:r>
              <a:rPr lang="en-US" altLang="en-US" sz="1600" dirty="0"/>
              <a:t>Is there one of these on the AP side (for each associated STA)?  (Think so, yes)</a:t>
            </a:r>
          </a:p>
          <a:p>
            <a:pPr lvl="1"/>
            <a:r>
              <a:rPr lang="en-US" altLang="en-US" sz="1600" dirty="0"/>
              <a:t>Consider 11ak behavior/events, too?</a:t>
            </a:r>
          </a:p>
          <a:p>
            <a:endParaRPr lang="en-US" altLang="en-US" sz="2000" dirty="0"/>
          </a:p>
        </p:txBody>
      </p:sp>
    </p:spTree>
    <p:extLst>
      <p:ext uri="{BB962C8B-B14F-4D97-AF65-F5344CB8AC3E}">
        <p14:creationId xmlns:p14="http://schemas.microsoft.com/office/powerpoint/2010/main" val="2856312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Wednesday, July 17</a:t>
            </a:r>
            <a:r>
              <a:rPr lang="en-US" altLang="en-US" baseline="30000" dirty="0"/>
              <a:t>th</a:t>
            </a:r>
            <a:r>
              <a:rPr lang="en-US" altLang="en-US" dirty="0"/>
              <a:t>, PM2</a:t>
            </a:r>
          </a:p>
        </p:txBody>
      </p:sp>
    </p:spTree>
    <p:extLst>
      <p:ext uri="{BB962C8B-B14F-4D97-AF65-F5344CB8AC3E}">
        <p14:creationId xmlns:p14="http://schemas.microsoft.com/office/powerpoint/2010/main" val="16748686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685800"/>
            <a:ext cx="7772400" cy="533400"/>
          </a:xfrm>
        </p:spPr>
        <p:txBody>
          <a:bodyPr/>
          <a:lstStyle/>
          <a:p>
            <a:r>
              <a:rPr lang="en-US" altLang="en-US" dirty="0"/>
              <a:t>ARC Future Activities &amp; sessions</a:t>
            </a:r>
          </a:p>
        </p:txBody>
      </p:sp>
      <p:sp>
        <p:nvSpPr>
          <p:cNvPr id="30723" name="Rectangle 3"/>
          <p:cNvSpPr>
            <a:spLocks noGrp="1" noChangeArrowheads="1"/>
          </p:cNvSpPr>
          <p:nvPr>
            <p:ph idx="1"/>
          </p:nvPr>
        </p:nvSpPr>
        <p:spPr>
          <a:xfrm>
            <a:off x="304800" y="1230086"/>
            <a:ext cx="8534400" cy="5029200"/>
          </a:xfrm>
        </p:spPr>
        <p:txBody>
          <a:bodyPr/>
          <a:lstStyle/>
          <a:p>
            <a:pPr>
              <a:spcBef>
                <a:spcPts val="0"/>
              </a:spcBef>
              <a:defRPr/>
            </a:pPr>
            <a:r>
              <a:rPr lang="en-US" sz="1800" dirty="0"/>
              <a:t>ARC SC meets when a specific focused task is requested of the SC for which the is sufficient volunteer interest.</a:t>
            </a:r>
          </a:p>
          <a:p>
            <a:pPr>
              <a:spcBef>
                <a:spcPts val="0"/>
              </a:spcBef>
              <a:defRPr/>
            </a:pPr>
            <a:r>
              <a:rPr lang="en-US" sz="1800" dirty="0"/>
              <a:t>Continue work on architectural models, and liaison with TGs in development of their architecture as appropriate (e.g. TGbc, </a:t>
            </a:r>
            <a:r>
              <a:rPr lang="en-US" sz="1800" dirty="0" err="1"/>
              <a:t>TGbe</a:t>
            </a:r>
            <a:r>
              <a:rPr lang="en-US" sz="1800" dirty="0"/>
              <a:t>) - Perhaps updates on “STA” definition to handle </a:t>
            </a:r>
            <a:r>
              <a:rPr lang="en-US" sz="1800" dirty="0" err="1"/>
              <a:t>TGbe</a:t>
            </a:r>
            <a:r>
              <a:rPr lang="en-US" sz="1800" dirty="0"/>
              <a:t> concepts? Might have multiple radio/MAC address implications, too?</a:t>
            </a:r>
          </a:p>
          <a:p>
            <a:pPr>
              <a:spcBef>
                <a:spcPts val="0"/>
              </a:spcBef>
              <a:defRPr/>
            </a:pPr>
            <a:r>
              <a:rPr lang="en-US" sz="1800" dirty="0"/>
              <a:t>Investigation of 802.11 as part of a Deterministic Network – Joint session w/802.1 &amp; </a:t>
            </a:r>
            <a:r>
              <a:rPr lang="en-US" sz="1800" dirty="0" err="1"/>
              <a:t>TGbe</a:t>
            </a:r>
            <a:r>
              <a:rPr lang="en-US" sz="1800" dirty="0"/>
              <a:t> in July (TBC)</a:t>
            </a:r>
          </a:p>
          <a:p>
            <a:pPr>
              <a:spcBef>
                <a:spcPts val="0"/>
              </a:spcBef>
              <a:defRPr/>
            </a:pPr>
            <a:r>
              <a:rPr lang="en-US" sz="1800" dirty="0">
                <a:solidFill>
                  <a:srgbClr val="000000"/>
                </a:solidFill>
              </a:rPr>
              <a:t>Discussion on IPv6 over OCB/</a:t>
            </a:r>
            <a:r>
              <a:rPr lang="en-US" sz="1800" dirty="0" err="1">
                <a:solidFill>
                  <a:srgbClr val="000000"/>
                </a:solidFill>
              </a:rPr>
              <a:t>IPWave</a:t>
            </a:r>
            <a:r>
              <a:rPr lang="en-US" sz="1800" dirty="0">
                <a:solidFill>
                  <a:srgbClr val="000000"/>
                </a:solidFill>
              </a:rPr>
              <a:t>, or other IEEE 1609 input/requests to 802.11</a:t>
            </a:r>
            <a:endParaRPr lang="en-US" sz="1800" dirty="0"/>
          </a:p>
          <a:p>
            <a:pPr>
              <a:spcBef>
                <a:spcPts val="0"/>
              </a:spcBef>
              <a:defRPr/>
            </a:pPr>
            <a:r>
              <a:rPr lang="en-US" sz="1800" dirty="0"/>
              <a:t>Will also follow 802.1/802.11 activities on links, bridging, and MAC Service definition – “What is an ESS?”, for example</a:t>
            </a:r>
          </a:p>
          <a:p>
            <a:pPr>
              <a:spcBef>
                <a:spcPts val="0"/>
              </a:spcBef>
              <a:defRPr/>
            </a:pPr>
            <a:r>
              <a:rPr lang="en-US" sz="1800" dirty="0"/>
              <a:t>“What is a STA?” (11-19/0106)  Related: What is the (“STA(s)”) architecture of off-channel TDLS?  </a:t>
            </a:r>
          </a:p>
          <a:p>
            <a:pPr>
              <a:spcBef>
                <a:spcPts val="0"/>
              </a:spcBef>
              <a:defRPr/>
            </a:pPr>
            <a:r>
              <a:rPr lang="en-US" sz="1800" dirty="0"/>
              <a:t>MLME-RESET, versus MLME-JOIN and MLME-START (and MLME-SCAN?)</a:t>
            </a:r>
          </a:p>
          <a:p>
            <a:pPr>
              <a:spcBef>
                <a:spcPts val="0"/>
              </a:spcBef>
              <a:defRPr/>
            </a:pPr>
            <a:r>
              <a:rPr lang="en-US" sz="1800" dirty="0"/>
              <a:t>Monitor/report on IETF/802 activities, as needed</a:t>
            </a:r>
          </a:p>
          <a:p>
            <a:pPr>
              <a:spcBef>
                <a:spcPts val="0"/>
              </a:spcBef>
              <a:defRPr/>
            </a:pPr>
            <a:r>
              <a:rPr lang="en-US" sz="1800" dirty="0"/>
              <a:t>Monitor/report on IEEE 1588 activities and 802.1ASrev use of FTM, as needed	</a:t>
            </a:r>
          </a:p>
          <a:p>
            <a:pPr marL="0" indent="0">
              <a:buFontTx/>
              <a:buNone/>
              <a:defRPr/>
            </a:pPr>
            <a:r>
              <a:rPr lang="en-US" sz="1800" dirty="0"/>
              <a:t>If you have ANY other topic that you would like ARC SC to consider, contact the SC chair.</a:t>
            </a:r>
            <a:endParaRPr lang="en-US" sz="2000" dirty="0"/>
          </a:p>
        </p:txBody>
      </p:sp>
    </p:spTree>
    <p:extLst>
      <p:ext uri="{BB962C8B-B14F-4D97-AF65-F5344CB8AC3E}">
        <p14:creationId xmlns:p14="http://schemas.microsoft.com/office/powerpoint/2010/main" val="32080656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Planning for September 2019</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Plan for three individual meeting slots</a:t>
            </a:r>
          </a:p>
          <a:p>
            <a:pPr lvl="1" eaLnBrk="1" hangingPunct="1"/>
            <a:r>
              <a:rPr lang="en-US" altLang="en-US" dirty="0"/>
              <a:t>Usual slot on Wed AM1 </a:t>
            </a:r>
          </a:p>
          <a:p>
            <a:pPr lvl="1" eaLnBrk="1" hangingPunct="1"/>
            <a:r>
              <a:rPr lang="en-US" altLang="en-US" dirty="0"/>
              <a:t>Another 2 slots for standalone ARC work </a:t>
            </a:r>
          </a:p>
          <a:p>
            <a:pPr lvl="1" eaLnBrk="1" hangingPunct="1"/>
            <a:r>
              <a:rPr lang="en-US" altLang="en-US" dirty="0"/>
              <a:t>Make sure to not interfere with any joint meeting 802.1/</a:t>
            </a:r>
            <a:r>
              <a:rPr lang="en-US" altLang="en-US" dirty="0" err="1"/>
              <a:t>TGbe</a:t>
            </a:r>
            <a:endParaRPr lang="en-US" altLang="en-US" dirty="0"/>
          </a:p>
          <a:p>
            <a:pPr eaLnBrk="1" hangingPunct="1"/>
            <a:r>
              <a:rPr lang="en-US" altLang="en-US" dirty="0"/>
              <a:t>Teleconferences:</a:t>
            </a:r>
          </a:p>
          <a:p>
            <a:pPr lvl="1" eaLnBrk="1" hangingPunct="1"/>
            <a:r>
              <a:rPr lang="en-US" altLang="en-US" dirty="0"/>
              <a:t>None planned.</a:t>
            </a:r>
          </a:p>
          <a:p>
            <a:pPr lvl="1" eaLnBrk="1" hangingPunct="1"/>
            <a:endParaRPr lang="en-US" altLang="en-US" dirty="0"/>
          </a:p>
        </p:txBody>
      </p:sp>
    </p:spTree>
    <p:extLst>
      <p:ext uri="{BB962C8B-B14F-4D97-AF65-F5344CB8AC3E}">
        <p14:creationId xmlns:p14="http://schemas.microsoft.com/office/powerpoint/2010/main" val="34767948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19100" y="555171"/>
            <a:ext cx="8305800" cy="1066800"/>
          </a:xfrm>
        </p:spPr>
        <p:txBody>
          <a:bodyPr/>
          <a:lstStyle/>
          <a:p>
            <a:pPr eaLnBrk="1" hangingPunct="1"/>
            <a:r>
              <a:rPr lang="en-US" altLang="en-US" dirty="0"/>
              <a:t>TGbe potential multi-band/multi-AP concepts</a:t>
            </a:r>
          </a:p>
        </p:txBody>
      </p:sp>
      <p:sp>
        <p:nvSpPr>
          <p:cNvPr id="45059" name="Rectangle 3"/>
          <p:cNvSpPr>
            <a:spLocks noGrp="1" noChangeArrowheads="1"/>
          </p:cNvSpPr>
          <p:nvPr>
            <p:ph idx="1"/>
          </p:nvPr>
        </p:nvSpPr>
        <p:spPr>
          <a:xfrm>
            <a:off x="552450" y="1621971"/>
            <a:ext cx="8039100" cy="3733800"/>
          </a:xfrm>
        </p:spPr>
        <p:txBody>
          <a:bodyPr/>
          <a:lstStyle/>
          <a:p>
            <a:pPr>
              <a:spcBef>
                <a:spcPct val="0"/>
              </a:spcBef>
            </a:pPr>
            <a:r>
              <a:rPr lang="en-US" altLang="en-US" b="0" dirty="0"/>
              <a:t>“Lower MAC” discussions in ARC, back in 2008</a:t>
            </a:r>
          </a:p>
          <a:p>
            <a:pPr lvl="1"/>
            <a:r>
              <a:rPr lang="en-US" sz="1600" dirty="0">
                <a:hlinkClick r:id="rId2"/>
              </a:rPr>
              <a:t>11-08/0949r4 </a:t>
            </a:r>
            <a:endParaRPr lang="en-US" sz="1600" dirty="0"/>
          </a:p>
          <a:p>
            <a:pPr fontAlgn="t">
              <a:buFont typeface="Arial" panose="020B0604020202020204" pitchFamily="34" charset="0"/>
              <a:buChar char="•"/>
            </a:pPr>
            <a:r>
              <a:rPr lang="en-US" b="0" dirty="0"/>
              <a:t>TGbe some docs related to multi-link/band ARC concepts:</a:t>
            </a:r>
          </a:p>
          <a:p>
            <a:pPr lvl="1" fontAlgn="t">
              <a:buFont typeface="Arial" panose="020B0604020202020204" pitchFamily="34" charset="0"/>
              <a:buChar char="•"/>
            </a:pPr>
            <a:r>
              <a:rPr lang="en-US" sz="1800" b="0" dirty="0"/>
              <a:t>11-19/823 Multi-Link Aggregation (Abhishek Patil)</a:t>
            </a:r>
          </a:p>
          <a:p>
            <a:pPr lvl="1" fontAlgn="t">
              <a:buFont typeface="Arial" panose="020B0604020202020204" pitchFamily="34" charset="0"/>
              <a:buChar char="•"/>
            </a:pPr>
            <a:r>
              <a:rPr lang="en-US" sz="1800" b="0" dirty="0"/>
              <a:t>11-19/822 Extremely Efficient Multi-band Operation (Po-Kai Huang)</a:t>
            </a:r>
          </a:p>
          <a:p>
            <a:pPr lvl="1" fontAlgn="t">
              <a:buFont typeface="Arial" panose="020B0604020202020204" pitchFamily="34" charset="0"/>
              <a:buChar char="•"/>
            </a:pPr>
            <a:r>
              <a:rPr lang="it-IT" sz="1800" dirty="0"/>
              <a:t>11-19/760 </a:t>
            </a:r>
            <a:r>
              <a:rPr lang="en-US" sz="1800" dirty="0"/>
              <a:t>Multi-Band Opinion (Alan Jauh) </a:t>
            </a:r>
          </a:p>
          <a:p>
            <a:pPr fontAlgn="t">
              <a:buFont typeface="Arial" panose="020B0604020202020204" pitchFamily="34" charset="0"/>
              <a:buChar char="•"/>
            </a:pPr>
            <a:r>
              <a:rPr lang="en-US" b="0" dirty="0"/>
              <a:t>TGbe a doc related to multi-AP ACR concepts:</a:t>
            </a:r>
          </a:p>
          <a:p>
            <a:pPr lvl="1" fontAlgn="t">
              <a:buFont typeface="Arial" panose="020B0604020202020204" pitchFamily="34" charset="0"/>
              <a:buChar char="•"/>
            </a:pPr>
            <a:r>
              <a:rPr lang="en-US" sz="1800" dirty="0"/>
              <a:t>11-19/804 </a:t>
            </a:r>
            <a:r>
              <a:rPr lang="it-IT" sz="1800" dirty="0"/>
              <a:t>Multi-AP Transmission Procedure (Sungjin Park) </a:t>
            </a:r>
          </a:p>
          <a:p>
            <a:pPr marL="0" indent="0" fontAlgn="t">
              <a:buNone/>
            </a:pPr>
            <a:endParaRPr lang="en-US" sz="2200" dirty="0"/>
          </a:p>
        </p:txBody>
      </p:sp>
    </p:spTree>
    <p:extLst>
      <p:ext uri="{BB962C8B-B14F-4D97-AF65-F5344CB8AC3E}">
        <p14:creationId xmlns:p14="http://schemas.microsoft.com/office/powerpoint/2010/main" val="763280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19100" y="555171"/>
            <a:ext cx="8305800" cy="1066800"/>
          </a:xfrm>
        </p:spPr>
        <p:txBody>
          <a:bodyPr/>
          <a:lstStyle/>
          <a:p>
            <a:pPr eaLnBrk="1" hangingPunct="1"/>
            <a:r>
              <a:rPr lang="en-US" altLang="en-US" dirty="0"/>
              <a:t>TGbc potential ARC concepts</a:t>
            </a:r>
          </a:p>
        </p:txBody>
      </p:sp>
      <p:sp>
        <p:nvSpPr>
          <p:cNvPr id="45059" name="Rectangle 3"/>
          <p:cNvSpPr>
            <a:spLocks noGrp="1" noChangeArrowheads="1"/>
          </p:cNvSpPr>
          <p:nvPr>
            <p:ph idx="1"/>
          </p:nvPr>
        </p:nvSpPr>
        <p:spPr>
          <a:xfrm>
            <a:off x="517071" y="1621971"/>
            <a:ext cx="8229600" cy="3733800"/>
          </a:xfrm>
        </p:spPr>
        <p:txBody>
          <a:bodyPr/>
          <a:lstStyle/>
          <a:p>
            <a:pPr fontAlgn="t">
              <a:buFont typeface="Arial" panose="020B0604020202020204" pitchFamily="34" charset="0"/>
              <a:buChar char="•"/>
            </a:pPr>
            <a:r>
              <a:rPr lang="en-US" sz="2800" dirty="0"/>
              <a:t>11-19/268 IEEE 802.11bc Use Case Document: </a:t>
            </a:r>
          </a:p>
          <a:p>
            <a:pPr lvl="1" fontAlgn="t">
              <a:buFont typeface="Arial" panose="020B0604020202020204" pitchFamily="34" charset="0"/>
              <a:buChar char="•"/>
            </a:pPr>
            <a:r>
              <a:rPr lang="en-US" sz="2200" dirty="0"/>
              <a:t>Transmit from AP to multiple receive only STAs </a:t>
            </a:r>
            <a:br>
              <a:rPr lang="en-US" sz="2200" dirty="0"/>
            </a:br>
            <a:r>
              <a:rPr lang="en-US" sz="2200" dirty="0"/>
              <a:t>(Multi-Lingual/ Emergency Broadcast/Broadcast Services)</a:t>
            </a:r>
          </a:p>
          <a:p>
            <a:pPr lvl="1" fontAlgn="t">
              <a:buFont typeface="Arial" panose="020B0604020202020204" pitchFamily="34" charset="0"/>
              <a:buChar char="•"/>
            </a:pPr>
            <a:r>
              <a:rPr lang="en-US" sz="2200" dirty="0"/>
              <a:t>Sensor STA transmits to any/multiple APs (no association)</a:t>
            </a:r>
          </a:p>
          <a:p>
            <a:pPr lvl="1" fontAlgn="t">
              <a:buFont typeface="Arial" panose="020B0604020202020204" pitchFamily="34" charset="0"/>
              <a:buChar char="•"/>
            </a:pPr>
            <a:r>
              <a:rPr lang="en-US" sz="2200" dirty="0"/>
              <a:t>ITC all devices transmit / all devices receive (no associations)</a:t>
            </a:r>
          </a:p>
          <a:p>
            <a:pPr fontAlgn="t">
              <a:buFont typeface="Arial" panose="020B0604020202020204" pitchFamily="34" charset="0"/>
              <a:buChar char="•"/>
            </a:pPr>
            <a:r>
              <a:rPr lang="en-US" sz="2600" dirty="0"/>
              <a:t>11-19/151</a:t>
            </a:r>
          </a:p>
          <a:p>
            <a:pPr fontAlgn="t">
              <a:buFont typeface="Arial" panose="020B0604020202020204" pitchFamily="34" charset="0"/>
              <a:buChar char="•"/>
            </a:pPr>
            <a:endParaRPr lang="en-US" sz="3200" dirty="0"/>
          </a:p>
        </p:txBody>
      </p:sp>
    </p:spTree>
    <p:extLst>
      <p:ext uri="{BB962C8B-B14F-4D97-AF65-F5344CB8AC3E}">
        <p14:creationId xmlns:p14="http://schemas.microsoft.com/office/powerpoint/2010/main" val="21061797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685800" y="685800"/>
            <a:ext cx="7848600" cy="685800"/>
          </a:xfrm>
        </p:spPr>
        <p:txBody>
          <a:bodyPr/>
          <a:lstStyle/>
          <a:p>
            <a:pPr eaLnBrk="1" hangingPunct="1"/>
            <a:r>
              <a:rPr lang="en-US" altLang="en-US" dirty="0"/>
              <a:t>AP/DS/Portal architecture and 802 concepts</a:t>
            </a:r>
          </a:p>
        </p:txBody>
      </p:sp>
      <p:sp>
        <p:nvSpPr>
          <p:cNvPr id="45059" name="Rectangle 3"/>
          <p:cNvSpPr>
            <a:spLocks noGrp="1" noChangeArrowheads="1"/>
          </p:cNvSpPr>
          <p:nvPr>
            <p:ph idx="1"/>
          </p:nvPr>
        </p:nvSpPr>
        <p:spPr>
          <a:xfrm>
            <a:off x="685800" y="1447800"/>
            <a:ext cx="7772400" cy="4572000"/>
          </a:xfrm>
        </p:spPr>
        <p:txBody>
          <a:bodyPr/>
          <a:lstStyle/>
          <a:p>
            <a:pPr>
              <a:spcBef>
                <a:spcPct val="0"/>
              </a:spcBef>
            </a:pPr>
            <a:r>
              <a:rPr lang="en-US" altLang="en-US" dirty="0"/>
              <a:t>Presentations on architectural description(s)</a:t>
            </a:r>
          </a:p>
          <a:p>
            <a:pPr lvl="1"/>
            <a:r>
              <a:rPr lang="en-US" altLang="en-US" sz="1600" dirty="0">
                <a:hlinkClick r:id="rId2"/>
              </a:rPr>
              <a:t>11-17-0136-02-0arc-bridging-architecture-considerations.docx</a:t>
            </a:r>
            <a:r>
              <a:rPr lang="en-US" altLang="en-US" sz="1600" dirty="0"/>
              <a:t> </a:t>
            </a:r>
          </a:p>
          <a:p>
            <a:pPr lvl="1"/>
            <a:r>
              <a:rPr lang="en-US" altLang="en-US" sz="1600" dirty="0">
                <a:hlinkClick r:id="rId3"/>
              </a:rPr>
              <a:t>11-16-1512-00-0arc-glk-802-1q-bridge.pptx</a:t>
            </a:r>
            <a:r>
              <a:rPr lang="en-US" altLang="en-US" sz="1600" dirty="0"/>
              <a:t> </a:t>
            </a:r>
          </a:p>
          <a:p>
            <a:r>
              <a:rPr lang="en-US" altLang="en-US" dirty="0"/>
              <a:t>Reference presentations (previously reviewed, current status of thinking):</a:t>
            </a:r>
          </a:p>
          <a:p>
            <a:pPr lvl="1"/>
            <a:r>
              <a:rPr lang="en-US" altLang="en-US" sz="1600" dirty="0">
                <a:hlinkClick r:id="rId4"/>
              </a:rPr>
              <a:t>11-14-1213-01-0arc-ap-arch-concepts-and-distribution-system-access.pptx</a:t>
            </a:r>
          </a:p>
          <a:p>
            <a:pPr lvl="1"/>
            <a:r>
              <a:rPr lang="en-US" altLang="en-US" sz="1600" dirty="0">
                <a:hlinkClick r:id="rId4"/>
              </a:rPr>
              <a:t>11-13-0115-15-0arc-considerations-on-ap-architectural-models.doc</a:t>
            </a:r>
            <a:r>
              <a:rPr lang="en-US" altLang="en-US" sz="1600" dirty="0"/>
              <a:t> </a:t>
            </a:r>
          </a:p>
          <a:p>
            <a:pPr lvl="1"/>
            <a:r>
              <a:rPr lang="en-US" altLang="en-US" sz="1600" dirty="0">
                <a:hlinkClick r:id="rId5"/>
              </a:rPr>
              <a:t>11-14-0497-03-0arc-802-11-portal-and-802-1ac-convergence-function.pptx</a:t>
            </a:r>
            <a:r>
              <a:rPr lang="en-US" altLang="en-US" sz="1600" dirty="0"/>
              <a:t> </a:t>
            </a:r>
          </a:p>
          <a:p>
            <a:pPr lvl="1"/>
            <a:r>
              <a:rPr lang="en-US" altLang="en-US" sz="1600" dirty="0">
                <a:hlinkClick r:id="rId6"/>
              </a:rPr>
              <a:t>11-14-0562-05-00ak-802-11ak-and-802-1ac-convergence-function.pptx</a:t>
            </a:r>
            <a:r>
              <a:rPr lang="en-US" altLang="en-US" sz="1600" dirty="0"/>
              <a:t> </a:t>
            </a:r>
          </a:p>
          <a:p>
            <a:pPr lvl="1"/>
            <a:r>
              <a:rPr lang="en-US" altLang="en-US" sz="1600" dirty="0">
                <a:hlinkClick r:id="rId7"/>
              </a:rPr>
              <a:t>11-15-0454-00-0arc-some-more-ds-architecture-concepts.pptx</a:t>
            </a:r>
            <a:r>
              <a:rPr lang="en-US" altLang="en-US" sz="1600" dirty="0"/>
              <a:t> </a:t>
            </a:r>
          </a:p>
          <a:p>
            <a:pPr lvl="1"/>
            <a:r>
              <a:rPr lang="en-US" altLang="en-US" sz="1600" dirty="0">
                <a:hlinkClick r:id="rId8"/>
              </a:rPr>
              <a:t>11-16-0720-00-0arc-stacked-architecture-discussion.pptx</a:t>
            </a:r>
            <a:r>
              <a:rPr lang="en-US" altLang="en-US" sz="1600" dirty="0"/>
              <a:t> </a:t>
            </a:r>
          </a:p>
          <a:p>
            <a:pPr lvl="1"/>
            <a:endParaRPr lang="en-US" altLang="en-US" sz="1600" dirty="0"/>
          </a:p>
        </p:txBody>
      </p:sp>
    </p:spTree>
    <p:extLst>
      <p:ext uri="{BB962C8B-B14F-4D97-AF65-F5344CB8AC3E}">
        <p14:creationId xmlns:p14="http://schemas.microsoft.com/office/powerpoint/2010/main" val="12915031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July 2019 session</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Tuesday, July 16</a:t>
            </a:r>
            <a:r>
              <a:rPr lang="en-US" altLang="en-US" baseline="30000" dirty="0"/>
              <a:t>th</a:t>
            </a:r>
            <a:r>
              <a:rPr lang="en-US" altLang="en-US" dirty="0"/>
              <a:t>, PM2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a:t>
            </a:r>
          </a:p>
          <a:p>
            <a:pPr lvl="1" eaLnBrk="1" hangingPunct="1"/>
            <a:r>
              <a:rPr lang="en-US" altLang="en-US" sz="2400" dirty="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304800" y="609600"/>
            <a:ext cx="8839200" cy="838200"/>
          </a:xfrm>
        </p:spPr>
        <p:txBody>
          <a:bodyPr/>
          <a:lstStyle/>
          <a:p>
            <a:r>
              <a:rPr lang="en-US" altLang="en-US" u="sng" dirty="0"/>
              <a:t>Participants, Patents, and Duty to Inform</a:t>
            </a:r>
            <a:endParaRPr lang="en-US" altLang="en-US" dirty="0"/>
          </a:p>
        </p:txBody>
      </p:sp>
      <p:sp>
        <p:nvSpPr>
          <p:cNvPr id="25603" name="Rectangle 1027"/>
          <p:cNvSpPr>
            <a:spLocks noGrp="1" noChangeArrowheads="1"/>
          </p:cNvSpPr>
          <p:nvPr>
            <p:ph type="body" idx="1"/>
          </p:nvPr>
        </p:nvSpPr>
        <p:spPr>
          <a:xfrm>
            <a:off x="0" y="1524000"/>
            <a:ext cx="9144000" cy="4876800"/>
          </a:xfrm>
        </p:spPr>
        <p:txBody>
          <a:bodyPr/>
          <a:lstStyle/>
          <a:p>
            <a:pPr algn="ctr">
              <a:buFont typeface="Monotype Sorts" charset="2"/>
              <a:buNone/>
            </a:pPr>
            <a:r>
              <a:rPr lang="en-US" altLang="en-US" sz="1600" dirty="0"/>
              <a:t>All participants in this meeting have certain obligations under the IEEE-SA Patent Policy. </a:t>
            </a:r>
          </a:p>
          <a:p>
            <a:pPr lvl="1">
              <a:buFont typeface="Arial" panose="020B0604020202020204"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subclause 6.2</a:t>
            </a:r>
            <a:r>
              <a:rPr lang="en-US" altLang="en-US" sz="1600" b="1" dirty="0">
                <a:solidFill>
                  <a:srgbClr val="003399"/>
                </a:solidFill>
              </a:rPr>
              <a:t>]:</a:t>
            </a:r>
          </a:p>
          <a:p>
            <a:pPr lvl="2"/>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a:solidFill>
                  <a:srgbClr val="003399"/>
                </a:solidFill>
              </a:rPr>
              <a:t>No duty to perform a patent search</a:t>
            </a:r>
            <a:endParaRPr lang="en-US" altLang="en-US" sz="1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533400"/>
            <a:ext cx="7772400" cy="762000"/>
          </a:xfrm>
        </p:spPr>
        <p:txBody>
          <a:bodyPr/>
          <a:lstStyle/>
          <a:p>
            <a:r>
              <a:rPr lang="en-GB" altLang="en-US" u="sng" dirty="0"/>
              <a:t>Patent Related Links</a:t>
            </a:r>
            <a:endParaRPr lang="en-US" altLang="en-US" u="sng" dirty="0"/>
          </a:p>
        </p:txBody>
      </p:sp>
      <p:sp>
        <p:nvSpPr>
          <p:cNvPr id="27651" name="Rectangle 3"/>
          <p:cNvSpPr>
            <a:spLocks noGrp="1" noChangeArrowheads="1"/>
          </p:cNvSpPr>
          <p:nvPr>
            <p:ph type="body" idx="1"/>
          </p:nvPr>
        </p:nvSpPr>
        <p:spPr>
          <a:xfrm>
            <a:off x="0" y="1524000"/>
            <a:ext cx="8991600" cy="3581400"/>
          </a:xfrm>
        </p:spPr>
        <p:txBody>
          <a:bodyPr/>
          <a:lstStyle/>
          <a:p>
            <a:pPr lvl="1">
              <a:lnSpc>
                <a:spcPct val="90000"/>
              </a:lnSpc>
              <a:buFont typeface="Monotype Sorts" charset="2"/>
              <a:buNone/>
            </a:pPr>
            <a:r>
              <a:rPr lang="en-US" altLang="en-US" sz="2400" dirty="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400" dirty="0">
                <a:cs typeface="Times New Roman" panose="02020603050405020304" pitchFamily="18" charset="0"/>
              </a:rPr>
              <a:t>	Patent Policy is stated in these sources:</a:t>
            </a:r>
          </a:p>
          <a:p>
            <a:pPr lvl="1">
              <a:lnSpc>
                <a:spcPct val="90000"/>
              </a:lnSpc>
              <a:buFont typeface="Monotype Sorts" charset="2"/>
              <a:buNone/>
            </a:pPr>
            <a:r>
              <a:rPr lang="en-GB" altLang="en-US" sz="2400" dirty="0"/>
              <a:t>		IEEE-SA Standards Boards Bylaws</a:t>
            </a:r>
          </a:p>
          <a:p>
            <a:pPr lvl="1">
              <a:lnSpc>
                <a:spcPct val="90000"/>
              </a:lnSpc>
              <a:buFont typeface="Monotype Sorts" charset="2"/>
              <a:buNone/>
            </a:pPr>
            <a:r>
              <a:rPr lang="en-US" altLang="en-US" sz="2100" dirty="0"/>
              <a:t>		</a:t>
            </a:r>
            <a:r>
              <a:rPr lang="en-US" altLang="en-US" sz="2100" i="1" dirty="0"/>
              <a:t>http://standards.ieee.org/develop/policies/bylaws/sect6-7.html#6</a:t>
            </a:r>
          </a:p>
          <a:p>
            <a:pPr lvl="1">
              <a:lnSpc>
                <a:spcPct val="90000"/>
              </a:lnSpc>
              <a:buFont typeface="Monotype Sorts" charset="2"/>
              <a:buNone/>
            </a:pPr>
            <a:r>
              <a:rPr lang="en-GB" altLang="en-US" sz="2400" dirty="0"/>
              <a:t>		IEEE-SA Standards Board Operations Manual</a:t>
            </a:r>
          </a:p>
          <a:p>
            <a:pPr lvl="1">
              <a:lnSpc>
                <a:spcPct val="90000"/>
              </a:lnSpc>
              <a:buFont typeface="Monotype Sorts" charset="2"/>
              <a:buNone/>
            </a:pPr>
            <a:r>
              <a:rPr lang="en-US" altLang="en-US" sz="2400" dirty="0"/>
              <a:t>		</a:t>
            </a:r>
            <a:r>
              <a:rPr lang="en-US" altLang="en-US" sz="2100" i="1" dirty="0"/>
              <a:t>http://standards.ieee.org/develop/policies/opman/sect6.html#6.3</a:t>
            </a:r>
            <a:endParaRPr lang="en-US" altLang="en-US" sz="2400" dirty="0"/>
          </a:p>
          <a:p>
            <a:pPr lvl="1">
              <a:lnSpc>
                <a:spcPct val="90000"/>
              </a:lnSpc>
              <a:buFont typeface="Monotype Sorts" charset="2"/>
              <a:buNone/>
            </a:pPr>
            <a:r>
              <a:rPr lang="en-US" altLang="en-US" sz="2400" dirty="0">
                <a:cs typeface="Times New Roman" panose="02020603050405020304" pitchFamily="18" charset="0"/>
              </a:rPr>
              <a:t>	Material about the patent policy is available at</a:t>
            </a:r>
            <a:r>
              <a:rPr lang="en-US" altLang="en-US" sz="2400" dirty="0"/>
              <a:t> </a:t>
            </a:r>
          </a:p>
          <a:p>
            <a:pPr lvl="1">
              <a:lnSpc>
                <a:spcPct val="90000"/>
              </a:lnSpc>
              <a:buFont typeface="Monotype Sorts" charset="2"/>
              <a:buNone/>
            </a:pPr>
            <a:r>
              <a:rPr lang="en-US" altLang="en-US" sz="2400" dirty="0"/>
              <a:t>		</a:t>
            </a:r>
            <a:r>
              <a:rPr lang="en-US" altLang="en-US" sz="2100" i="1" dirty="0"/>
              <a:t>http://standards.ieee.org/about/sasb/patcom/materials.html</a:t>
            </a:r>
          </a:p>
        </p:txBody>
      </p:sp>
      <p:sp>
        <p:nvSpPr>
          <p:cNvPr id="27652"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 typeface="Monotype Sorts" charset="2"/>
              <a:buNone/>
            </a:pP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dirty="0">
                <a:solidFill>
                  <a:srgbClr val="000099"/>
                </a:solidFill>
                <a:latin typeface="Arial" panose="020B0604020202020204" pitchFamily="34" charset="0"/>
              </a:rPr>
              <a:t>This slide set is available at https://development.standards.ieee.org/myproject/Public/mytools/mob/slideset.ppt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a:xfrm>
            <a:off x="304800" y="381000"/>
            <a:ext cx="8686800" cy="1143000"/>
          </a:xfrm>
        </p:spPr>
        <p:txBody>
          <a:bodyPr/>
          <a:lstStyle/>
          <a:p>
            <a:r>
              <a:rPr lang="en-US" altLang="en-US" dirty="0"/>
              <a:t>Call for Potentially Essential Patents</a:t>
            </a:r>
          </a:p>
        </p:txBody>
      </p:sp>
      <p:sp>
        <p:nvSpPr>
          <p:cNvPr id="29699" name="Rectangle 1027"/>
          <p:cNvSpPr>
            <a:spLocks noGrp="1" noChangeArrowheads="1"/>
          </p:cNvSpPr>
          <p:nvPr>
            <p:ph type="body" idx="1"/>
          </p:nvPr>
        </p:nvSpPr>
        <p:spPr/>
        <p:txBody>
          <a:bodyPr/>
          <a:lstStyle/>
          <a:p>
            <a:r>
              <a:rPr lang="en-US" altLang="en-US" sz="2800"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dirty="0"/>
              <a:t>Either speak up now or</a:t>
            </a:r>
          </a:p>
          <a:p>
            <a:pPr lvl="1">
              <a:buFont typeface="Arial" panose="020B0604020202020204" pitchFamily="34" charset="0"/>
              <a:buChar char="•"/>
            </a:pPr>
            <a:r>
              <a:rPr lang="en-US" altLang="en-US" dirty="0"/>
              <a:t>Provide the chair of this group with the identity of the holder(s) of any and all such claims as soon as possible or</a:t>
            </a:r>
          </a:p>
          <a:p>
            <a:pPr lvl="1">
              <a:buFont typeface="Arial" panose="020B0604020202020204" pitchFamily="34" charset="0"/>
              <a:buChar char="•"/>
            </a:pPr>
            <a:r>
              <a:rPr lang="en-US" altLang="en-US" dirty="0"/>
              <a:t>Cause an LOA to be submitted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a:t>Participation in IEEE 802 Meetings</a:t>
            </a:r>
          </a:p>
        </p:txBody>
      </p:sp>
      <p:sp>
        <p:nvSpPr>
          <p:cNvPr id="5" name="Text Box 5"/>
          <p:cNvSpPr txBox="1">
            <a:spLocks noGrp="1" noChangeArrowheads="1"/>
          </p:cNvSpPr>
          <p:nvPr>
            <p:ph idx="1"/>
          </p:nvPr>
        </p:nvSpPr>
        <p:spPr bwMode="auto">
          <a:xfrm>
            <a:off x="609600" y="1524000"/>
            <a:ext cx="7924800" cy="495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US" altLang="en-US" sz="1600" dirty="0">
                <a:ea typeface="MS Gothic" panose="020B0609070205080204" pitchFamily="49" charset="-128"/>
              </a:rPr>
              <a:t>Participation in any IEEE 802 meeting (Sponsor, Sponsor subgroup, Working Group, Working Group subgroup, etc.) </a:t>
            </a:r>
            <a:r>
              <a:rPr lang="en-GB" altLang="en-US" sz="1600" b="1" dirty="0">
                <a:ea typeface="MS Gothic" panose="020B0609070205080204" pitchFamily="49" charset="-128"/>
              </a:rPr>
              <a:t>is on an individual basis</a:t>
            </a:r>
          </a:p>
          <a:p>
            <a:pPr>
              <a:spcBef>
                <a:spcPts val="600"/>
              </a:spcBef>
              <a:buClrTx/>
              <a:buFontTx/>
              <a:buNone/>
            </a:pPr>
            <a:r>
              <a:rPr lang="en-GB" altLang="en-US" sz="1400" b="1" i="1" dirty="0">
                <a:ea typeface="MS Gothic" panose="020B0609070205080204" pitchFamily="49" charset="-128"/>
              </a:rPr>
              <a:t>•     </a:t>
            </a:r>
            <a:r>
              <a:rPr lang="en-GB" altLang="en-US" sz="1400" b="1" dirty="0">
                <a:ea typeface="MS Gothic" panose="020B0609070205080204" pitchFamily="49" charset="-128"/>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hlinkClick r:id="rId3"/>
              </a:rPr>
              <a:t>https://standards.ieee.org/develop/policies/bylaws/sb_bylaws.pdf</a:t>
            </a:r>
            <a:r>
              <a:rPr lang="en-GB" altLang="en-US" sz="1400" b="1" u="sng" dirty="0">
                <a:solidFill>
                  <a:srgbClr val="CCCCFF"/>
                </a:solidFill>
                <a:ea typeface="MS Gothic" panose="020B0609070205080204" pitchFamily="49" charset="-128"/>
              </a:rPr>
              <a:t> </a:t>
            </a:r>
            <a:r>
              <a:rPr lang="en-GB" altLang="en-US" sz="1400" b="1" dirty="0">
                <a:ea typeface="MS Gothic" panose="020B0609070205080204" pitchFamily="49" charset="-128"/>
              </a:rPr>
              <a:t>section 5.2.1)</a:t>
            </a:r>
          </a:p>
          <a:p>
            <a:pPr>
              <a:spcBef>
                <a:spcPts val="600"/>
              </a:spcBef>
              <a:buClrTx/>
              <a:buFontTx/>
              <a:buNone/>
            </a:pPr>
            <a:r>
              <a:rPr lang="en-GB" altLang="en-US" sz="1400" b="1"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a:spcBef>
                <a:spcPts val="600"/>
              </a:spcBef>
              <a:buNone/>
            </a:pPr>
            <a:r>
              <a:rPr lang="en-GB" altLang="en-US" sz="1400" dirty="0">
                <a:ea typeface="MS Gothic" panose="020B0609070205080204" pitchFamily="49" charset="-128"/>
              </a:rP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a:spcBef>
                <a:spcPts val="600"/>
              </a:spcBef>
              <a:buNone/>
            </a:pPr>
            <a:r>
              <a:rPr lang="en-GB" altLang="en-US" sz="1400" dirty="0">
                <a:ea typeface="MS Gothic" panose="020B0609070205080204" pitchFamily="49" charset="-128"/>
              </a:rPr>
              <a:t>•    Participants shall not direct the actions or votes of any other member of an IEEE 802 Working Group or retaliate against any other member for their actions or votes within IEEE 802 Working Group meetings, see </a:t>
            </a:r>
            <a:r>
              <a:rPr lang="en-GB" altLang="en-US" sz="1400" dirty="0">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section 5.2.1.3 and the IEEE 802 LMSC Working Group Policies and Procedures, subclause 3.4.1 “Chair”, list item x.</a:t>
            </a:r>
          </a:p>
          <a:p>
            <a:pPr>
              <a:spcBef>
                <a:spcPts val="600"/>
              </a:spcBef>
              <a:buClrTx/>
              <a:buFontTx/>
              <a:buNone/>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spcBef>
                <a:spcPts val="600"/>
              </a:spcBef>
              <a:buClrTx/>
              <a:buFontTx/>
              <a:buNone/>
            </a:pPr>
            <a:endParaRPr lang="en-GB" altLang="en-US" sz="1600" b="1" dirty="0">
              <a:ea typeface="MS Gothic" panose="020B0609070205080204" pitchFamily="49" charset="-128"/>
            </a:endParaRPr>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66468</TotalTime>
  <Words>1913</Words>
  <Application>Microsoft Office PowerPoint</Application>
  <PresentationFormat>On-screen Show (4:3)</PresentationFormat>
  <Paragraphs>235</Paragraphs>
  <Slides>29</Slides>
  <Notes>12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7" baseType="lpstr">
      <vt:lpstr>MS Gothic</vt:lpstr>
      <vt:lpstr>MS PGothic</vt:lpstr>
      <vt:lpstr>Arial</vt:lpstr>
      <vt:lpstr>Helvetica</vt:lpstr>
      <vt:lpstr>Monotype Sorts</vt:lpstr>
      <vt:lpstr>Times New Roman</vt:lpstr>
      <vt:lpstr>802-11-Submission</vt:lpstr>
      <vt:lpstr>Document</vt:lpstr>
      <vt:lpstr>ARC-SC-agenda-July-2019</vt:lpstr>
      <vt:lpstr>Abstract</vt:lpstr>
      <vt:lpstr>IEEE 802.11   Architecture Standing Committee</vt:lpstr>
      <vt:lpstr>Tuesday, July 16th, PM2</vt:lpstr>
      <vt:lpstr>Attendance, etc.</vt:lpstr>
      <vt:lpstr>Participants, Patents, and Duty to Inform</vt:lpstr>
      <vt:lpstr>Patent Related Links</vt:lpstr>
      <vt:lpstr>Call for Potentially Essential Patents</vt:lpstr>
      <vt:lpstr>Participation in IEEE 802 Meetings</vt:lpstr>
      <vt:lpstr>Other Guidelines for IEEE WG Meetings</vt:lpstr>
      <vt:lpstr>ARC Agenda – July 2019 (1 of 2)</vt:lpstr>
      <vt:lpstr>ARC Agenda – July 2019 (2 of 2)</vt:lpstr>
      <vt:lpstr>Prior ARC Minutes</vt:lpstr>
      <vt:lpstr>IEEE 1588 mapping to IEEE 802.11/ 802.1ASrev use of FTM update </vt:lpstr>
      <vt:lpstr>IETF/802 coordination </vt:lpstr>
      <vt:lpstr>IEEE 802 activities directly related to IEEE 802.11 ARC</vt:lpstr>
      <vt:lpstr>Source Address Verification Improvements</vt:lpstr>
      <vt:lpstr>What is an ESS?</vt:lpstr>
      <vt:lpstr>What is a STA?</vt:lpstr>
      <vt:lpstr>Wednesday, July 17th, AM1</vt:lpstr>
      <vt:lpstr>MLME-RESET, versus MLME-JOIN and MLME-START</vt:lpstr>
      <vt:lpstr>MLME-RESET, versus MLME-JOIN and MLME-START – Considerations (1)</vt:lpstr>
      <vt:lpstr>MLME-RESET, versus MLME-JOIN and MLME-START – Considerations (2)</vt:lpstr>
      <vt:lpstr>Wednesday, July 17th, PM2</vt:lpstr>
      <vt:lpstr>ARC Future Activities &amp; sessions</vt:lpstr>
      <vt:lpstr>Planning for September 2019</vt:lpstr>
      <vt:lpstr>TGbe potential multi-band/multi-AP concepts</vt:lpstr>
      <vt:lpstr>TGbc potential ARC concepts</vt:lpstr>
      <vt:lpstr>AP/DS/Portal architecture and 802 concepts</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Hamilton, Mark</cp:lastModifiedBy>
  <cp:revision>787</cp:revision>
  <cp:lastPrinted>1998-02-10T13:28:06Z</cp:lastPrinted>
  <dcterms:created xsi:type="dcterms:W3CDTF">2009-07-15T16:38:20Z</dcterms:created>
  <dcterms:modified xsi:type="dcterms:W3CDTF">2019-07-19T06:40:18Z</dcterms:modified>
</cp:coreProperties>
</file>