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14" r:id="rId16"/>
    <p:sldId id="356" r:id="rId17"/>
    <p:sldId id="393" r:id="rId18"/>
    <p:sldId id="351" r:id="rId19"/>
    <p:sldId id="394" r:id="rId20"/>
    <p:sldId id="359" r:id="rId21"/>
    <p:sldId id="371" r:id="rId22"/>
    <p:sldId id="398" r:id="rId23"/>
    <p:sldId id="399" r:id="rId24"/>
    <p:sldId id="366" r:id="rId25"/>
    <p:sldId id="379" r:id="rId26"/>
    <p:sldId id="360" r:id="rId27"/>
    <p:sldId id="397" r:id="rId28"/>
    <p:sldId id="396" r:id="rId29"/>
    <p:sldId id="395"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80" autoAdjust="0"/>
    <p:restoredTop sz="98505" autoAdjust="0"/>
  </p:normalViewPr>
  <p:slideViewPr>
    <p:cSldViewPr>
      <p:cViewPr varScale="1">
        <p:scale>
          <a:sx n="108" d="100"/>
          <a:sy n="108" d="100"/>
        </p:scale>
        <p:origin x="114" y="480"/>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12</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9760E7A-8042-4119-997C-56EF09532CA8}" type="slidenum">
              <a:rPr lang="en-US" altLang="en-US" smtClean="0"/>
              <a:pPr>
                <a:spcBef>
                  <a:spcPct val="0"/>
                </a:spcBef>
              </a:pPr>
              <a:t>13</a:t>
            </a:fld>
            <a:endParaRPr lang="en-US" altLang="en-US" dirty="0"/>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425952D-3313-4D6B-988F-2E1D42A1B010}"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C2F262B5-A474-4257-8912-A981E300E78D}" type="slidenum">
              <a:rPr lang="en-US" altLang="en-US" smtClean="0"/>
              <a:pPr>
                <a:spcBef>
                  <a:spcPct val="0"/>
                </a:spcBef>
              </a:pPr>
              <a:t>7</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507379C0-164C-466E-BFF3-B0900B917175}" type="slidenum">
              <a:rPr lang="en-US" altLang="en-US" smtClean="0"/>
              <a:pPr>
                <a:spcBef>
                  <a:spcPct val="0"/>
                </a:spcBef>
              </a:pPr>
              <a:t>8</a:t>
            </a:fld>
            <a:endParaRPr lang="en-US"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9</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2019</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802.11-19/0984r2</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datatracker.ietf.org/doc/draft-bi-savi-wla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9/11-19-0106-00-000m-sta-and-ap.docx" TargetMode="External"/><Relationship Id="rId4" Type="http://schemas.openxmlformats.org/officeDocument/2006/relationships/hyperlink" Target="https://mentor.ieee.org/802.11/dcn/18/11-18-1051-06-0arc-what-is-an-es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4/11-14-1213-01-0arc-ap-arch-concepts-and-distribution-system-access.pptx" TargetMode="External"/><Relationship Id="rId3" Type="http://schemas.openxmlformats.org/officeDocument/2006/relationships/hyperlink" Target="https://mentor.ieee.org/802.11/dcn/08/11-08-0949-04-0arc-mac-component-breakdown-wip.ppt"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6/11-16-0720-00-0arc-stacked-architecture-discussion.pptx" TargetMode="External"/><Relationship Id="rId5" Type="http://schemas.openxmlformats.org/officeDocument/2006/relationships/hyperlink" Target="https://mentor.ieee.org/802.11/dcn/16/11-16-1512-00-0arc-glk-802-1q-bridge.pptx" TargetMode="External"/><Relationship Id="rId4" Type="http://schemas.openxmlformats.org/officeDocument/2006/relationships/hyperlink" Target="https://mentor.ieee.org/802.11/dcn/17/11-17-0136-02-0arc-bridging-architecture-considerations.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914-00-0arc-arc-sc-meeting-minutes-may-2019.docxh"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919-05-000m-proxy-nd-discovery-text-proposal.docx" TargetMode="External"/><Relationship Id="rId2" Type="http://schemas.openxmlformats.org/officeDocument/2006/relationships/hyperlink" Target="https://mentor.ieee.org/802.11/dcn/18/11-18-1920-02-0wng-proxy-nd-discovery-in-802-11.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datatracker.ietf.org/doc/draft-bi-savi-wlan"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5-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9/11-19-0106-00-000m-sta-and-ap.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08/11-08-0949-04-0arc-mac-component-breakdown-wip.pp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6/11-16-1512-00-0arc-glk-802-1q-bridge.pptx" TargetMode="External"/><Relationship Id="rId7" Type="http://schemas.openxmlformats.org/officeDocument/2006/relationships/hyperlink" Target="https://mentor.ieee.org/802.11/dcn/15/11-15-0454-00-0arc-some-more-ds-architecture-concepts.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4/11-14-0562-05-00ak-802-11ak-and-802-1ac-convergence-function.pptx" TargetMode="External"/><Relationship Id="rId5" Type="http://schemas.openxmlformats.org/officeDocument/2006/relationships/hyperlink" Target="https://mentor.ieee.org/802.11/dcn/14/11-14-0497-03-0arc-802-11-portal-and-802-1ac-convergence-function.pptx" TargetMode="External"/><Relationship Id="rId4" Type="http://schemas.openxmlformats.org/officeDocument/2006/relationships/hyperlink" Target="https://mentor.ieee.org/802.11/dcn/13/11-13-0115-15-0arc-considerations-on-ap-architectural-models.do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ARC-SC-agenda-July-2019</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2019-07-17</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698"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(1 of 2)</a:t>
            </a:r>
          </a:p>
        </p:txBody>
      </p:sp>
      <p:sp>
        <p:nvSpPr>
          <p:cNvPr id="11267" name="Rectangle 3"/>
          <p:cNvSpPr>
            <a:spLocks noGrp="1" noChangeArrowheads="1"/>
          </p:cNvSpPr>
          <p:nvPr>
            <p:ph idx="1"/>
          </p:nvPr>
        </p:nvSpPr>
        <p:spPr>
          <a:xfrm>
            <a:off x="342900" y="1524000"/>
            <a:ext cx="8458200" cy="4495800"/>
          </a:xfrm>
        </p:spPr>
        <p:txBody>
          <a:bodyPr/>
          <a:lstStyle/>
          <a:p>
            <a:pPr marL="0" indent="0" eaLnBrk="1" hangingPunct="1">
              <a:lnSpc>
                <a:spcPct val="90000"/>
              </a:lnSpc>
              <a:spcBef>
                <a:spcPts val="300"/>
              </a:spcBef>
              <a:buFontTx/>
              <a:buNone/>
              <a:defRPr/>
            </a:pPr>
            <a:r>
              <a:rPr lang="en-US" sz="2800" dirty="0">
                <a:solidFill>
                  <a:srgbClr val="000000"/>
                </a:solidFill>
              </a:rPr>
              <a:t>Tuesday, July 16, PM2</a:t>
            </a:r>
            <a:endParaRPr lang="en-US" sz="2800" dirty="0"/>
          </a:p>
          <a:p>
            <a:pPr eaLnBrk="1" hangingPunct="1">
              <a:lnSpc>
                <a:spcPct val="90000"/>
              </a:lnSpc>
              <a:spcBef>
                <a:spcPts val="300"/>
              </a:spcBef>
              <a:defRPr/>
            </a:pPr>
            <a:r>
              <a:rPr lang="en-US" sz="2000" dirty="0"/>
              <a:t>Administrative: Minutes</a:t>
            </a:r>
          </a:p>
          <a:p>
            <a:pPr marL="342900" lvl="1" indent="-342900" eaLnBrk="1" hangingPunct="1">
              <a:lnSpc>
                <a:spcPct val="90000"/>
              </a:lnSpc>
              <a:spcBef>
                <a:spcPts val="300"/>
              </a:spcBef>
              <a:buFontTx/>
              <a:buChar char="•"/>
              <a:defRPr/>
            </a:pPr>
            <a:r>
              <a:rPr lang="en-US" b="1" dirty="0"/>
              <a:t>IEEE 1588 mapping to IEEE 802.11/802.1ASrev and use of FTM</a:t>
            </a:r>
          </a:p>
          <a:p>
            <a:pPr marL="342900" lvl="1" indent="-342900" eaLnBrk="1" hangingPunct="1">
              <a:lnSpc>
                <a:spcPct val="90000"/>
              </a:lnSpc>
              <a:spcBef>
                <a:spcPts val="300"/>
              </a:spcBef>
              <a:buFont typeface="Arial" pitchFamily="34" charset="0"/>
              <a:buChar char="•"/>
              <a:defRPr/>
            </a:pPr>
            <a:r>
              <a:rPr lang="en-US" b="1" dirty="0"/>
              <a:t>IETF/802 coordination</a:t>
            </a:r>
          </a:p>
          <a:p>
            <a:pPr marL="342900" lvl="1" indent="-342900" eaLnBrk="1" hangingPunct="1">
              <a:lnSpc>
                <a:spcPct val="90000"/>
              </a:lnSpc>
              <a:buFont typeface="Arial" pitchFamily="34" charset="0"/>
              <a:buChar char="•"/>
              <a:defRPr/>
            </a:pPr>
            <a:r>
              <a:rPr lang="en-US" b="1" dirty="0"/>
              <a:t>Consider IETF DetNet/time-sensitive networking input (potential relationship to RTA TIG?)</a:t>
            </a:r>
          </a:p>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3"/>
              </a:rPr>
              <a:t>https://datatracker.ietf.org/doc/draft-bi-savi-wlan</a:t>
            </a:r>
            <a:r>
              <a:rPr lang="en-GB" u="sng" dirty="0"/>
              <a:t> </a:t>
            </a:r>
            <a:endParaRPr lang="en-US" dirty="0"/>
          </a:p>
          <a:p>
            <a:pPr marL="342900" lvl="1" indent="-342900" eaLnBrk="1" hangingPunct="1">
              <a:lnSpc>
                <a:spcPct val="90000"/>
              </a:lnSpc>
              <a:spcBef>
                <a:spcPts val="300"/>
              </a:spcBef>
              <a:buFont typeface="Arial" pitchFamily="34" charset="0"/>
              <a:buChar char="•"/>
              <a:defRPr/>
            </a:pPr>
            <a:r>
              <a:rPr lang="en-US" b="1" dirty="0"/>
              <a:t>“What is an ESS?”: </a:t>
            </a:r>
            <a:r>
              <a:rPr lang="en-US" dirty="0">
                <a:hlinkClick r:id="rId4"/>
              </a:rPr>
              <a:t>11-18/1051r6</a:t>
            </a:r>
            <a:r>
              <a:rPr lang="en-US" dirty="0"/>
              <a:t> </a:t>
            </a:r>
          </a:p>
          <a:p>
            <a:pPr marL="342900" lvl="1" indent="-342900" eaLnBrk="1" hangingPunct="1">
              <a:lnSpc>
                <a:spcPct val="90000"/>
              </a:lnSpc>
              <a:spcBef>
                <a:spcPts val="300"/>
              </a:spcBef>
              <a:buFont typeface="Arial" pitchFamily="34" charset="0"/>
              <a:buChar char="•"/>
              <a:defRPr/>
            </a:pPr>
            <a:r>
              <a:rPr lang="en-US" b="1" dirty="0"/>
              <a:t>New topic (from REVmd)?:  “What is a STA?”  (See</a:t>
            </a:r>
            <a:r>
              <a:rPr lang="en-US" dirty="0"/>
              <a:t>: </a:t>
            </a:r>
            <a:r>
              <a:rPr lang="en-US" dirty="0">
                <a:hlinkClick r:id="rId5"/>
              </a:rPr>
              <a:t>11-19/0106r0</a:t>
            </a:r>
            <a:r>
              <a:rPr lang="en-US" dirty="0"/>
              <a:t>)</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July 2019 (2 of 2)</a:t>
            </a:r>
          </a:p>
        </p:txBody>
      </p:sp>
      <p:sp>
        <p:nvSpPr>
          <p:cNvPr id="11267" name="Rectangle 3"/>
          <p:cNvSpPr>
            <a:spLocks noGrp="1" noChangeArrowheads="1"/>
          </p:cNvSpPr>
          <p:nvPr>
            <p:ph idx="1"/>
          </p:nvPr>
        </p:nvSpPr>
        <p:spPr>
          <a:xfrm>
            <a:off x="228600" y="1524000"/>
            <a:ext cx="8610600" cy="5029200"/>
          </a:xfrm>
        </p:spPr>
        <p:txBody>
          <a:bodyPr/>
          <a:lstStyle/>
          <a:p>
            <a:pPr marL="0" lvl="0" indent="0" eaLnBrk="1" hangingPunct="1">
              <a:lnSpc>
                <a:spcPct val="90000"/>
              </a:lnSpc>
              <a:spcBef>
                <a:spcPts val="300"/>
              </a:spcBef>
              <a:buNone/>
              <a:defRPr/>
            </a:pPr>
            <a:r>
              <a:rPr lang="en-US" sz="2800" dirty="0">
                <a:solidFill>
                  <a:srgbClr val="000000"/>
                </a:solidFill>
              </a:rPr>
              <a:t>Wednesday, July 17, AM1</a:t>
            </a:r>
          </a:p>
          <a:p>
            <a:pPr eaLnBrk="1" hangingPunct="1">
              <a:lnSpc>
                <a:spcPct val="90000"/>
              </a:lnSpc>
              <a:defRPr/>
            </a:pPr>
            <a:r>
              <a:rPr lang="en-US" sz="2000" dirty="0">
                <a:solidFill>
                  <a:srgbClr val="000000"/>
                </a:solidFill>
              </a:rPr>
              <a:t>Continued discussion on IPv6 over OCB/</a:t>
            </a:r>
            <a:r>
              <a:rPr lang="en-US" sz="2000" dirty="0" err="1">
                <a:solidFill>
                  <a:srgbClr val="000000"/>
                </a:solidFill>
              </a:rPr>
              <a:t>IPWave</a:t>
            </a:r>
            <a:r>
              <a:rPr lang="en-US" sz="2000" dirty="0">
                <a:solidFill>
                  <a:srgbClr val="000000"/>
                </a:solidFill>
              </a:rPr>
              <a:t>, or other IEEE 1609 input/requests to 802.11 – deferred (follow </a:t>
            </a:r>
            <a:r>
              <a:rPr lang="en-US" sz="2000" dirty="0" err="1">
                <a:solidFill>
                  <a:srgbClr val="000000"/>
                </a:solidFill>
              </a:rPr>
              <a:t>TGbd</a:t>
            </a:r>
            <a:r>
              <a:rPr lang="en-US" sz="2000" dirty="0">
                <a:solidFill>
                  <a:srgbClr val="000000"/>
                </a:solidFill>
              </a:rPr>
              <a:t> activities)</a:t>
            </a:r>
          </a:p>
          <a:p>
            <a:pPr eaLnBrk="1" hangingPunct="1">
              <a:lnSpc>
                <a:spcPct val="90000"/>
              </a:lnSpc>
              <a:defRPr/>
            </a:pPr>
            <a:r>
              <a:rPr lang="en-US" sz="2000" dirty="0">
                <a:solidFill>
                  <a:srgbClr val="000000"/>
                </a:solidFill>
              </a:rPr>
              <a:t>Annex G – preview of mid-week plenary information</a:t>
            </a:r>
          </a:p>
          <a:p>
            <a:pPr lvl="0" eaLnBrk="1" hangingPunct="1">
              <a:lnSpc>
                <a:spcPct val="90000"/>
              </a:lnSpc>
              <a:defRPr/>
            </a:pPr>
            <a:r>
              <a:rPr lang="en-US" sz="2000" dirty="0">
                <a:solidFill>
                  <a:srgbClr val="000000"/>
                </a:solidFill>
              </a:rPr>
              <a:t>MLME-RESET, versus MLME-JOIN and MLME-START (and MLME-SCAN?)</a:t>
            </a:r>
          </a:p>
          <a:p>
            <a:pPr lvl="0" eaLnBrk="1" hangingPunct="1">
              <a:lnSpc>
                <a:spcPct val="90000"/>
              </a:lnSpc>
              <a:defRPr/>
            </a:pPr>
            <a:r>
              <a:rPr lang="en-US" sz="2000" dirty="0">
                <a:solidFill>
                  <a:srgbClr val="000000"/>
                </a:solidFill>
              </a:rPr>
              <a:t>“What is an ESS?” (continued)</a:t>
            </a:r>
          </a:p>
          <a:p>
            <a:pPr marL="0" indent="0" eaLnBrk="1" hangingPunct="1">
              <a:lnSpc>
                <a:spcPct val="90000"/>
              </a:lnSpc>
              <a:buNone/>
              <a:defRPr/>
            </a:pPr>
            <a:r>
              <a:rPr lang="en-US" sz="2800" dirty="0">
                <a:solidFill>
                  <a:srgbClr val="000000"/>
                </a:solidFill>
              </a:rPr>
              <a:t>Wednesday, July 17, PM2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Above items continued, as needed</a:t>
            </a:r>
          </a:p>
          <a:p>
            <a:pPr marL="342900" lvl="1" indent="-342900" eaLnBrk="1" hangingPunct="1">
              <a:lnSpc>
                <a:spcPct val="90000"/>
              </a:lnSpc>
              <a:spcBef>
                <a:spcPts val="432"/>
              </a:spcBef>
              <a:buFont typeface="Arial" pitchFamily="34" charset="0"/>
              <a:buChar char="•"/>
              <a:defRPr/>
            </a:pPr>
            <a:r>
              <a:rPr lang="en-US" b="1" dirty="0" err="1"/>
              <a:t>TGbe</a:t>
            </a:r>
            <a:r>
              <a:rPr lang="en-US" b="1" dirty="0"/>
              <a:t> (EHT) multi-band operation architecture (</a:t>
            </a:r>
            <a:r>
              <a:rPr lang="en-US" dirty="0">
                <a:hlinkClick r:id="rId3"/>
              </a:rPr>
              <a:t>11-08/0949r4</a:t>
            </a:r>
            <a:r>
              <a:rPr lang="en-US" b="1" dirty="0"/>
              <a:t>)</a:t>
            </a:r>
          </a:p>
          <a:p>
            <a:pPr marL="342900" lvl="1" indent="-342900" eaLnBrk="1" hangingPunct="1">
              <a:lnSpc>
                <a:spcPct val="90000"/>
              </a:lnSpc>
              <a:spcBef>
                <a:spcPts val="432"/>
              </a:spcBef>
              <a:buFont typeface="Arial" pitchFamily="34" charset="0"/>
              <a:buChar char="•"/>
              <a:defRPr/>
            </a:pPr>
            <a:r>
              <a:rPr lang="en-US" b="1" dirty="0"/>
              <a:t>TGbc (Broadcast) unassociated broadcast, broadcast reception</a:t>
            </a:r>
          </a:p>
          <a:p>
            <a:pPr marL="342900" lvl="1" indent="-342900" eaLnBrk="1" hangingPunct="1">
              <a:lnSpc>
                <a:spcPct val="90000"/>
              </a:lnSpc>
              <a:buFont typeface="Arial" pitchFamily="34" charset="0"/>
              <a:buChar char="•"/>
              <a:defRPr/>
            </a:pPr>
            <a:r>
              <a:rPr lang="en-US" b="1" dirty="0"/>
              <a:t>AP/DS/Portal architecture and 802 and GLK concepts - </a:t>
            </a:r>
            <a:r>
              <a:rPr lang="en-US" altLang="en-US" dirty="0">
                <a:hlinkClick r:id="rId4"/>
              </a:rPr>
              <a:t>11-17/0136r2</a:t>
            </a:r>
            <a:r>
              <a:rPr lang="en-US" dirty="0"/>
              <a:t>, </a:t>
            </a:r>
            <a:r>
              <a:rPr lang="en-US" dirty="0">
                <a:hlinkClick r:id="rId5"/>
              </a:rPr>
              <a:t>11-16/1512r0</a:t>
            </a:r>
            <a:r>
              <a:rPr lang="en-US" dirty="0"/>
              <a:t>, </a:t>
            </a:r>
            <a:r>
              <a:rPr lang="en-US" dirty="0">
                <a:hlinkClick r:id="rId6"/>
              </a:rPr>
              <a:t>11-16/0720r0</a:t>
            </a:r>
            <a:r>
              <a:rPr lang="en-US" b="1" dirty="0"/>
              <a:t>, </a:t>
            </a:r>
            <a:r>
              <a:rPr lang="en-US" dirty="0">
                <a:hlinkClick r:id="rId7"/>
              </a:rPr>
              <a:t>11-15/0454r0</a:t>
            </a:r>
            <a:r>
              <a:rPr lang="en-US" b="1" dirty="0"/>
              <a:t>, </a:t>
            </a:r>
            <a:r>
              <a:rPr lang="en-US" dirty="0">
                <a:hlinkClick r:id="rId8"/>
              </a:rPr>
              <a:t>11-14/1213r1</a:t>
            </a:r>
            <a:r>
              <a:rPr lang="en-US" b="1" dirty="0"/>
              <a:t> (slides 9-11)</a:t>
            </a:r>
          </a:p>
          <a:p>
            <a:pPr marL="342900" lvl="1" indent="-342900" eaLnBrk="1" hangingPunct="1">
              <a:lnSpc>
                <a:spcPct val="90000"/>
              </a:lnSpc>
              <a:spcBef>
                <a:spcPts val="432"/>
              </a:spcBef>
              <a:buFont typeface="Arial" pitchFamily="34" charset="0"/>
              <a:buChar char="•"/>
              <a:defRPr/>
            </a:pPr>
            <a:r>
              <a:rPr lang="en-US" b="1" dirty="0"/>
              <a:t>Continue the other items (above, and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dirty="0"/>
              <a:t>May face-to-face minutes:</a:t>
            </a:r>
          </a:p>
          <a:p>
            <a:pPr lvl="1" eaLnBrk="1" hangingPunct="1"/>
            <a:r>
              <a:rPr lang="en-US" dirty="0">
                <a:hlinkClick r:id="rId3"/>
              </a:rPr>
              <a:t>https://mentor.ieee.org/802.11/dcn/19/11-19-0914-00-0arc-arc-sc-meeting-minutes-may-2019.docx</a:t>
            </a:r>
            <a:r>
              <a:rPr lang="en-US" dirty="0"/>
              <a:t> </a:t>
            </a:r>
          </a:p>
          <a:p>
            <a:pPr lvl="1" eaLnBrk="1" hangingPunct="1"/>
            <a:endParaRPr lang="en-US" altLang="en-US" dirty="0"/>
          </a:p>
          <a:p>
            <a:pPr lvl="1" eaLnBrk="1" hangingPunct="1"/>
            <a:r>
              <a:rPr lang="en-US" altLang="en-US" dirty="0"/>
              <a:t>Comments?</a:t>
            </a:r>
          </a:p>
          <a:p>
            <a:pPr lvl="1" eaLnBrk="1" hangingPunct="1"/>
            <a:r>
              <a:rPr lang="en-US" altLang="en-US" dirty="0"/>
              <a:t>Any objections to approving these minutes by mutual consent?</a:t>
            </a:r>
          </a:p>
          <a:p>
            <a:pPr lvl="1" eaLnBrk="1" hangingPunct="1"/>
            <a:endParaRPr lang="en-US" altLang="en-US" dirty="0"/>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r>
              <a:rPr lang="en-US" altLang="en-US" dirty="0"/>
              <a:t>802.1ASrev use of 802.11 FTM</a:t>
            </a:r>
          </a:p>
          <a:p>
            <a:pPr lvl="1"/>
            <a:endParaRPr lang="en-US" altLang="en-US" dirty="0"/>
          </a:p>
          <a:p>
            <a:pPr lvl="2"/>
            <a:endParaRPr lang="en-US" altLang="en-US" dirty="0"/>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endParaRPr lang="en-US" dirty="0"/>
          </a:p>
          <a:p>
            <a:endParaRPr lang="en-US" altLang="en-US" dirty="0"/>
          </a:p>
          <a:p>
            <a:pPr lvl="1"/>
            <a:endParaRPr lang="en-US" dirty="0"/>
          </a:p>
          <a:p>
            <a:pPr lvl="1"/>
            <a:endParaRPr lang="en-US" altLang="en-US" dirty="0"/>
          </a:p>
          <a:p>
            <a:pPr lvl="1"/>
            <a:endParaRPr lang="en-US" alt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sz="2800" b="1" dirty="0"/>
              <a:t>Proxy IPv6 Neighbor Discovery: </a:t>
            </a:r>
            <a:r>
              <a:rPr lang="en-US" sz="2800" dirty="0">
                <a:hlinkClick r:id="rId2"/>
              </a:rPr>
              <a:t>11-18/1920r2</a:t>
            </a:r>
            <a:r>
              <a:rPr lang="en-US" sz="2800" dirty="0"/>
              <a:t> and </a:t>
            </a:r>
            <a:r>
              <a:rPr lang="en-US" sz="2800" dirty="0">
                <a:hlinkClick r:id="rId3"/>
              </a:rPr>
              <a:t>11-18/1919r5</a:t>
            </a:r>
            <a:endParaRPr lang="en-US" sz="2800" dirty="0"/>
          </a:p>
          <a:p>
            <a:pPr marL="685800" lvl="2" indent="-342900" eaLnBrk="1" hangingPunct="1">
              <a:lnSpc>
                <a:spcPct val="90000"/>
              </a:lnSpc>
              <a:buFont typeface="Arial" panose="020B0604020202020204" pitchFamily="34" charset="0"/>
              <a:buChar char="•"/>
              <a:defRPr/>
            </a:pPr>
            <a:r>
              <a:rPr lang="en-US" sz="2200" dirty="0"/>
              <a:t>Updates?</a:t>
            </a:r>
          </a:p>
          <a:p>
            <a:pPr marL="342900" lvl="1" indent="-342900" eaLnBrk="1" hangingPunct="1">
              <a:lnSpc>
                <a:spcPct val="90000"/>
              </a:lnSpc>
              <a:buFont typeface="Arial" panose="020B0604020202020204" pitchFamily="34" charset="0"/>
              <a:buChar char="•"/>
              <a:defRPr/>
            </a:pPr>
            <a:r>
              <a:rPr lang="en-GB" sz="2600" b="1" dirty="0"/>
              <a:t>Anything else?</a:t>
            </a:r>
            <a:endParaRPr lang="en-US" sz="2400" b="1" dirty="0"/>
          </a:p>
          <a:p>
            <a:endParaRPr lang="en-US" dirty="0"/>
          </a:p>
        </p:txBody>
      </p:sp>
    </p:spTree>
    <p:extLst>
      <p:ext uri="{BB962C8B-B14F-4D97-AF65-F5344CB8AC3E}">
        <p14:creationId xmlns:p14="http://schemas.microsoft.com/office/powerpoint/2010/main" val="1768506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Source Address Verification Improvements</a:t>
            </a:r>
          </a:p>
        </p:txBody>
      </p:sp>
      <p:sp>
        <p:nvSpPr>
          <p:cNvPr id="39939" name="Rectangle 3"/>
          <p:cNvSpPr>
            <a:spLocks noGrp="1" noChangeArrowheads="1"/>
          </p:cNvSpPr>
          <p:nvPr>
            <p:ph idx="1"/>
          </p:nvPr>
        </p:nvSpPr>
        <p:spPr>
          <a:xfrm>
            <a:off x="685800" y="1752600"/>
            <a:ext cx="7772400" cy="4495800"/>
          </a:xfrm>
        </p:spPr>
        <p:txBody>
          <a:bodyPr/>
          <a:lstStyle/>
          <a:p>
            <a:pPr marL="342900" lvl="1" indent="-342900" eaLnBrk="1" hangingPunct="1">
              <a:lnSpc>
                <a:spcPct val="90000"/>
              </a:lnSpc>
              <a:spcBef>
                <a:spcPts val="300"/>
              </a:spcBef>
              <a:buFont typeface="Arial" pitchFamily="34" charset="0"/>
              <a:buChar char="•"/>
              <a:defRPr/>
            </a:pPr>
            <a:r>
              <a:rPr lang="en-US" altLang="en-US" b="1" dirty="0"/>
              <a:t>IETF SAVI draft: </a:t>
            </a:r>
            <a:r>
              <a:rPr lang="en-GB" u="sng" dirty="0">
                <a:hlinkClick r:id="rId2"/>
              </a:rPr>
              <a:t>https://datatracker.ietf.org/doc/draft-bi-savi-wlan</a:t>
            </a:r>
            <a:endParaRPr lang="en-GB" u="sng" dirty="0"/>
          </a:p>
          <a:p>
            <a:pPr marL="685800" lvl="2" indent="-342900" eaLnBrk="1" hangingPunct="1">
              <a:lnSpc>
                <a:spcPct val="90000"/>
              </a:lnSpc>
              <a:spcBef>
                <a:spcPts val="300"/>
              </a:spcBef>
              <a:buFont typeface="Arial" pitchFamily="34" charset="0"/>
              <a:buChar char="•"/>
              <a:defRPr/>
            </a:pPr>
            <a:r>
              <a:rPr lang="en-GB" dirty="0"/>
              <a:t>Latest update was in May 12 2019. </a:t>
            </a:r>
          </a:p>
          <a:p>
            <a:pPr marL="685800" lvl="2" indent="-342900" eaLnBrk="1" hangingPunct="1">
              <a:lnSpc>
                <a:spcPct val="90000"/>
              </a:lnSpc>
              <a:spcBef>
                <a:spcPts val="300"/>
              </a:spcBef>
              <a:buFont typeface="Arial" pitchFamily="34" charset="0"/>
              <a:buChar char="•"/>
              <a:defRPr/>
            </a:pPr>
            <a:r>
              <a:rPr lang="en-GB" dirty="0"/>
              <a:t>At the May session, were missing key experts</a:t>
            </a:r>
            <a:endParaRPr lang="en-US" dirty="0">
              <a:highlight>
                <a:srgbClr val="FFFF00"/>
              </a:highlight>
            </a:endParaRPr>
          </a:p>
          <a:p>
            <a:pPr lvl="1"/>
            <a:endParaRPr lang="en-US" altLang="en-US" sz="1600" dirty="0"/>
          </a:p>
        </p:txBody>
      </p:sp>
    </p:spTree>
    <p:extLst>
      <p:ext uri="{BB962C8B-B14F-4D97-AF65-F5344CB8AC3E}">
        <p14:creationId xmlns:p14="http://schemas.microsoft.com/office/powerpoint/2010/main" val="3223089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a:t>
            </a:r>
            <a:r>
              <a:rPr lang="en-US" b="0" dirty="0"/>
              <a:t> </a:t>
            </a:r>
            <a:r>
              <a:rPr lang="en-US" b="0" dirty="0">
                <a:hlinkClick r:id="rId2"/>
              </a:rPr>
              <a:t>11-18/1051r5</a:t>
            </a:r>
            <a:r>
              <a:rPr lang="en-US" b="0" dirty="0"/>
              <a:t> (1/19)  </a:t>
            </a:r>
          </a:p>
          <a:p>
            <a:endParaRPr lang="en-US" b="0" dirty="0"/>
          </a:p>
          <a:p>
            <a:pPr lvl="1"/>
            <a:endParaRPr lang="en-US" dirty="0"/>
          </a:p>
          <a:p>
            <a:pPr lvl="1"/>
            <a:endParaRPr lang="en-US" b="0" dirty="0"/>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838200"/>
          </a:xfrm>
        </p:spPr>
        <p:txBody>
          <a:bodyPr/>
          <a:lstStyle/>
          <a:p>
            <a:pPr eaLnBrk="1" hangingPunct="1"/>
            <a:r>
              <a:rPr lang="en-US" altLang="en-US" dirty="0">
                <a:ea typeface="MS PGothic" panose="020B0600070205080204" pitchFamily="34" charset="-128"/>
              </a:rPr>
              <a:t>What is a STA?</a:t>
            </a:r>
          </a:p>
        </p:txBody>
      </p:sp>
      <p:sp>
        <p:nvSpPr>
          <p:cNvPr id="39939" name="Rectangle 3"/>
          <p:cNvSpPr>
            <a:spLocks noGrp="1" noChangeArrowheads="1"/>
          </p:cNvSpPr>
          <p:nvPr>
            <p:ph idx="1"/>
          </p:nvPr>
        </p:nvSpPr>
        <p:spPr>
          <a:xfrm>
            <a:off x="685800" y="1752600"/>
            <a:ext cx="7772400" cy="4495800"/>
          </a:xfrm>
        </p:spPr>
        <p:txBody>
          <a:bodyPr/>
          <a:lstStyle/>
          <a:p>
            <a:r>
              <a:rPr lang="en-US" dirty="0"/>
              <a:t>See: </a:t>
            </a:r>
            <a:r>
              <a:rPr lang="en-US" dirty="0">
                <a:hlinkClick r:id="rId2"/>
              </a:rPr>
              <a:t>11-19/0106r0</a:t>
            </a:r>
            <a:r>
              <a:rPr lang="en-US" dirty="0"/>
              <a:t> (1/19)</a:t>
            </a:r>
            <a:endParaRPr lang="en-US" sz="2400" b="1" dirty="0">
              <a:ea typeface="+mn-ea"/>
              <a:cs typeface="+mn-cs"/>
            </a:endParaRPr>
          </a:p>
          <a:p>
            <a:endParaRPr lang="en-US" altLang="en-US" dirty="0"/>
          </a:p>
          <a:p>
            <a:r>
              <a:rPr lang="en-US" dirty="0"/>
              <a:t>Related: What is the (“STA(s)”) architecture of off-channel TDLS?</a:t>
            </a:r>
            <a:endParaRPr lang="en-US" altLang="en-US" dirty="0"/>
          </a:p>
          <a:p>
            <a:pPr lvl="1"/>
            <a:endParaRPr lang="en-US" altLang="en-US" sz="1600" dirty="0"/>
          </a:p>
        </p:txBody>
      </p:sp>
    </p:spTree>
    <p:extLst>
      <p:ext uri="{BB962C8B-B14F-4D97-AF65-F5344CB8AC3E}">
        <p14:creationId xmlns:p14="http://schemas.microsoft.com/office/powerpoint/2010/main" val="651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2019, Vienna, Austria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539809" y="1905000"/>
            <a:ext cx="7924800" cy="4267200"/>
          </a:xfrm>
        </p:spPr>
        <p:txBody>
          <a:bodyPr/>
          <a:lstStyle/>
          <a:p>
            <a:pPr marL="0" indent="0">
              <a:buNone/>
            </a:pPr>
            <a:r>
              <a:rPr lang="en-US" altLang="en-US" sz="2000" dirty="0"/>
              <a:t>Topic out of REVmd:</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a:p>
            <a:r>
              <a:rPr lang="en-US" altLang="en-US" sz="2000" dirty="0"/>
              <a:t>Maybe need to consider MLME-SCAN, too?</a:t>
            </a:r>
          </a:p>
          <a:p>
            <a:r>
              <a:rPr lang="en-US" altLang="en-US" sz="2000" dirty="0"/>
              <a:t>Is correct information provided as parameters to these primitives (and not more than needed information, and to the right primitive)?</a:t>
            </a:r>
          </a:p>
        </p:txBody>
      </p:sp>
    </p:spTree>
    <p:extLst>
      <p:ext uri="{BB962C8B-B14F-4D97-AF65-F5344CB8AC3E}">
        <p14:creationId xmlns:p14="http://schemas.microsoft.com/office/powerpoint/2010/main" val="7031700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(1)</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Need either MLME_RESET required, or something else about initial state</a:t>
            </a:r>
          </a:p>
          <a:p>
            <a:r>
              <a:rPr lang="en-US" altLang="en-US" sz="2000" dirty="0"/>
              <a:t>Recognize there is state in the SME (security association, for example) that is outside “the MAC/MLME”, not reset by MLME-RESET.  </a:t>
            </a:r>
          </a:p>
          <a:p>
            <a:r>
              <a:rPr lang="en-US" altLang="en-US" sz="2000" dirty="0"/>
              <a:t>Does MLME-RESET “cause” MLME-DEAUTHENTICATE/</a:t>
            </a:r>
            <a:r>
              <a:rPr lang="en-US" altLang="en-US" sz="2000" dirty="0" err="1"/>
              <a:t>DISASSOCIATE.indications</a:t>
            </a:r>
            <a:r>
              <a:rPr lang="en-US" altLang="en-US" sz="2000" dirty="0"/>
              <a:t>?</a:t>
            </a:r>
          </a:p>
          <a:p>
            <a:r>
              <a:rPr lang="en-US" altLang="en-US" sz="2000" dirty="0"/>
              <a:t>Are there some MIB attributes which, when changed, should trigger a “</a:t>
            </a:r>
            <a:r>
              <a:rPr lang="en-US" altLang="en-US" sz="2000" dirty="0" err="1"/>
              <a:t>RESET.indication</a:t>
            </a:r>
            <a:r>
              <a:rPr lang="en-US" altLang="en-US" sz="2000" dirty="0"/>
              <a:t>” to higher entities? (SNMP traps?)</a:t>
            </a:r>
          </a:p>
          <a:p>
            <a:pPr lvl="1"/>
            <a:r>
              <a:rPr lang="en-US" altLang="en-US" sz="1600" dirty="0"/>
              <a:t>Or other .indication  (MLME-</a:t>
            </a:r>
            <a:r>
              <a:rPr lang="en-US" altLang="en-US" sz="1600" dirty="0" err="1"/>
              <a:t>SET.indication</a:t>
            </a:r>
            <a:r>
              <a:rPr lang="en-US" altLang="en-US" sz="1600" dirty="0"/>
              <a:t>?) when some attributes are changed</a:t>
            </a:r>
          </a:p>
          <a:p>
            <a:r>
              <a:rPr lang="en-US" altLang="en-US" sz="2000" dirty="0"/>
              <a:t>Reassociation to same AP, (probably?) doesn’t do MLME-JOIN, does that break anything with “take affect at the next JOIN”?</a:t>
            </a:r>
          </a:p>
          <a:p>
            <a:r>
              <a:rPr lang="en-US" altLang="en-US" sz="2000" dirty="0"/>
              <a:t>MLME-START and MLME-JOIN should say the MLME shall actually do the attributes’ “taking effect” stuff</a:t>
            </a:r>
          </a:p>
        </p:txBody>
      </p:sp>
    </p:spTree>
    <p:extLst>
      <p:ext uri="{BB962C8B-B14F-4D97-AF65-F5344CB8AC3E}">
        <p14:creationId xmlns:p14="http://schemas.microsoft.com/office/powerpoint/2010/main" val="39604582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 – Considerations (2)</a:t>
            </a:r>
          </a:p>
        </p:txBody>
      </p:sp>
      <p:sp>
        <p:nvSpPr>
          <p:cNvPr id="39939" name="Rectangle 3"/>
          <p:cNvSpPr>
            <a:spLocks noGrp="1" noChangeArrowheads="1"/>
          </p:cNvSpPr>
          <p:nvPr>
            <p:ph idx="1"/>
          </p:nvPr>
        </p:nvSpPr>
        <p:spPr>
          <a:xfrm>
            <a:off x="539809" y="1905000"/>
            <a:ext cx="7924800" cy="4267200"/>
          </a:xfrm>
        </p:spPr>
        <p:txBody>
          <a:bodyPr/>
          <a:lstStyle/>
          <a:p>
            <a:r>
              <a:rPr lang="en-US" altLang="en-US" sz="2000" dirty="0"/>
              <a:t>Add an MLME-DATA-</a:t>
            </a:r>
            <a:r>
              <a:rPr lang="en-US" altLang="en-US" sz="2000" dirty="0" err="1"/>
              <a:t>READY.indication</a:t>
            </a:r>
            <a:r>
              <a:rPr lang="en-US" altLang="en-US" sz="2000" dirty="0"/>
              <a:t>, when “everything is ready to go” (State 4, …)  (OCB, too)</a:t>
            </a:r>
          </a:p>
          <a:p>
            <a:pPr lvl="1"/>
            <a:r>
              <a:rPr lang="en-US" altLang="en-US" sz="1600" dirty="0"/>
              <a:t>Is there one of these on the AP side (for each associated STA)?  (Think so, yes)</a:t>
            </a:r>
          </a:p>
          <a:p>
            <a:pPr lvl="1"/>
            <a:r>
              <a:rPr lang="en-US" altLang="en-US" sz="1600" dirty="0"/>
              <a:t>Consider 11ak behavior/events, too?</a:t>
            </a:r>
          </a:p>
          <a:p>
            <a:endParaRPr lang="en-US" altLang="en-US" sz="2000" dirty="0"/>
          </a:p>
        </p:txBody>
      </p:sp>
    </p:spTree>
    <p:extLst>
      <p:ext uri="{BB962C8B-B14F-4D97-AF65-F5344CB8AC3E}">
        <p14:creationId xmlns:p14="http://schemas.microsoft.com/office/powerpoint/2010/main" val="2856312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July 17</a:t>
            </a:r>
            <a:r>
              <a:rPr lang="en-US" altLang="en-US" baseline="30000" dirty="0"/>
              <a:t>th</a:t>
            </a:r>
            <a:r>
              <a:rPr lang="en-US" altLang="en-US" dirty="0"/>
              <a:t>, PM2</a:t>
            </a:r>
          </a:p>
        </p:txBody>
      </p:sp>
    </p:spTree>
    <p:extLst>
      <p:ext uri="{BB962C8B-B14F-4D97-AF65-F5344CB8AC3E}">
        <p14:creationId xmlns:p14="http://schemas.microsoft.com/office/powerpoint/2010/main" val="1674868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dirty="0"/>
              <a:t>ARC Future Activities &amp; sessions</a:t>
            </a:r>
          </a:p>
        </p:txBody>
      </p:sp>
      <p:sp>
        <p:nvSpPr>
          <p:cNvPr id="30723" name="Rectangle 3"/>
          <p:cNvSpPr>
            <a:spLocks noGrp="1" noChangeArrowheads="1"/>
          </p:cNvSpPr>
          <p:nvPr>
            <p:ph idx="1"/>
          </p:nvPr>
        </p:nvSpPr>
        <p:spPr>
          <a:xfrm>
            <a:off x="304800" y="1230086"/>
            <a:ext cx="8534400" cy="5029200"/>
          </a:xfrm>
        </p:spPr>
        <p:txBody>
          <a:bodyPr/>
          <a:lstStyle/>
          <a:p>
            <a:pPr>
              <a:spcBef>
                <a:spcPts val="0"/>
              </a:spcBef>
              <a:defRPr/>
            </a:pPr>
            <a:r>
              <a:rPr lang="en-US" sz="1800" dirty="0"/>
              <a:t>ARC SC meets when a specific focused task is requested of the SC for which the is sufficient volunteer interest.</a:t>
            </a:r>
          </a:p>
          <a:p>
            <a:pPr>
              <a:spcBef>
                <a:spcPts val="0"/>
              </a:spcBef>
              <a:defRPr/>
            </a:pPr>
            <a:r>
              <a:rPr lang="en-US" sz="1800" dirty="0"/>
              <a:t>Continue work on architectural models, and liaison with TGs in development of their architecture as appropriate (e.g. TGbc, </a:t>
            </a:r>
            <a:r>
              <a:rPr lang="en-US" sz="1800" dirty="0" err="1"/>
              <a:t>TGbe</a:t>
            </a:r>
            <a:r>
              <a:rPr lang="en-US" sz="1800" dirty="0"/>
              <a:t>) - Perhaps updates on “STA” definition to handle </a:t>
            </a:r>
            <a:r>
              <a:rPr lang="en-US" sz="1800" dirty="0" err="1"/>
              <a:t>TGbe</a:t>
            </a:r>
            <a:r>
              <a:rPr lang="en-US" sz="1800" dirty="0"/>
              <a:t> concepts? Might have multiple radio/MAC address implications, too?</a:t>
            </a:r>
          </a:p>
          <a:p>
            <a:pPr>
              <a:spcBef>
                <a:spcPts val="0"/>
              </a:spcBef>
              <a:defRPr/>
            </a:pPr>
            <a:r>
              <a:rPr lang="en-US" sz="1800" dirty="0"/>
              <a:t>Investigation of 802.11 as part of a Deterministic Network – Joint session w/802.1 &amp; </a:t>
            </a:r>
            <a:r>
              <a:rPr lang="en-US" sz="1800" dirty="0" err="1"/>
              <a:t>TGbe</a:t>
            </a:r>
            <a:r>
              <a:rPr lang="en-US" sz="1800" dirty="0"/>
              <a:t> in July (TBC)</a:t>
            </a:r>
          </a:p>
          <a:p>
            <a:pPr>
              <a:spcBef>
                <a:spcPts val="0"/>
              </a:spcBef>
              <a:defRPr/>
            </a:pPr>
            <a:r>
              <a:rPr lang="en-US" sz="1800" dirty="0">
                <a:solidFill>
                  <a:srgbClr val="000000"/>
                </a:solidFill>
              </a:rPr>
              <a:t>Discussion on IPv6 over OCB/</a:t>
            </a:r>
            <a:r>
              <a:rPr lang="en-US" sz="1800" dirty="0" err="1">
                <a:solidFill>
                  <a:srgbClr val="000000"/>
                </a:solidFill>
              </a:rPr>
              <a:t>IPWave</a:t>
            </a:r>
            <a:r>
              <a:rPr lang="en-US" sz="1800" dirty="0">
                <a:solidFill>
                  <a:srgbClr val="000000"/>
                </a:solidFill>
              </a:rPr>
              <a:t>, or other IEEE 1609 input/requests to 802.11</a:t>
            </a:r>
            <a:endParaRPr lang="en-US" sz="1800" dirty="0"/>
          </a:p>
          <a:p>
            <a:pPr>
              <a:spcBef>
                <a:spcPts val="0"/>
              </a:spcBef>
              <a:defRPr/>
            </a:pPr>
            <a:r>
              <a:rPr lang="en-US" sz="1800" dirty="0"/>
              <a:t>Will also follow 802.1/802.11 activities on links, bridging, and MAC Service definition – “What is an ESS?”, for example</a:t>
            </a:r>
          </a:p>
          <a:p>
            <a:pPr>
              <a:spcBef>
                <a:spcPts val="0"/>
              </a:spcBef>
              <a:defRPr/>
            </a:pPr>
            <a:r>
              <a:rPr lang="en-US" sz="1800" dirty="0"/>
              <a:t>“What is a STA?” (11-19/0106)  Related: What is the (“STA(s)”) architecture of off-channel TDLS?  </a:t>
            </a:r>
          </a:p>
          <a:p>
            <a:pPr>
              <a:spcBef>
                <a:spcPts val="0"/>
              </a:spcBef>
              <a:defRPr/>
            </a:pPr>
            <a:r>
              <a:rPr lang="en-US" sz="1800" dirty="0"/>
              <a:t>MLME-RESET, versus MLME-JOIN and MLME-START (and MLME-SCAN?)</a:t>
            </a:r>
          </a:p>
          <a:p>
            <a:pPr>
              <a:spcBef>
                <a:spcPts val="0"/>
              </a:spcBef>
              <a:defRPr/>
            </a:pPr>
            <a:r>
              <a:rPr lang="en-US" sz="1800" dirty="0"/>
              <a:t>Monitor/report on IETF/802 activities, as needed</a:t>
            </a:r>
          </a:p>
          <a:p>
            <a:pPr>
              <a:spcBef>
                <a:spcPts val="0"/>
              </a:spcBef>
              <a:defRPr/>
            </a:pPr>
            <a:r>
              <a:rPr lang="en-US" sz="1800" dirty="0"/>
              <a:t>Monitor/report on IEEE 1588 activities and 802.1ASrev use of FTM, as needed	</a:t>
            </a:r>
          </a:p>
          <a:p>
            <a:pPr marL="0" indent="0">
              <a:buFontTx/>
              <a:buNone/>
              <a:defRPr/>
            </a:pPr>
            <a:r>
              <a:rPr lang="en-US" sz="1800" dirty="0"/>
              <a:t>If you have ANY other topic that you would like ARC SC to consider, contact the SC chair.</a:t>
            </a:r>
            <a:endParaRPr lang="en-US" sz="2000" dirty="0"/>
          </a:p>
        </p:txBody>
      </p:sp>
    </p:spTree>
    <p:extLst>
      <p:ext uri="{BB962C8B-B14F-4D97-AF65-F5344CB8AC3E}">
        <p14:creationId xmlns:p14="http://schemas.microsoft.com/office/powerpoint/2010/main" val="32080656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September 2019</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a:t>
            </a:r>
          </a:p>
          <a:p>
            <a:pPr lvl="1" eaLnBrk="1" hangingPunct="1"/>
            <a:r>
              <a:rPr lang="en-US" altLang="en-US" dirty="0"/>
              <a:t>Make sure to not interfere with any joint meeting 802.1/</a:t>
            </a:r>
            <a:r>
              <a:rPr lang="en-US" altLang="en-US" dirty="0" err="1"/>
              <a:t>TGbe</a:t>
            </a:r>
            <a:endParaRPr lang="en-US" altLang="en-US" dirty="0"/>
          </a:p>
          <a:p>
            <a:pPr eaLnBrk="1" hangingPunct="1"/>
            <a:r>
              <a:rPr lang="en-US" altLang="en-US" dirty="0"/>
              <a:t>Teleconferences:</a:t>
            </a:r>
          </a:p>
          <a:p>
            <a:pPr lvl="1" eaLnBrk="1" hangingPunct="1"/>
            <a:r>
              <a:rPr lang="en-US" altLang="en-US" dirty="0"/>
              <a:t>None planned.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TGbe potential multi-band/multi-AP concepts</a:t>
            </a:r>
          </a:p>
        </p:txBody>
      </p:sp>
      <p:sp>
        <p:nvSpPr>
          <p:cNvPr id="45059" name="Rectangle 3"/>
          <p:cNvSpPr>
            <a:spLocks noGrp="1" noChangeArrowheads="1"/>
          </p:cNvSpPr>
          <p:nvPr>
            <p:ph idx="1"/>
          </p:nvPr>
        </p:nvSpPr>
        <p:spPr>
          <a:xfrm>
            <a:off x="552450" y="1621971"/>
            <a:ext cx="8039100" cy="3733800"/>
          </a:xfrm>
        </p:spPr>
        <p:txBody>
          <a:bodyPr/>
          <a:lstStyle/>
          <a:p>
            <a:pPr>
              <a:spcBef>
                <a:spcPct val="0"/>
              </a:spcBef>
            </a:pPr>
            <a:r>
              <a:rPr lang="en-US" altLang="en-US" b="0" dirty="0"/>
              <a:t>“Lower MAC” discussions in ARC, back in 2008</a:t>
            </a:r>
          </a:p>
          <a:p>
            <a:pPr lvl="1"/>
            <a:r>
              <a:rPr lang="en-US" sz="1600" dirty="0">
                <a:hlinkClick r:id="rId2"/>
              </a:rPr>
              <a:t>11-08/0949r4 </a:t>
            </a:r>
            <a:endParaRPr lang="en-US" sz="1600" dirty="0"/>
          </a:p>
          <a:p>
            <a:pPr fontAlgn="t">
              <a:buFont typeface="Arial" panose="020B0604020202020204" pitchFamily="34" charset="0"/>
              <a:buChar char="•"/>
            </a:pPr>
            <a:r>
              <a:rPr lang="en-US" b="0" dirty="0"/>
              <a:t>TGbe some docs related to multi-link/band ARC concepts:</a:t>
            </a:r>
          </a:p>
          <a:p>
            <a:pPr lvl="1" fontAlgn="t">
              <a:buFont typeface="Arial" panose="020B0604020202020204" pitchFamily="34" charset="0"/>
              <a:buChar char="•"/>
            </a:pPr>
            <a:r>
              <a:rPr lang="en-US" sz="1800" b="0" dirty="0"/>
              <a:t>11-19/823 Multi-Link Aggregation (Abhishek Patil)</a:t>
            </a:r>
          </a:p>
          <a:p>
            <a:pPr lvl="1" fontAlgn="t">
              <a:buFont typeface="Arial" panose="020B0604020202020204" pitchFamily="34" charset="0"/>
              <a:buChar char="•"/>
            </a:pPr>
            <a:r>
              <a:rPr lang="en-US" sz="1800" b="0" dirty="0"/>
              <a:t>11-19/822 Extremely Efficient Multi-band Operation (Po-Kai Huang)</a:t>
            </a:r>
          </a:p>
          <a:p>
            <a:pPr lvl="1" fontAlgn="t">
              <a:buFont typeface="Arial" panose="020B0604020202020204" pitchFamily="34" charset="0"/>
              <a:buChar char="•"/>
            </a:pPr>
            <a:r>
              <a:rPr lang="it-IT" sz="1800" dirty="0"/>
              <a:t>11-19/760 </a:t>
            </a:r>
            <a:r>
              <a:rPr lang="en-US" sz="1800" dirty="0"/>
              <a:t>Multi-Band Opinion (Alan Jauh) </a:t>
            </a:r>
          </a:p>
          <a:p>
            <a:pPr fontAlgn="t">
              <a:buFont typeface="Arial" panose="020B0604020202020204" pitchFamily="34" charset="0"/>
              <a:buChar char="•"/>
            </a:pPr>
            <a:r>
              <a:rPr lang="en-US" b="0" dirty="0"/>
              <a:t>TGbe a doc related to multi-AP ACR concepts:</a:t>
            </a:r>
          </a:p>
          <a:p>
            <a:pPr lvl="1" fontAlgn="t">
              <a:buFont typeface="Arial" panose="020B0604020202020204" pitchFamily="34" charset="0"/>
              <a:buChar char="•"/>
            </a:pPr>
            <a:r>
              <a:rPr lang="en-US" sz="1800" dirty="0"/>
              <a:t>11-19/804 </a:t>
            </a:r>
            <a:r>
              <a:rPr lang="it-IT" sz="1800" dirty="0"/>
              <a:t>Multi-AP Transmission Procedure (Sungjin Park) </a:t>
            </a:r>
          </a:p>
          <a:p>
            <a:pPr marL="0" indent="0" fontAlgn="t">
              <a:buNone/>
            </a:pPr>
            <a:endParaRPr lang="en-US" sz="2200" dirty="0"/>
          </a:p>
        </p:txBody>
      </p:sp>
    </p:spTree>
    <p:extLst>
      <p:ext uri="{BB962C8B-B14F-4D97-AF65-F5344CB8AC3E}">
        <p14:creationId xmlns:p14="http://schemas.microsoft.com/office/powerpoint/2010/main" val="76328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19100" y="555171"/>
            <a:ext cx="8305800" cy="1066800"/>
          </a:xfrm>
        </p:spPr>
        <p:txBody>
          <a:bodyPr/>
          <a:lstStyle/>
          <a:p>
            <a:pPr eaLnBrk="1" hangingPunct="1"/>
            <a:r>
              <a:rPr lang="en-US" altLang="en-US" dirty="0"/>
              <a:t>TGbc potential ARC concepts</a:t>
            </a:r>
          </a:p>
        </p:txBody>
      </p:sp>
      <p:sp>
        <p:nvSpPr>
          <p:cNvPr id="45059" name="Rectangle 3"/>
          <p:cNvSpPr>
            <a:spLocks noGrp="1" noChangeArrowheads="1"/>
          </p:cNvSpPr>
          <p:nvPr>
            <p:ph idx="1"/>
          </p:nvPr>
        </p:nvSpPr>
        <p:spPr>
          <a:xfrm>
            <a:off x="517071" y="1621971"/>
            <a:ext cx="8229600" cy="3733800"/>
          </a:xfrm>
        </p:spPr>
        <p:txBody>
          <a:bodyPr/>
          <a:lstStyle/>
          <a:p>
            <a:pPr fontAlgn="t">
              <a:buFont typeface="Arial" panose="020B0604020202020204" pitchFamily="34" charset="0"/>
              <a:buChar char="•"/>
            </a:pPr>
            <a:r>
              <a:rPr lang="en-US" sz="2800" dirty="0"/>
              <a:t>11-19/268 IEEE 802.11bc Use Case Document: </a:t>
            </a:r>
          </a:p>
          <a:p>
            <a:pPr lvl="1" fontAlgn="t">
              <a:buFont typeface="Arial" panose="020B0604020202020204" pitchFamily="34" charset="0"/>
              <a:buChar char="•"/>
            </a:pPr>
            <a:r>
              <a:rPr lang="en-US" sz="2200" dirty="0"/>
              <a:t>Transmit from AP to multiple receive only STAs </a:t>
            </a:r>
            <a:br>
              <a:rPr lang="en-US" sz="2200" dirty="0"/>
            </a:br>
            <a:r>
              <a:rPr lang="en-US" sz="2200" dirty="0"/>
              <a:t>(Multi-Lingual/ Emergency Broadcast/Broadcast Services)</a:t>
            </a:r>
          </a:p>
          <a:p>
            <a:pPr lvl="1" fontAlgn="t">
              <a:buFont typeface="Arial" panose="020B0604020202020204" pitchFamily="34" charset="0"/>
              <a:buChar char="•"/>
            </a:pPr>
            <a:r>
              <a:rPr lang="en-US" sz="2200" dirty="0"/>
              <a:t>Sensor STA transmits to any/multiple APs (no association)</a:t>
            </a:r>
          </a:p>
          <a:p>
            <a:pPr lvl="1" fontAlgn="t">
              <a:buFont typeface="Arial" panose="020B0604020202020204" pitchFamily="34" charset="0"/>
              <a:buChar char="•"/>
            </a:pPr>
            <a:r>
              <a:rPr lang="en-US" sz="2200" dirty="0"/>
              <a:t>ITC all devices transmit / all devices receive (no associations)</a:t>
            </a:r>
          </a:p>
          <a:p>
            <a:pPr fontAlgn="t">
              <a:buFont typeface="Arial" panose="020B0604020202020204" pitchFamily="34" charset="0"/>
              <a:buChar char="•"/>
            </a:pPr>
            <a:r>
              <a:rPr lang="en-US" sz="2600" dirty="0"/>
              <a:t>11-19/151</a:t>
            </a:r>
          </a:p>
          <a:p>
            <a:pPr fontAlgn="t">
              <a:buFont typeface="Arial" panose="020B0604020202020204" pitchFamily="34" charset="0"/>
              <a:buChar char="•"/>
            </a:pPr>
            <a:endParaRPr lang="en-US" sz="3200" dirty="0"/>
          </a:p>
        </p:txBody>
      </p:sp>
    </p:spTree>
    <p:extLst>
      <p:ext uri="{BB962C8B-B14F-4D97-AF65-F5344CB8AC3E}">
        <p14:creationId xmlns:p14="http://schemas.microsoft.com/office/powerpoint/2010/main" val="21061797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85800" y="685800"/>
            <a:ext cx="7848600" cy="685800"/>
          </a:xfrm>
        </p:spPr>
        <p:txBody>
          <a:bodyPr/>
          <a:lstStyle/>
          <a:p>
            <a:pPr eaLnBrk="1" hangingPunct="1"/>
            <a:r>
              <a:rPr lang="en-US" altLang="en-US" dirty="0"/>
              <a:t>AP/DS/Portal architecture and 802 concepts</a:t>
            </a:r>
          </a:p>
        </p:txBody>
      </p:sp>
      <p:sp>
        <p:nvSpPr>
          <p:cNvPr id="45059" name="Rectangle 3"/>
          <p:cNvSpPr>
            <a:spLocks noGrp="1" noChangeArrowheads="1"/>
          </p:cNvSpPr>
          <p:nvPr>
            <p:ph idx="1"/>
          </p:nvPr>
        </p:nvSpPr>
        <p:spPr>
          <a:xfrm>
            <a:off x="685800" y="1447800"/>
            <a:ext cx="7772400" cy="4572000"/>
          </a:xfrm>
        </p:spPr>
        <p:txBody>
          <a:bodyPr/>
          <a:lstStyle/>
          <a:p>
            <a:pPr>
              <a:spcBef>
                <a:spcPct val="0"/>
              </a:spcBef>
            </a:pPr>
            <a:r>
              <a:rPr lang="en-US" altLang="en-US" dirty="0"/>
              <a:t>Presentations on architectural description(s)</a:t>
            </a:r>
          </a:p>
          <a:p>
            <a:pPr lvl="1"/>
            <a:r>
              <a:rPr lang="en-US" altLang="en-US" sz="1600" dirty="0">
                <a:hlinkClick r:id="rId2"/>
              </a:rPr>
              <a:t>11-17-0136-02-0arc-bridging-architecture-considerations.docx</a:t>
            </a:r>
            <a:r>
              <a:rPr lang="en-US" altLang="en-US" sz="1600" dirty="0"/>
              <a:t> </a:t>
            </a:r>
          </a:p>
          <a:p>
            <a:pPr lvl="1"/>
            <a:r>
              <a:rPr lang="en-US" altLang="en-US" sz="1600" dirty="0">
                <a:hlinkClick r:id="rId3"/>
              </a:rPr>
              <a:t>11-16-1512-00-0arc-glk-802-1q-bridge.pptx</a:t>
            </a:r>
            <a:r>
              <a:rPr lang="en-US" altLang="en-US" sz="1600" dirty="0"/>
              <a:t> </a:t>
            </a:r>
          </a:p>
          <a:p>
            <a:r>
              <a:rPr lang="en-US" altLang="en-US" dirty="0"/>
              <a:t>Reference presentations (previously reviewed, current status of thinking):</a:t>
            </a:r>
          </a:p>
          <a:p>
            <a:pPr lvl="1"/>
            <a:r>
              <a:rPr lang="en-US" altLang="en-US" sz="1600" dirty="0">
                <a:hlinkClick r:id="rId4"/>
              </a:rPr>
              <a:t>11-14-1213-01-0arc-ap-arch-concepts-and-distribution-system-access.pptx</a:t>
            </a:r>
          </a:p>
          <a:p>
            <a:pPr lvl="1"/>
            <a:r>
              <a:rPr lang="en-US" altLang="en-US" sz="1600" dirty="0">
                <a:hlinkClick r:id="rId4"/>
              </a:rPr>
              <a:t>11-13-0115-15-0arc-considerations-on-ap-architectural-models.doc</a:t>
            </a:r>
            <a:r>
              <a:rPr lang="en-US" altLang="en-US" sz="1600" dirty="0"/>
              <a:t> </a:t>
            </a:r>
          </a:p>
          <a:p>
            <a:pPr lvl="1"/>
            <a:r>
              <a:rPr lang="en-US" altLang="en-US" sz="1600" dirty="0">
                <a:hlinkClick r:id="rId5"/>
              </a:rPr>
              <a:t>11-14-0497-03-0arc-802-11-portal-and-802-1ac-convergence-function.pptx</a:t>
            </a:r>
            <a:r>
              <a:rPr lang="en-US" altLang="en-US" sz="1600" dirty="0"/>
              <a:t> </a:t>
            </a:r>
          </a:p>
          <a:p>
            <a:pPr lvl="1"/>
            <a:r>
              <a:rPr lang="en-US" altLang="en-US" sz="1600" dirty="0">
                <a:hlinkClick r:id="rId6"/>
              </a:rPr>
              <a:t>11-14-0562-05-00ak-802-11ak-and-802-1ac-convergence-function.pptx</a:t>
            </a:r>
            <a:r>
              <a:rPr lang="en-US" altLang="en-US" sz="1600" dirty="0"/>
              <a:t> </a:t>
            </a:r>
          </a:p>
          <a:p>
            <a:pPr lvl="1"/>
            <a:r>
              <a:rPr lang="en-US" altLang="en-US" sz="1600" dirty="0">
                <a:hlinkClick r:id="rId7"/>
              </a:rPr>
              <a:t>11-15-0454-00-0arc-some-more-ds-architecture-concepts.pptx</a:t>
            </a:r>
            <a:r>
              <a:rPr lang="en-US" altLang="en-US" sz="1600" dirty="0"/>
              <a:t> </a:t>
            </a:r>
          </a:p>
          <a:p>
            <a:pPr lvl="1"/>
            <a:r>
              <a:rPr lang="en-US" altLang="en-US" sz="1600" dirty="0">
                <a:hlinkClick r:id="rId8"/>
              </a:rPr>
              <a:t>11-16-0720-00-0arc-stacked-architecture-discussion.pptx</a:t>
            </a:r>
            <a:r>
              <a:rPr lang="en-US" altLang="en-US" sz="1600" dirty="0"/>
              <a:t> </a:t>
            </a:r>
          </a:p>
          <a:p>
            <a:pPr lvl="1"/>
            <a:endParaRPr lang="en-US" altLang="en-US" sz="1600" dirty="0"/>
          </a:p>
        </p:txBody>
      </p:sp>
    </p:spTree>
    <p:extLst>
      <p:ext uri="{BB962C8B-B14F-4D97-AF65-F5344CB8AC3E}">
        <p14:creationId xmlns:p14="http://schemas.microsoft.com/office/powerpoint/2010/main" val="1291503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2019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July 16</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dirty="0"/>
              <a:t>Participants, Patents, and Duty to Inform</a:t>
            </a:r>
            <a:endParaRPr lang="en-US" altLang="en-US" dirty="0"/>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subclause 6.2</a:t>
            </a:r>
            <a:r>
              <a:rPr lang="en-US" altLang="en-US" sz="1600" b="1" dirty="0">
                <a:solidFill>
                  <a:srgbClr val="003399"/>
                </a:solidFill>
              </a:rPr>
              <a:t>]:</a:t>
            </a:r>
          </a:p>
          <a:p>
            <a:pPr lvl="2"/>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dirty="0"/>
              <a:t>Patent Related Links</a:t>
            </a:r>
            <a:endParaRPr lang="en-US" altLang="en-US" u="sng" dirty="0"/>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dirty="0">
                <a:cs typeface="Times New Roman" panose="02020603050405020304" pitchFamily="18" charset="0"/>
              </a:rPr>
              <a:t>	Patent Policy is stated in these sources:</a:t>
            </a:r>
          </a:p>
          <a:p>
            <a:pPr lvl="1">
              <a:lnSpc>
                <a:spcPct val="90000"/>
              </a:lnSpc>
              <a:buFont typeface="Monotype Sorts" charset="2"/>
              <a:buNone/>
            </a:pPr>
            <a:r>
              <a:rPr lang="en-GB" altLang="en-US" sz="2400" dirty="0"/>
              <a:t>		IEEE-SA Standards Boards Bylaws</a:t>
            </a:r>
          </a:p>
          <a:p>
            <a:pPr lvl="1">
              <a:lnSpc>
                <a:spcPct val="90000"/>
              </a:lnSpc>
              <a:buFont typeface="Monotype Sorts" charset="2"/>
              <a:buNone/>
            </a:pPr>
            <a:r>
              <a:rPr lang="en-US" altLang="en-US" sz="2100" dirty="0"/>
              <a:t>		</a:t>
            </a:r>
            <a:r>
              <a:rPr lang="en-US" altLang="en-US" sz="2100" i="1" dirty="0"/>
              <a:t>http://standards.ieee.org/develop/policies/bylaws/sect6-7.html#6</a:t>
            </a:r>
          </a:p>
          <a:p>
            <a:pPr lvl="1">
              <a:lnSpc>
                <a:spcPct val="90000"/>
              </a:lnSpc>
              <a:buFont typeface="Monotype Sorts" charset="2"/>
              <a:buNone/>
            </a:pPr>
            <a:r>
              <a:rPr lang="en-GB" altLang="en-US" sz="2400" dirty="0"/>
              <a:t>		IEEE-SA Standards Board Operations Manual</a:t>
            </a:r>
          </a:p>
          <a:p>
            <a:pPr lvl="1">
              <a:lnSpc>
                <a:spcPct val="90000"/>
              </a:lnSpc>
              <a:buFont typeface="Monotype Sorts" charset="2"/>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charset="2"/>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charset="2"/>
              <a:buNone/>
            </a:pPr>
            <a:r>
              <a:rPr lang="en-US" altLang="en-US" sz="2400" dirty="0"/>
              <a:t>		</a:t>
            </a:r>
            <a:r>
              <a:rPr lang="en-US" altLang="en-US" sz="2100" i="1" dirty="0"/>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dirty="0"/>
              <a:t>Call for Potentially Essential Patents</a:t>
            </a:r>
          </a:p>
        </p:txBody>
      </p:sp>
      <p:sp>
        <p:nvSpPr>
          <p:cNvPr id="29699" name="Rectangle 1027"/>
          <p:cNvSpPr>
            <a:spLocks noGrp="1" noChangeArrowheads="1"/>
          </p:cNvSpPr>
          <p:nvPr>
            <p:ph type="body" idx="1"/>
          </p:nvPr>
        </p:nvSpPr>
        <p:spPr/>
        <p:txBody>
          <a:bodyPr/>
          <a:lstStyle/>
          <a:p>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64093</TotalTime>
  <Words>1913</Words>
  <Application>Microsoft Office PowerPoint</Application>
  <PresentationFormat>On-screen Show (4:3)</PresentationFormat>
  <Paragraphs>235</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ARC-SC-agenda-July-2019</vt:lpstr>
      <vt:lpstr>Abstract</vt:lpstr>
      <vt:lpstr>IEEE 802.11   Architecture Standing Committee</vt:lpstr>
      <vt:lpstr>Tuesday, July 16th,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July 2019 (1 of 2)</vt:lpstr>
      <vt:lpstr>ARC Agenda – July 2019 (2 of 2)</vt:lpstr>
      <vt:lpstr>Prior ARC Minutes</vt:lpstr>
      <vt:lpstr>IEEE 1588 mapping to IEEE 802.11/ 802.1ASrev use of FTM update </vt:lpstr>
      <vt:lpstr>IETF/802 coordination </vt:lpstr>
      <vt:lpstr>IEEE 802 activities directly related to IEEE 802.11 ARC</vt:lpstr>
      <vt:lpstr>Source Address Verification Improvements</vt:lpstr>
      <vt:lpstr>What is an ESS?</vt:lpstr>
      <vt:lpstr>What is a STA?</vt:lpstr>
      <vt:lpstr>Wednesday, July 17th, AM1</vt:lpstr>
      <vt:lpstr>MLME-RESET, versus MLME-JOIN and MLME-START</vt:lpstr>
      <vt:lpstr>MLME-RESET, versus MLME-JOIN and MLME-START – Considerations (1)</vt:lpstr>
      <vt:lpstr>MLME-RESET, versus MLME-JOIN and MLME-START – Considerations (2)</vt:lpstr>
      <vt:lpstr>Wednesday, July 17th, PM2</vt:lpstr>
      <vt:lpstr>ARC Future Activities &amp; sessions</vt:lpstr>
      <vt:lpstr>Planning for September 2019</vt:lpstr>
      <vt:lpstr>TGbe potential multi-band/multi-AP concepts</vt:lpstr>
      <vt:lpstr>TGbc potential ARC concepts</vt:lpstr>
      <vt:lpstr>AP/DS/Portal architecture and 802 concepts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784</cp:revision>
  <cp:lastPrinted>1998-02-10T13:28:06Z</cp:lastPrinted>
  <dcterms:created xsi:type="dcterms:W3CDTF">2009-07-15T16:38:20Z</dcterms:created>
  <dcterms:modified xsi:type="dcterms:W3CDTF">2019-07-17T15:06:13Z</dcterms:modified>
</cp:coreProperties>
</file>