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2" r:id="rId16"/>
    <p:sldId id="297" r:id="rId17"/>
    <p:sldId id="298" r:id="rId18"/>
    <p:sldId id="299" r:id="rId19"/>
    <p:sldId id="272" r:id="rId20"/>
    <p:sldId id="300" r:id="rId21"/>
    <p:sldId id="301" r:id="rId22"/>
    <p:sldId id="302" r:id="rId23"/>
    <p:sldId id="304" r:id="rId24"/>
    <p:sldId id="303" r:id="rId25"/>
    <p:sldId id="271" r:id="rId26"/>
    <p:sldId id="273" r:id="rId27"/>
    <p:sldId id="274" r:id="rId28"/>
    <p:sldId id="597" r:id="rId29"/>
    <p:sldId id="594" r:id="rId30"/>
    <p:sldId id="598" r:id="rId31"/>
    <p:sldId id="599" r:id="rId32"/>
    <p:sldId id="601" r:id="rId33"/>
    <p:sldId id="600" r:id="rId34"/>
    <p:sldId id="293" r:id="rId35"/>
    <p:sldId id="291" r:id="rId36"/>
    <p:sldId id="278" r:id="rId37"/>
    <p:sldId id="294" r:id="rId38"/>
    <p:sldId id="283" r:id="rId39"/>
    <p:sldId id="296" r:id="rId40"/>
    <p:sldId id="284" r:id="rId41"/>
    <p:sldId id="285" r:id="rId42"/>
    <p:sldId id="295" r:id="rId43"/>
    <p:sldId id="287" r:id="rId44"/>
    <p:sldId id="286"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67" d="100"/>
          <a:sy n="67" d="100"/>
        </p:scale>
        <p:origin x="12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hyperlink" Target="https://mentor.ieee.org/802.11/dcn/19/11-19-1123-00-00ax-editorial-comments-on-d4-0.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012-00-00ax-tgax-teleconference-minutes-from-may-to-june-2019.docx" TargetMode="External"/><Relationship Id="rId2" Type="http://schemas.openxmlformats.org/officeDocument/2006/relationships/hyperlink" Target="https://mentor.ieee.org/802.11/dcn/19/11-19-0872-00-00ax-tgax-may-2019-atlant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918-00-00ax-mac-ad-hoc-meeting-minutes-may-201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July 15, 08:00 – 10:00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July 15, 13:30 – 15:30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endParaRPr lang="en-CA" altLang="en-US" sz="1400" dirty="0"/>
          </a:p>
          <a:p>
            <a:pPr lvl="0">
              <a:lnSpc>
                <a:spcPct val="80000"/>
              </a:lnSpc>
            </a:pPr>
            <a:r>
              <a:rPr lang="en-CA" altLang="en-US" sz="1400" dirty="0"/>
              <a:t>Monday</a:t>
            </a:r>
            <a:r>
              <a:rPr lang="en-US" altLang="en-US" sz="1400" dirty="0"/>
              <a:t> July 15, 19:30 – 21:30</a:t>
            </a:r>
          </a:p>
          <a:p>
            <a:pPr lvl="1">
              <a:lnSpc>
                <a:spcPct val="80000"/>
              </a:lnSpc>
            </a:pPr>
            <a:r>
              <a:rPr lang="en-US" altLang="en-US" sz="1200" dirty="0" err="1"/>
              <a:t>Adhoc</a:t>
            </a:r>
            <a:r>
              <a:rPr lang="en-US" altLang="en-US" sz="1200" dirty="0"/>
              <a:t> group meetings</a:t>
            </a:r>
            <a:endParaRPr lang="en-CA" altLang="en-US" sz="1400" dirty="0"/>
          </a:p>
          <a:p>
            <a:pPr lvl="0">
              <a:lnSpc>
                <a:spcPct val="80000"/>
              </a:lnSpc>
            </a:pPr>
            <a:r>
              <a:rPr lang="en-CA" altLang="en-US" sz="1400" dirty="0"/>
              <a:t>Tuesday</a:t>
            </a:r>
            <a:r>
              <a:rPr lang="en-US" altLang="en-US" sz="1400" dirty="0"/>
              <a:t> July 16,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July 16, 13:30 – 15:30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lvl="0">
              <a:lnSpc>
                <a:spcPct val="80000"/>
              </a:lnSpc>
            </a:pPr>
            <a:r>
              <a:rPr lang="en-CA" altLang="en-US" sz="1400" dirty="0"/>
              <a:t>Tuesday</a:t>
            </a:r>
            <a:r>
              <a:rPr lang="en-US" altLang="en-US" sz="1400" dirty="0"/>
              <a:t>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July 17,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July 16, 10:30 – 13:30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98525208"/>
              </p:ext>
            </p:extLst>
          </p:nvPr>
        </p:nvGraphicFramePr>
        <p:xfrm>
          <a:off x="1066006" y="1839913"/>
          <a:ext cx="7086600" cy="31927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a:t>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algn="ctr"/>
                      <a:r>
                        <a:rPr lang="en-US" sz="1800" b="1" dirty="0" err="1"/>
                        <a:t>TGax</a:t>
                      </a:r>
                      <a:r>
                        <a:rPr lang="en-US" sz="1800" b="1" dirty="0"/>
                        <a:t> (PHY)</a:t>
                      </a:r>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08:00 – 10:00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Ad hoc meeting (no motions)</a:t>
            </a:r>
          </a:p>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Adjourn</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3162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A4DE-077A-49FF-975D-243DD3E4184E}"/>
              </a:ext>
            </a:extLst>
          </p:cNvPr>
          <p:cNvSpPr>
            <a:spLocks noGrp="1"/>
          </p:cNvSpPr>
          <p:nvPr>
            <p:ph type="title"/>
          </p:nvPr>
        </p:nvSpPr>
        <p:spPr/>
        <p:txBody>
          <a:bodyPr/>
          <a:lstStyle/>
          <a:p>
            <a:r>
              <a:rPr lang="en-US" dirty="0"/>
              <a:t>11-19/1211 (George Cherian)</a:t>
            </a:r>
          </a:p>
        </p:txBody>
      </p:sp>
      <p:sp>
        <p:nvSpPr>
          <p:cNvPr id="3" name="Content Placeholder 2">
            <a:extLst>
              <a:ext uri="{FF2B5EF4-FFF2-40B4-BE49-F238E27FC236}">
                <a16:creationId xmlns:a16="http://schemas.microsoft.com/office/drawing/2014/main" id="{3C06548C-61FA-43FA-97B3-4F769A1F416E}"/>
              </a:ext>
            </a:extLst>
          </p:cNvPr>
          <p:cNvSpPr>
            <a:spLocks noGrp="1"/>
          </p:cNvSpPr>
          <p:nvPr>
            <p:ph idx="1"/>
          </p:nvPr>
        </p:nvSpPr>
        <p:spPr/>
        <p:txBody>
          <a:bodyPr/>
          <a:lstStyle/>
          <a:p>
            <a:r>
              <a:rPr lang="en-US" dirty="0"/>
              <a:t>DO you accept resolutions to CIDs </a:t>
            </a:r>
            <a:r>
              <a:rPr lang="en-GB" dirty="0">
                <a:solidFill>
                  <a:srgbClr val="FF0000"/>
                </a:solidFill>
              </a:rPr>
              <a:t>20996,</a:t>
            </a:r>
            <a:r>
              <a:rPr lang="en-GB" dirty="0"/>
              <a:t> </a:t>
            </a:r>
            <a:r>
              <a:rPr lang="en-GB" dirty="0">
                <a:solidFill>
                  <a:srgbClr val="FF0000"/>
                </a:solidFill>
              </a:rPr>
              <a:t>21174</a:t>
            </a:r>
            <a:r>
              <a:rPr lang="en-GB" dirty="0"/>
              <a:t>, 21179, 21185, </a:t>
            </a:r>
            <a:r>
              <a:rPr lang="en-GB" dirty="0">
                <a:solidFill>
                  <a:srgbClr val="FF0000"/>
                </a:solidFill>
              </a:rPr>
              <a:t>21186</a:t>
            </a:r>
            <a:r>
              <a:rPr lang="en-GB" dirty="0"/>
              <a:t>, 20792</a:t>
            </a:r>
            <a:r>
              <a:rPr lang="en-US" dirty="0"/>
              <a:t> in doc 11-19/1211r1?</a:t>
            </a:r>
          </a:p>
          <a:p>
            <a:endParaRPr lang="en-US" dirty="0"/>
          </a:p>
          <a:p>
            <a:r>
              <a:rPr lang="en-US" dirty="0"/>
              <a:t>Resolutions to CIDs written in black were </a:t>
            </a:r>
            <a:r>
              <a:rPr lang="en-US" dirty="0" err="1"/>
              <a:t>aprooved</a:t>
            </a:r>
            <a:r>
              <a:rPr lang="en-US" dirty="0"/>
              <a:t>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AA2405BF-724D-4252-8AD6-571A4DFE3F0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71D92DA-4FBE-4795-AEF6-33F46AC01A3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B5D6CD-A945-4C03-8E03-0D0D0E4FD10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0065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D8356-766E-40E1-8225-619445125FE6}"/>
              </a:ext>
            </a:extLst>
          </p:cNvPr>
          <p:cNvSpPr>
            <a:spLocks noGrp="1"/>
          </p:cNvSpPr>
          <p:nvPr>
            <p:ph type="title"/>
          </p:nvPr>
        </p:nvSpPr>
        <p:spPr/>
        <p:txBody>
          <a:bodyPr/>
          <a:lstStyle/>
          <a:p>
            <a:r>
              <a:rPr lang="en-US" dirty="0"/>
              <a:t>11-19/0416 (Laurent </a:t>
            </a:r>
            <a:r>
              <a:rPr lang="en-US" dirty="0" err="1"/>
              <a:t>Cariou</a:t>
            </a:r>
            <a:r>
              <a:rPr lang="en-US" dirty="0"/>
              <a:t>)</a:t>
            </a:r>
          </a:p>
        </p:txBody>
      </p:sp>
      <p:sp>
        <p:nvSpPr>
          <p:cNvPr id="3" name="Content Placeholder 2">
            <a:extLst>
              <a:ext uri="{FF2B5EF4-FFF2-40B4-BE49-F238E27FC236}">
                <a16:creationId xmlns:a16="http://schemas.microsoft.com/office/drawing/2014/main" id="{E62D6A40-6D52-4551-8F49-7B19848EC771}"/>
              </a:ext>
            </a:extLst>
          </p:cNvPr>
          <p:cNvSpPr>
            <a:spLocks noGrp="1"/>
          </p:cNvSpPr>
          <p:nvPr>
            <p:ph idx="1"/>
          </p:nvPr>
        </p:nvSpPr>
        <p:spPr/>
        <p:txBody>
          <a:bodyPr/>
          <a:lstStyle/>
          <a:p>
            <a:r>
              <a:rPr lang="en-US" dirty="0"/>
              <a:t>Do you accept resolutions to CIDs </a:t>
            </a:r>
            <a:r>
              <a:rPr lang="en-GB" dirty="0"/>
              <a:t>21038, 21060, 21095 in doc 11-19/0416r3?</a:t>
            </a:r>
          </a:p>
          <a:p>
            <a:endParaRPr lang="en-GB" dirty="0"/>
          </a:p>
          <a:p>
            <a:r>
              <a:rPr lang="en-GB" dirty="0"/>
              <a:t>SP is deferred. Need more discussion.</a:t>
            </a:r>
          </a:p>
          <a:p>
            <a:endParaRPr lang="en-GB" dirty="0"/>
          </a:p>
          <a:p>
            <a:endParaRPr lang="en-US" dirty="0"/>
          </a:p>
        </p:txBody>
      </p:sp>
      <p:sp>
        <p:nvSpPr>
          <p:cNvPr id="4" name="Slide Number Placeholder 3">
            <a:extLst>
              <a:ext uri="{FF2B5EF4-FFF2-40B4-BE49-F238E27FC236}">
                <a16:creationId xmlns:a16="http://schemas.microsoft.com/office/drawing/2014/main" id="{DBF545A7-CE29-40BB-BEDF-C9A125EC9DD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FFF142F-3F48-407B-B971-FB4E2CED9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A27DA3-6CA8-48E0-A54D-AAA892A499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13210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7642B-EA4B-4858-85EE-C745FBBD7964}"/>
              </a:ext>
            </a:extLst>
          </p:cNvPr>
          <p:cNvSpPr>
            <a:spLocks noGrp="1"/>
          </p:cNvSpPr>
          <p:nvPr>
            <p:ph type="title"/>
          </p:nvPr>
        </p:nvSpPr>
        <p:spPr/>
        <p:txBody>
          <a:bodyPr/>
          <a:lstStyle/>
          <a:p>
            <a:r>
              <a:rPr lang="en-US" dirty="0"/>
              <a:t>11-19/1204 (Laurent </a:t>
            </a:r>
            <a:r>
              <a:rPr lang="en-US" dirty="0" err="1"/>
              <a:t>Cariou</a:t>
            </a:r>
            <a:r>
              <a:rPr lang="en-US" dirty="0"/>
              <a:t>)</a:t>
            </a:r>
          </a:p>
        </p:txBody>
      </p:sp>
      <p:sp>
        <p:nvSpPr>
          <p:cNvPr id="3" name="Content Placeholder 2">
            <a:extLst>
              <a:ext uri="{FF2B5EF4-FFF2-40B4-BE49-F238E27FC236}">
                <a16:creationId xmlns:a16="http://schemas.microsoft.com/office/drawing/2014/main" id="{6F56AEEF-A809-47B1-8930-91F69244C50A}"/>
              </a:ext>
            </a:extLst>
          </p:cNvPr>
          <p:cNvSpPr>
            <a:spLocks noGrp="1"/>
          </p:cNvSpPr>
          <p:nvPr>
            <p:ph idx="1"/>
          </p:nvPr>
        </p:nvSpPr>
        <p:spPr/>
        <p:txBody>
          <a:bodyPr/>
          <a:lstStyle/>
          <a:p>
            <a:r>
              <a:rPr lang="en-US" dirty="0"/>
              <a:t>Do you accept resolution to CID 20624 in doc 11-19/1204r1?</a:t>
            </a:r>
          </a:p>
          <a:p>
            <a:endParaRPr lang="en-US" dirty="0"/>
          </a:p>
          <a:p>
            <a:r>
              <a:rPr lang="en-US" dirty="0"/>
              <a:t>SP deferred</a:t>
            </a:r>
          </a:p>
        </p:txBody>
      </p:sp>
      <p:sp>
        <p:nvSpPr>
          <p:cNvPr id="4" name="Slide Number Placeholder 3">
            <a:extLst>
              <a:ext uri="{FF2B5EF4-FFF2-40B4-BE49-F238E27FC236}">
                <a16:creationId xmlns:a16="http://schemas.microsoft.com/office/drawing/2014/main" id="{7941C1A1-03C2-4AF9-BCFA-2D56DBF16DD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845CCC1-1D18-4D88-99AD-03F9665C57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27F337-3602-4F5D-BAF6-C637FADF794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04821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 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graphicFrame>
        <p:nvGraphicFramePr>
          <p:cNvPr id="8" name="Object 7">
            <a:extLst>
              <a:ext uri="{FF2B5EF4-FFF2-40B4-BE49-F238E27FC236}">
                <a16:creationId xmlns:a16="http://schemas.microsoft.com/office/drawing/2014/main" id="{84E0D897-DB79-454B-A0A6-88334AC217E1}"/>
              </a:ext>
            </a:extLst>
          </p:cNvPr>
          <p:cNvGraphicFramePr>
            <a:graphicFrameLocks noChangeAspect="1"/>
          </p:cNvGraphicFramePr>
          <p:nvPr>
            <p:extLst>
              <p:ext uri="{D42A27DB-BD31-4B8C-83A1-F6EECF244321}">
                <p14:modId xmlns:p14="http://schemas.microsoft.com/office/powerpoint/2010/main" val="485166312"/>
              </p:ext>
            </p:extLst>
          </p:nvPr>
        </p:nvGraphicFramePr>
        <p:xfrm>
          <a:off x="4114800" y="3025774"/>
          <a:ext cx="3222000" cy="2841625"/>
        </p:xfrm>
        <a:graphic>
          <a:graphicData uri="http://schemas.openxmlformats.org/presentationml/2006/ole">
            <mc:AlternateContent xmlns:mc="http://schemas.openxmlformats.org/markup-compatibility/2006">
              <mc:Choice xmlns:v="urn:schemas-microsoft-com:vml" Requires="v">
                <p:oleObj spid="_x0000_s4125"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4114800" y="3025774"/>
                        <a:ext cx="3222000" cy="28416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July 14-19, 2019</a:t>
            </a:r>
          </a:p>
          <a:p>
            <a:pPr algn="ctr">
              <a:lnSpc>
                <a:spcPct val="90000"/>
              </a:lnSpc>
              <a:buFontTx/>
              <a:buNone/>
            </a:pPr>
            <a:r>
              <a:rPr lang="en-US" sz="4000" dirty="0">
                <a:latin typeface="Arial" panose="020B0604020202020204" pitchFamily="34" charset="0"/>
              </a:rPr>
              <a:t>Vienna, Austria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DFD20-99CC-4F10-A3D5-180D62AB6D31}"/>
              </a:ext>
            </a:extLst>
          </p:cNvPr>
          <p:cNvSpPr>
            <a:spLocks noGrp="1"/>
          </p:cNvSpPr>
          <p:nvPr>
            <p:ph type="title"/>
          </p:nvPr>
        </p:nvSpPr>
        <p:spPr/>
        <p:txBody>
          <a:bodyPr/>
          <a:lstStyle/>
          <a:p>
            <a:r>
              <a:rPr lang="en-US" dirty="0"/>
              <a:t>TG Submissions</a:t>
            </a:r>
          </a:p>
        </p:txBody>
      </p:sp>
      <p:sp>
        <p:nvSpPr>
          <p:cNvPr id="6" name="Date Placeholder 5">
            <a:extLst>
              <a:ext uri="{FF2B5EF4-FFF2-40B4-BE49-F238E27FC236}">
                <a16:creationId xmlns:a16="http://schemas.microsoft.com/office/drawing/2014/main" id="{EBA900CF-BA29-4838-B244-80B6EB4083DB}"/>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0C2B3312-9975-46A4-BAFB-13E458D38951}"/>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7FCEB6B-57C7-4AFA-9779-C6F89D3C31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7" name="Table 6">
            <a:extLst>
              <a:ext uri="{FF2B5EF4-FFF2-40B4-BE49-F238E27FC236}">
                <a16:creationId xmlns:a16="http://schemas.microsoft.com/office/drawing/2014/main" id="{DEE04501-2037-4B0F-B751-6DFE26C93C0E}"/>
              </a:ext>
            </a:extLst>
          </p:cNvPr>
          <p:cNvGraphicFramePr>
            <a:graphicFrameLocks noGrp="1"/>
          </p:cNvGraphicFramePr>
          <p:nvPr>
            <p:extLst>
              <p:ext uri="{D42A27DB-BD31-4B8C-83A1-F6EECF244321}">
                <p14:modId xmlns:p14="http://schemas.microsoft.com/office/powerpoint/2010/main" val="2181855654"/>
              </p:ext>
            </p:extLst>
          </p:nvPr>
        </p:nvGraphicFramePr>
        <p:xfrm>
          <a:off x="882650" y="2632074"/>
          <a:ext cx="7659688" cy="2474910"/>
        </p:xfrm>
        <a:graphic>
          <a:graphicData uri="http://schemas.openxmlformats.org/drawingml/2006/table">
            <a:tbl>
              <a:tblPr>
                <a:tableStyleId>{5C22544A-7EE6-4342-B048-85BDC9FD1C3A}</a:tableStyleId>
              </a:tblPr>
              <a:tblGrid>
                <a:gridCol w="540529">
                  <a:extLst>
                    <a:ext uri="{9D8B030D-6E8A-4147-A177-3AD203B41FA5}">
                      <a16:colId xmlns:a16="http://schemas.microsoft.com/office/drawing/2014/main" val="3108950942"/>
                    </a:ext>
                  </a:extLst>
                </a:gridCol>
                <a:gridCol w="817385">
                  <a:extLst>
                    <a:ext uri="{9D8B030D-6E8A-4147-A177-3AD203B41FA5}">
                      <a16:colId xmlns:a16="http://schemas.microsoft.com/office/drawing/2014/main" val="324542894"/>
                    </a:ext>
                  </a:extLst>
                </a:gridCol>
                <a:gridCol w="3427743">
                  <a:extLst>
                    <a:ext uri="{9D8B030D-6E8A-4147-A177-3AD203B41FA5}">
                      <a16:colId xmlns:a16="http://schemas.microsoft.com/office/drawing/2014/main" val="3819691013"/>
                    </a:ext>
                  </a:extLst>
                </a:gridCol>
                <a:gridCol w="2228033">
                  <a:extLst>
                    <a:ext uri="{9D8B030D-6E8A-4147-A177-3AD203B41FA5}">
                      <a16:colId xmlns:a16="http://schemas.microsoft.com/office/drawing/2014/main" val="35011699"/>
                    </a:ext>
                  </a:extLst>
                </a:gridCol>
                <a:gridCol w="645998">
                  <a:extLst>
                    <a:ext uri="{9D8B030D-6E8A-4147-A177-3AD203B41FA5}">
                      <a16:colId xmlns:a16="http://schemas.microsoft.com/office/drawing/2014/main" val="748106936"/>
                    </a:ext>
                  </a:extLst>
                </a:gridCol>
              </a:tblGrid>
              <a:tr h="256365">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80375968"/>
                  </a:ext>
                </a:extLst>
              </a:tr>
              <a:tr h="246505">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9231032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703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 CR on Trigger MAC Padding</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Tianyu Wu (Apple)</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401385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876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Channelization for 6 GHz (CID 21378)</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833578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 CR for 6GHz channelization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Ruchen Duan (Samsung)</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134798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1064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CR-disallowed-subchannels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372634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Padding for random access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73734519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Editorial comments on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Robert Stacey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271566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sounding comments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Menzo Wentink (Qualcomm)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53789915"/>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1199</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Updated Channelization for 6 GHz</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TG</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728698947"/>
                  </a:ext>
                </a:extLst>
              </a:tr>
            </a:tbl>
          </a:graphicData>
        </a:graphic>
      </p:graphicFrame>
    </p:spTree>
    <p:extLst>
      <p:ext uri="{BB962C8B-B14F-4D97-AF65-F5344CB8AC3E}">
        <p14:creationId xmlns:p14="http://schemas.microsoft.com/office/powerpoint/2010/main" val="4103455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E877-814A-447B-9DEC-61FC249E3007}"/>
              </a:ext>
            </a:extLst>
          </p:cNvPr>
          <p:cNvSpPr>
            <a:spLocks noGrp="1"/>
          </p:cNvSpPr>
          <p:nvPr>
            <p:ph type="title"/>
          </p:nvPr>
        </p:nvSpPr>
        <p:spPr/>
        <p:txBody>
          <a:bodyPr/>
          <a:lstStyle/>
          <a:p>
            <a:r>
              <a:rPr lang="en-US" dirty="0"/>
              <a:t>PHY </a:t>
            </a:r>
            <a:r>
              <a:rPr lang="en-US" dirty="0" err="1"/>
              <a:t>Submissons</a:t>
            </a:r>
            <a:endParaRPr lang="en-US" dirty="0"/>
          </a:p>
        </p:txBody>
      </p:sp>
      <p:sp>
        <p:nvSpPr>
          <p:cNvPr id="3" name="Date Placeholder 2">
            <a:extLst>
              <a:ext uri="{FF2B5EF4-FFF2-40B4-BE49-F238E27FC236}">
                <a16:creationId xmlns:a16="http://schemas.microsoft.com/office/drawing/2014/main" id="{FF83EF57-ED8C-423C-A6B3-D37DC0A863E8}"/>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00014C1C-1AE9-4B45-AA86-58737E591539}"/>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C5E70802-1579-434B-B102-B5EAD6DBD275}"/>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C94A36DB-62AE-45CC-AF54-9D69B62CF879}"/>
              </a:ext>
            </a:extLst>
          </p:cNvPr>
          <p:cNvGraphicFramePr>
            <a:graphicFrameLocks noGrp="1"/>
          </p:cNvGraphicFramePr>
          <p:nvPr/>
        </p:nvGraphicFramePr>
        <p:xfrm>
          <a:off x="882650" y="2155825"/>
          <a:ext cx="7378700" cy="2546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1407745811"/>
                    </a:ext>
                  </a:extLst>
                </a:gridCol>
                <a:gridCol w="787400">
                  <a:extLst>
                    <a:ext uri="{9D8B030D-6E8A-4147-A177-3AD203B41FA5}">
                      <a16:colId xmlns:a16="http://schemas.microsoft.com/office/drawing/2014/main" val="552620892"/>
                    </a:ext>
                  </a:extLst>
                </a:gridCol>
                <a:gridCol w="3302000">
                  <a:extLst>
                    <a:ext uri="{9D8B030D-6E8A-4147-A177-3AD203B41FA5}">
                      <a16:colId xmlns:a16="http://schemas.microsoft.com/office/drawing/2014/main" val="3959517218"/>
                    </a:ext>
                  </a:extLst>
                </a:gridCol>
                <a:gridCol w="2146300">
                  <a:extLst>
                    <a:ext uri="{9D8B030D-6E8A-4147-A177-3AD203B41FA5}">
                      <a16:colId xmlns:a16="http://schemas.microsoft.com/office/drawing/2014/main" val="269658993"/>
                    </a:ext>
                  </a:extLst>
                </a:gridCol>
                <a:gridCol w="622300">
                  <a:extLst>
                    <a:ext uri="{9D8B030D-6E8A-4147-A177-3AD203B41FA5}">
                      <a16:colId xmlns:a16="http://schemas.microsoft.com/office/drawing/2014/main" val="3267729554"/>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662893973"/>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12967288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CR_CID_21497_21501_21502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456699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867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PHY_CR_TxRxProcedure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4581857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CID 20760 and 20793</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28175225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73286195"/>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Spec text changes on MCS table</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56138920"/>
                  </a:ext>
                </a:extLst>
              </a:tr>
              <a:tr h="31750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II</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Dandan Liang (Huawei Technologies)</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929085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D4.0-comment-resolution-on-cids-for-27-3-10-7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Jianhan Liu (Mediatek)</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305294096"/>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of PHY SIG B</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Ming Gan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54512684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CR-Misc.-PHY</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Ron Borat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763307056"/>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1225</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3</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17412004"/>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1226</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4</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6726177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5</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7926848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 Miscellaneous CR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Sameer Vermani (Qualcomm)</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PHY</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3225894208"/>
                  </a:ext>
                </a:extLst>
              </a:tr>
            </a:tbl>
          </a:graphicData>
        </a:graphic>
      </p:graphicFrame>
    </p:spTree>
    <p:extLst>
      <p:ext uri="{BB962C8B-B14F-4D97-AF65-F5344CB8AC3E}">
        <p14:creationId xmlns:p14="http://schemas.microsoft.com/office/powerpoint/2010/main" val="3942890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04927-60E4-4943-9B6A-5D87DC5118AC}"/>
              </a:ext>
            </a:extLst>
          </p:cNvPr>
          <p:cNvSpPr>
            <a:spLocks noGrp="1"/>
          </p:cNvSpPr>
          <p:nvPr>
            <p:ph type="title"/>
          </p:nvPr>
        </p:nvSpPr>
        <p:spPr/>
        <p:txBody>
          <a:bodyPr/>
          <a:lstStyle/>
          <a:p>
            <a:r>
              <a:rPr lang="en-US" dirty="0"/>
              <a:t>MU Submissions</a:t>
            </a:r>
          </a:p>
        </p:txBody>
      </p:sp>
      <p:sp>
        <p:nvSpPr>
          <p:cNvPr id="3" name="Date Placeholder 2">
            <a:extLst>
              <a:ext uri="{FF2B5EF4-FFF2-40B4-BE49-F238E27FC236}">
                <a16:creationId xmlns:a16="http://schemas.microsoft.com/office/drawing/2014/main" id="{AEF91842-E6A5-48E5-84A9-FDD5CDD65D9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296EDD08-3A25-4F00-BB0F-41B272EC0EEB}"/>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21E524C-4FE4-47A3-BD26-128A3E69A988}"/>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A1F0DA7-1074-4EF7-8B20-894235A53816}"/>
              </a:ext>
            </a:extLst>
          </p:cNvPr>
          <p:cNvGraphicFramePr>
            <a:graphicFrameLocks noGrp="1"/>
          </p:cNvGraphicFramePr>
          <p:nvPr/>
        </p:nvGraphicFramePr>
        <p:xfrm>
          <a:off x="882650" y="2473325"/>
          <a:ext cx="7378700" cy="1911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765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MU EDCA Timer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Zhou Lan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a:effectLst/>
                        </a:rPr>
                        <a:t>MU EDCA parameters update frame</a:t>
                      </a:r>
                      <a:endParaRPr lang="nn-NO"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Thomas Derham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LB238-CR-UORA-Misc</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CIDs 20529 and 20630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Yunbo Li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Trigger Frame Format</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MU Operation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1204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CID20624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 21110</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1218</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CIDs on UORA - part 2</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1263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spTree>
    <p:extLst>
      <p:ext uri="{BB962C8B-B14F-4D97-AF65-F5344CB8AC3E}">
        <p14:creationId xmlns:p14="http://schemas.microsoft.com/office/powerpoint/2010/main" val="87925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63E2E-7D57-4CD1-BA6D-21DF096D249F}"/>
              </a:ext>
            </a:extLst>
          </p:cNvPr>
          <p:cNvSpPr>
            <a:spLocks noGrp="1"/>
          </p:cNvSpPr>
          <p:nvPr>
            <p:ph type="title"/>
          </p:nvPr>
        </p:nvSpPr>
        <p:spPr/>
        <p:txBody>
          <a:bodyPr/>
          <a:lstStyle/>
          <a:p>
            <a:r>
              <a:rPr lang="en-US" dirty="0"/>
              <a:t>SR Submissions</a:t>
            </a:r>
          </a:p>
        </p:txBody>
      </p:sp>
      <p:sp>
        <p:nvSpPr>
          <p:cNvPr id="3" name="Date Placeholder 2">
            <a:extLst>
              <a:ext uri="{FF2B5EF4-FFF2-40B4-BE49-F238E27FC236}">
                <a16:creationId xmlns:a16="http://schemas.microsoft.com/office/drawing/2014/main" id="{A6E50308-75B8-4C1E-8AC3-C36006DF6236}"/>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A20558AA-1DF3-42EE-8D60-059AB4C329B5}"/>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4F8479E-EB4A-4C3A-9954-07C6B8B8479E}"/>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95E60E1-EE58-4702-8D4F-AD11EF1E9E87}"/>
              </a:ext>
            </a:extLst>
          </p:cNvPr>
          <p:cNvGraphicFramePr>
            <a:graphicFrameLocks noGrp="1"/>
          </p:cNvGraphicFramePr>
          <p:nvPr>
            <p:extLst>
              <p:ext uri="{D42A27DB-BD31-4B8C-83A1-F6EECF244321}">
                <p14:modId xmlns:p14="http://schemas.microsoft.com/office/powerpoint/2010/main" val="2420764147"/>
              </p:ext>
            </p:extLst>
          </p:nvPr>
        </p:nvGraphicFramePr>
        <p:xfrm>
          <a:off x="919956" y="2492375"/>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416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spatial reuse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SRP-comments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Tree>
    <p:extLst>
      <p:ext uri="{BB962C8B-B14F-4D97-AF65-F5344CB8AC3E}">
        <p14:creationId xmlns:p14="http://schemas.microsoft.com/office/powerpoint/2010/main" val="2246095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38BF-D029-4950-9292-3154B08CE2FC}"/>
              </a:ext>
            </a:extLst>
          </p:cNvPr>
          <p:cNvSpPr>
            <a:spLocks noGrp="1"/>
          </p:cNvSpPr>
          <p:nvPr>
            <p:ph type="title"/>
          </p:nvPr>
        </p:nvSpPr>
        <p:spPr/>
        <p:txBody>
          <a:bodyPr/>
          <a:lstStyle/>
          <a:p>
            <a:r>
              <a:rPr lang="en-US" dirty="0"/>
              <a:t>MAC Submissions</a:t>
            </a:r>
          </a:p>
        </p:txBody>
      </p:sp>
      <p:sp>
        <p:nvSpPr>
          <p:cNvPr id="3" name="Date Placeholder 2">
            <a:extLst>
              <a:ext uri="{FF2B5EF4-FFF2-40B4-BE49-F238E27FC236}">
                <a16:creationId xmlns:a16="http://schemas.microsoft.com/office/drawing/2014/main" id="{4D9B7BE7-498D-4239-A9C1-C34E8ACC634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80CC5FD0-B3EF-4C21-8E43-B74F02223838}"/>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7D24F02-A4FB-46C5-9EC8-1C8B2F7ABE4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9BC47B7E-F7E0-4BC7-B86F-F05DF8A9E758}"/>
              </a:ext>
            </a:extLst>
          </p:cNvPr>
          <p:cNvGraphicFramePr>
            <a:graphicFrameLocks noGrp="1"/>
          </p:cNvGraphicFramePr>
          <p:nvPr>
            <p:extLst>
              <p:ext uri="{D42A27DB-BD31-4B8C-83A1-F6EECF244321}">
                <p14:modId xmlns:p14="http://schemas.microsoft.com/office/powerpoint/2010/main" val="4196161606"/>
              </p:ext>
            </p:extLst>
          </p:nvPr>
        </p:nvGraphicFramePr>
        <p:xfrm>
          <a:off x="2952750" y="1373188"/>
          <a:ext cx="4438650" cy="4951406"/>
        </p:xfrm>
        <a:graphic>
          <a:graphicData uri="http://schemas.openxmlformats.org/drawingml/2006/table">
            <a:tbl>
              <a:tblPr>
                <a:tableStyleId>{5C22544A-7EE6-4342-B048-85BDC9FD1C3A}</a:tableStyleId>
              </a:tblPr>
              <a:tblGrid>
                <a:gridCol w="313227">
                  <a:extLst>
                    <a:ext uri="{9D8B030D-6E8A-4147-A177-3AD203B41FA5}">
                      <a16:colId xmlns:a16="http://schemas.microsoft.com/office/drawing/2014/main" val="3291808667"/>
                    </a:ext>
                  </a:extLst>
                </a:gridCol>
                <a:gridCol w="473660">
                  <a:extLst>
                    <a:ext uri="{9D8B030D-6E8A-4147-A177-3AD203B41FA5}">
                      <a16:colId xmlns:a16="http://schemas.microsoft.com/office/drawing/2014/main" val="4024897631"/>
                    </a:ext>
                  </a:extLst>
                </a:gridCol>
                <a:gridCol w="1986315">
                  <a:extLst>
                    <a:ext uri="{9D8B030D-6E8A-4147-A177-3AD203B41FA5}">
                      <a16:colId xmlns:a16="http://schemas.microsoft.com/office/drawing/2014/main" val="1148785561"/>
                    </a:ext>
                  </a:extLst>
                </a:gridCol>
                <a:gridCol w="1291104">
                  <a:extLst>
                    <a:ext uri="{9D8B030D-6E8A-4147-A177-3AD203B41FA5}">
                      <a16:colId xmlns:a16="http://schemas.microsoft.com/office/drawing/2014/main" val="1163367297"/>
                    </a:ext>
                  </a:extLst>
                </a:gridCol>
                <a:gridCol w="374344">
                  <a:extLst>
                    <a:ext uri="{9D8B030D-6E8A-4147-A177-3AD203B41FA5}">
                      <a16:colId xmlns:a16="http://schemas.microsoft.com/office/drawing/2014/main" val="3402577125"/>
                    </a:ext>
                  </a:extLst>
                </a:gridCol>
              </a:tblGrid>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339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Co-hosted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29319243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9953427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6 GHz out-of-band discovery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888969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488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RNR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698988196"/>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CID 20346 Related to BSS Color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06976559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594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MAC-CR-Transmit power control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8451111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604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NAV part 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599749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619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Resolutions to select comments on D4.0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Samsung</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580071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696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OMI Comment Resolutions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1472851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734</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9.7.3</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024354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10.24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3402903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736</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10.32.2</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826318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MAC-CR-for-subclause-9.4.2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6327615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748</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26.2.8</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12116953"/>
                  </a:ext>
                </a:extLst>
              </a:tr>
              <a:tr h="83922">
                <a:tc>
                  <a:txBody>
                    <a:bodyPr/>
                    <a:lstStyle/>
                    <a:p>
                      <a:pPr algn="r" fontAlgn="t"/>
                      <a:r>
                        <a:rPr lang="en-US" sz="400" u="none" strike="noStrike">
                          <a:effectLst/>
                        </a:rPr>
                        <a:t>2019</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r" fontAlgn="t"/>
                      <a:r>
                        <a:rPr lang="en-US" sz="400" u="none" strike="noStrike">
                          <a:effectLst/>
                        </a:rPr>
                        <a:t>750</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11ax D4.0 comment-resolution 26.5.3.4</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96478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828271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771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lb238-cr-he-subchannel-selective-transmission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0221620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835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subclause 26-2-2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(Self)</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80624486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915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fragment flushing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Matthew Fischer (Broadcom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5041472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MAC-CR-Group addressed MPDUs delivery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008995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MAC-CR-Non-AP STA scanning behavior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496082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12725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MAC-CR-Additional rules for preassociation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2845610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 in 6 GHz band_p2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1892008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MAC-CR-Misc TWT-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828749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MAC-CR-Fast passive scanning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1494467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MAC-Bug fixes and clarifications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97679951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2019-may-june-tgax-teleconference-agendas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836099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1023</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21.6.4.1</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8607782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26.6.4.2 26.6.4.4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56198346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FTM in 6 GHz</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7937853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22953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lb238-cr-subclause-26-17-4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0469876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lb238-cr-subclause-9-4-2-256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9910528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lb238-cr-mac-miscellaneous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079784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 20000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5362144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related to Multiple BSSID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7007935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21172 and 20013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8349990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on co-located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794180"/>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 Miscellaneous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15150734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Misc CIDs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74214020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QTP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(Mediatek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4810915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SM Power Save Part II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244504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1184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on MAC Misc</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044898741"/>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Resolutions to comments 20104, 20648, 21124, and 21469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Tomoko Adachi (Toshiba)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251323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TXOP duration based RTS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Huizhao Wang (Quantenna)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72741737"/>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1211</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Ack related Comments Resolution</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George Cherian (Qualcomm)</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4792701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1219</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MAC-CR-CID 20107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0849294"/>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1222</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CR for 20253, 20255, 20264 and 20265.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8481234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lb238-cr-subclause-26-15-7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32297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1236</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Comment resolution on MIBs for LB238</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7312039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1237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clause 3.2 and 4.3.15a</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Guoqing Li (Apple)</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32619207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1275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 to Tgax D4.0 CR 20268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Srinivas Kandala (Samsung)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812542563"/>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1259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 238 Annex G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10959288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1243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on PICs for LB238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dirty="0">
                          <a:effectLst/>
                        </a:rPr>
                        <a:t>MAC</a:t>
                      </a:r>
                      <a:endParaRPr lang="en-US" sz="400" b="0" i="0" u="none" strike="noStrike" dirty="0">
                        <a:effectLst/>
                        <a:latin typeface="Arial" panose="020B0604020202020204" pitchFamily="34" charset="0"/>
                      </a:endParaRPr>
                    </a:p>
                  </a:txBody>
                  <a:tcPr marL="2789" marR="2789" marT="2789" marB="0"/>
                </a:tc>
                <a:extLst>
                  <a:ext uri="{0D108BD9-81ED-4DB2-BD59-A6C34878D82A}">
                    <a16:rowId xmlns:a16="http://schemas.microsoft.com/office/drawing/2014/main" val="2283059457"/>
                  </a:ext>
                </a:extLst>
              </a:tr>
            </a:tbl>
          </a:graphicData>
        </a:graphic>
      </p:graphicFrame>
    </p:spTree>
    <p:extLst>
      <p:ext uri="{BB962C8B-B14F-4D97-AF65-F5344CB8AC3E}">
        <p14:creationId xmlns:p14="http://schemas.microsoft.com/office/powerpoint/2010/main" val="9968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July 15, 13:30 – 15:30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May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May 2019 meeting.</a:t>
            </a:r>
            <a:endParaRPr lang="en-US" altLang="en-US" dirty="0"/>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since May 2019</a:t>
            </a:r>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sz="2000" dirty="0"/>
              <a:t>Approved the resolution of about 420 CIDs in May.</a:t>
            </a:r>
          </a:p>
          <a:p>
            <a:pPr>
              <a:buFont typeface="Arial" panose="020B0604020202020204" pitchFamily="34" charset="0"/>
              <a:buChar char="•"/>
            </a:pPr>
            <a:r>
              <a:rPr lang="en-US" sz="2000" dirty="0"/>
              <a:t>Held a number of teleconferences. About 30 CIDs are ready for motion from the telecons.</a:t>
            </a:r>
          </a:p>
          <a:p>
            <a:pPr>
              <a:buFont typeface="Arial" panose="020B0604020202020204" pitchFamily="34" charset="0"/>
              <a:buChar char="•"/>
            </a:pPr>
            <a:r>
              <a:rPr lang="en-US" sz="2000" dirty="0"/>
              <a:t>Held an ad hoc meeting July 10-12. About 150 CIDs are ready for motion.</a:t>
            </a:r>
          </a:p>
          <a:p>
            <a:pPr>
              <a:buFont typeface="Arial" panose="020B0604020202020204" pitchFamily="34" charset="0"/>
              <a:buChar char="•"/>
            </a:pPr>
            <a:r>
              <a:rPr lang="en-US" sz="2000" dirty="0"/>
              <a:t>The Editor resolved all the </a:t>
            </a:r>
            <a:r>
              <a:rPr lang="en-US" sz="2000" dirty="0" err="1"/>
              <a:t>remaing</a:t>
            </a:r>
            <a:r>
              <a:rPr lang="en-US" sz="2000" dirty="0"/>
              <a:t> Editorial comments.</a:t>
            </a:r>
          </a:p>
          <a:p>
            <a:pPr lvl="1">
              <a:buFont typeface="Arial" panose="020B0604020202020204" pitchFamily="34" charset="0"/>
              <a:buChar char="•"/>
            </a:pPr>
            <a:r>
              <a:rPr lang="en-US" sz="1800" dirty="0">
                <a:hlinkClick r:id="rId2"/>
              </a:rPr>
              <a:t>https://mentor.ieee.org/802.11/dcn/19/11-19-1123-00-00ax-editorial-comments-on-d4-0.xlsx</a:t>
            </a:r>
            <a:r>
              <a:rPr lang="en-US" sz="1800" dirty="0"/>
              <a:t> </a:t>
            </a:r>
          </a:p>
          <a:p>
            <a:pPr>
              <a:buFont typeface="Arial" panose="020B0604020202020204" pitchFamily="34" charset="0"/>
              <a:buChar char="•"/>
            </a:pPr>
            <a:r>
              <a:rPr lang="en-US" sz="2000" dirty="0"/>
              <a:t>Generated a new revision of the TG |Coexistence assurance document as a result of the comments received.</a:t>
            </a:r>
          </a:p>
          <a:p>
            <a:pPr lvl="1">
              <a:buFont typeface="Arial" panose="020B0604020202020204" pitchFamily="34" charset="0"/>
              <a:buChar char="•"/>
            </a:pPr>
            <a:r>
              <a:rPr lang="en-US" sz="1800" dirty="0">
                <a:hlinkClick r:id="rId3"/>
              </a:rPr>
              <a:t>https://mentor.ieee.org/802.11/dcn/16/11-16-1348-06-00ax-coexistence-assurance.docx</a:t>
            </a:r>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May 2019 Interim meeting to today:</a:t>
            </a:r>
          </a:p>
          <a:p>
            <a:pPr lvl="1">
              <a:buFont typeface="Arial" panose="020B0604020202020204" pitchFamily="34" charset="0"/>
              <a:buChar char="•"/>
            </a:pPr>
            <a:r>
              <a:rPr lang="en-US" altLang="en-US" sz="1600" dirty="0">
                <a:hlinkClick r:id="rId2"/>
              </a:rPr>
              <a:t>https://mentor.ieee.org/802.11/dcn/19/11-19-0872-00-00ax-tgax-may-2019-atlanta-meeting-minutes.docx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https://mentor.ieee.org/802.11/dcn/19/11-19-1012-00-00ax-tgax-teleconference-minutes-from-may-to-june-2019.docx</a:t>
            </a:r>
            <a:r>
              <a:rPr lang="en-US" altLang="en-US" sz="1600" dirty="0"/>
              <a:t> </a:t>
            </a:r>
          </a:p>
          <a:p>
            <a:pPr lvl="1">
              <a:buFont typeface="Arial" panose="020B0604020202020204" pitchFamily="34" charset="0"/>
              <a:buChar char="•"/>
            </a:pPr>
            <a:r>
              <a:rPr lang="en-US" altLang="en-US" sz="1600" dirty="0">
                <a:hlinkClick r:id="rId4"/>
              </a:rPr>
              <a:t>https://mentor.ieee.org/802.11/dcn/19/11-19-0918-00-00ax-mac-ad-hoc-meeting-minutes-may-2019.docx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Patil</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C8A5C3-5552-40C2-ABA9-7239397A5AF2}"/>
              </a:ext>
            </a:extLst>
          </p:cNvPr>
          <p:cNvSpPr>
            <a:spLocks noGrp="1"/>
          </p:cNvSpPr>
          <p:nvPr>
            <p:ph type="title"/>
          </p:nvPr>
        </p:nvSpPr>
        <p:spPr/>
        <p:txBody>
          <a:bodyPr/>
          <a:lstStyle/>
          <a:p>
            <a:r>
              <a:rPr lang="en-US" dirty="0" err="1"/>
              <a:t>Strawpoll</a:t>
            </a:r>
            <a:r>
              <a:rPr lang="en-US" dirty="0"/>
              <a:t> -1</a:t>
            </a:r>
          </a:p>
        </p:txBody>
      </p:sp>
      <p:sp>
        <p:nvSpPr>
          <p:cNvPr id="6" name="Content Placeholder 5">
            <a:extLst>
              <a:ext uri="{FF2B5EF4-FFF2-40B4-BE49-F238E27FC236}">
                <a16:creationId xmlns:a16="http://schemas.microsoft.com/office/drawing/2014/main" id="{44971316-F5FC-4333-9D04-5026C0BBBF33}"/>
              </a:ext>
            </a:extLst>
          </p:cNvPr>
          <p:cNvSpPr>
            <a:spLocks noGrp="1"/>
          </p:cNvSpPr>
          <p:nvPr>
            <p:ph idx="1"/>
          </p:nvPr>
        </p:nvSpPr>
        <p:spPr/>
        <p:txBody>
          <a:bodyPr/>
          <a:lstStyle/>
          <a:p>
            <a:r>
              <a:rPr lang="en-US" dirty="0"/>
              <a:t>Do you agree that the channelization for 6 GHz shall start at 5950 MHz instead of 5940 MHz ? </a:t>
            </a:r>
          </a:p>
          <a:p>
            <a:endParaRPr lang="en-US" dirty="0"/>
          </a:p>
          <a:p>
            <a:r>
              <a:rPr lang="en-US" dirty="0"/>
              <a:t>Y/N/Needs more discussion: 24/0/64</a:t>
            </a:r>
          </a:p>
        </p:txBody>
      </p:sp>
      <p:sp>
        <p:nvSpPr>
          <p:cNvPr id="2" name="Date Placeholder 1">
            <a:extLst>
              <a:ext uri="{FF2B5EF4-FFF2-40B4-BE49-F238E27FC236}">
                <a16:creationId xmlns:a16="http://schemas.microsoft.com/office/drawing/2014/main" id="{08A9C0C3-118B-4B3D-A569-07E5729BD1A2}"/>
              </a:ext>
            </a:extLst>
          </p:cNvPr>
          <p:cNvSpPr>
            <a:spLocks noGrp="1"/>
          </p:cNvSpPr>
          <p:nvPr>
            <p:ph type="dt" sz="half" idx="10"/>
          </p:nvPr>
        </p:nvSpPr>
        <p:spPr bwMode="auto">
          <a:xfrm>
            <a:off x="697230" y="332601"/>
            <a:ext cx="1055370" cy="276999"/>
          </a:xfrm>
          <a:prstGeom prst="rect">
            <a:avLst/>
          </a:prstGeom>
          <a:noFill/>
          <a:ln w="9525">
            <a:noFill/>
            <a:miter lim="800000"/>
          </a:ln>
          <a:effectLst/>
        </p:spPr>
        <p:txBody>
          <a:bodyPr vert="horz" wrap="squar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
        <p:nvSpPr>
          <p:cNvPr id="4" name="Slide Number Placeholder 3">
            <a:extLst>
              <a:ext uri="{FF2B5EF4-FFF2-40B4-BE49-F238E27FC236}">
                <a16:creationId xmlns:a16="http://schemas.microsoft.com/office/drawing/2014/main" id="{4399102F-DE2E-415A-B612-56A62AAD5D0D}"/>
              </a:ext>
            </a:extLst>
          </p:cNvPr>
          <p:cNvSpPr>
            <a:spLocks noGrp="1"/>
          </p:cNvSpPr>
          <p:nvPr>
            <p:ph type="sldNum" sz="quarter" idx="12"/>
          </p:nvPr>
        </p:nvSpPr>
        <p:spPr/>
        <p:txBody>
          <a:bodyPr/>
          <a:lstStyle/>
          <a:p>
            <a:pPr>
              <a:defRPr/>
            </a:pPr>
            <a:r>
              <a:rPr lang="en-US"/>
              <a:t>Slide </a:t>
            </a:r>
            <a:fld id="{7614916F-BBEF-4684-B6F5-1E636F42BA02}" type="slidenum">
              <a:rPr lang="en-US" smtClean="0"/>
              <a:t>28</a:t>
            </a:fld>
            <a:endParaRPr lang="en-US"/>
          </a:p>
        </p:txBody>
      </p:sp>
    </p:spTree>
    <p:extLst>
      <p:ext uri="{BB962C8B-B14F-4D97-AF65-F5344CB8AC3E}">
        <p14:creationId xmlns:p14="http://schemas.microsoft.com/office/powerpoint/2010/main" val="1166614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C8A5C3-5552-40C2-ABA9-7239397A5AF2}"/>
              </a:ext>
            </a:extLst>
          </p:cNvPr>
          <p:cNvSpPr>
            <a:spLocks noGrp="1"/>
          </p:cNvSpPr>
          <p:nvPr>
            <p:ph type="title"/>
          </p:nvPr>
        </p:nvSpPr>
        <p:spPr/>
        <p:txBody>
          <a:bodyPr/>
          <a:lstStyle/>
          <a:p>
            <a:r>
              <a:rPr lang="en-US" dirty="0" err="1"/>
              <a:t>Strawpoll</a:t>
            </a:r>
            <a:r>
              <a:rPr lang="en-US" dirty="0"/>
              <a:t> -2</a:t>
            </a:r>
          </a:p>
        </p:txBody>
      </p:sp>
      <p:sp>
        <p:nvSpPr>
          <p:cNvPr id="6" name="Content Placeholder 5">
            <a:extLst>
              <a:ext uri="{FF2B5EF4-FFF2-40B4-BE49-F238E27FC236}">
                <a16:creationId xmlns:a16="http://schemas.microsoft.com/office/drawing/2014/main" id="{44971316-F5FC-4333-9D04-5026C0BBBF33}"/>
              </a:ext>
            </a:extLst>
          </p:cNvPr>
          <p:cNvSpPr>
            <a:spLocks noGrp="1"/>
          </p:cNvSpPr>
          <p:nvPr>
            <p:ph idx="1"/>
          </p:nvPr>
        </p:nvSpPr>
        <p:spPr/>
        <p:txBody>
          <a:bodyPr/>
          <a:lstStyle/>
          <a:p>
            <a:r>
              <a:rPr lang="en-US" dirty="0"/>
              <a:t>Do you agree with the proposed efficient channelization, i.e., dedicated channelization for each U-NII band where there is no crossing of channels across U-NII bands, for the 6 GHz band?</a:t>
            </a:r>
          </a:p>
          <a:p>
            <a:endParaRPr lang="en-US" dirty="0"/>
          </a:p>
          <a:p>
            <a:r>
              <a:rPr lang="en-US" dirty="0"/>
              <a:t>SP is not run</a:t>
            </a:r>
          </a:p>
        </p:txBody>
      </p:sp>
      <p:sp>
        <p:nvSpPr>
          <p:cNvPr id="2" name="Date Placeholder 1">
            <a:extLst>
              <a:ext uri="{FF2B5EF4-FFF2-40B4-BE49-F238E27FC236}">
                <a16:creationId xmlns:a16="http://schemas.microsoft.com/office/drawing/2014/main" id="{08A9C0C3-118B-4B3D-A569-07E5729BD1A2}"/>
              </a:ext>
            </a:extLst>
          </p:cNvPr>
          <p:cNvSpPr>
            <a:spLocks noGrp="1"/>
          </p:cNvSpPr>
          <p:nvPr>
            <p:ph type="dt" sz="half" idx="10"/>
          </p:nvPr>
        </p:nvSpPr>
        <p:spPr bwMode="auto">
          <a:xfrm>
            <a:off x="697230" y="332601"/>
            <a:ext cx="1055370" cy="276999"/>
          </a:xfrm>
          <a:prstGeom prst="rect">
            <a:avLst/>
          </a:prstGeom>
          <a:noFill/>
          <a:ln w="9525">
            <a:noFill/>
            <a:miter lim="800000"/>
          </a:ln>
          <a:effectLst/>
        </p:spPr>
        <p:txBody>
          <a:bodyPr vert="horz" wrap="squar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
        <p:nvSpPr>
          <p:cNvPr id="4" name="Slide Number Placeholder 3">
            <a:extLst>
              <a:ext uri="{FF2B5EF4-FFF2-40B4-BE49-F238E27FC236}">
                <a16:creationId xmlns:a16="http://schemas.microsoft.com/office/drawing/2014/main" id="{4399102F-DE2E-415A-B612-56A62AAD5D0D}"/>
              </a:ext>
            </a:extLst>
          </p:cNvPr>
          <p:cNvSpPr>
            <a:spLocks noGrp="1"/>
          </p:cNvSpPr>
          <p:nvPr>
            <p:ph type="sldNum" sz="quarter" idx="12"/>
          </p:nvPr>
        </p:nvSpPr>
        <p:spPr/>
        <p:txBody>
          <a:bodyPr/>
          <a:lstStyle/>
          <a:p>
            <a:pPr>
              <a:defRPr/>
            </a:pPr>
            <a:r>
              <a:rPr lang="en-US"/>
              <a:t>Slide </a:t>
            </a:r>
            <a:fld id="{7614916F-BBEF-4684-B6F5-1E636F42BA02}" type="slidenum">
              <a:rPr lang="en-US" smtClean="0"/>
              <a:t>29</a:t>
            </a:fld>
            <a:endParaRPr lang="en-US"/>
          </a:p>
        </p:txBody>
      </p:sp>
    </p:spTree>
    <p:extLst>
      <p:ext uri="{BB962C8B-B14F-4D97-AF65-F5344CB8AC3E}">
        <p14:creationId xmlns:p14="http://schemas.microsoft.com/office/powerpoint/2010/main" val="182670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C7C0-6505-45A7-B7F3-9432F1EF9C2B}"/>
              </a:ext>
            </a:extLst>
          </p:cNvPr>
          <p:cNvSpPr>
            <a:spLocks noGrp="1"/>
          </p:cNvSpPr>
          <p:nvPr>
            <p:ph type="title"/>
          </p:nvPr>
        </p:nvSpPr>
        <p:spPr/>
        <p:txBody>
          <a:bodyPr/>
          <a:lstStyle/>
          <a:p>
            <a:r>
              <a:rPr lang="en-US" dirty="0"/>
              <a:t>11-19/1017 (</a:t>
            </a:r>
            <a:r>
              <a:rPr lang="en-US" dirty="0" err="1"/>
              <a:t>Wookbong</a:t>
            </a:r>
            <a:r>
              <a:rPr lang="en-US" dirty="0"/>
              <a:t>)</a:t>
            </a:r>
          </a:p>
        </p:txBody>
      </p:sp>
      <p:sp>
        <p:nvSpPr>
          <p:cNvPr id="3" name="Content Placeholder 2">
            <a:extLst>
              <a:ext uri="{FF2B5EF4-FFF2-40B4-BE49-F238E27FC236}">
                <a16:creationId xmlns:a16="http://schemas.microsoft.com/office/drawing/2014/main" id="{9D596F7A-E1FC-4274-9A03-2B9F9454D6A2}"/>
              </a:ext>
            </a:extLst>
          </p:cNvPr>
          <p:cNvSpPr>
            <a:spLocks noGrp="1"/>
          </p:cNvSpPr>
          <p:nvPr>
            <p:ph idx="1"/>
          </p:nvPr>
        </p:nvSpPr>
        <p:spPr/>
        <p:txBody>
          <a:bodyPr/>
          <a:lstStyle/>
          <a:p>
            <a:r>
              <a:rPr lang="en-US" dirty="0"/>
              <a:t>Do you accept resolutions to CIDs </a:t>
            </a:r>
            <a:r>
              <a:rPr lang="en-GB" dirty="0"/>
              <a:t>20452, 20453, 20518, 20519 in doc 11-19/1017r3?</a:t>
            </a:r>
          </a:p>
          <a:p>
            <a:endParaRPr lang="en-GB" dirty="0"/>
          </a:p>
          <a:p>
            <a:r>
              <a:rPr lang="en-GB" dirty="0"/>
              <a:t>Accepted with unanimous consent</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A05F0BBA-F15F-4EED-B237-6C71379B043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9C86440-6CB3-4D36-AE79-FA9DCA530B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1853C7-81B6-41E0-9548-83297F854AA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2443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EE0B7-31AB-453C-9B43-F69B561527E0}"/>
              </a:ext>
            </a:extLst>
          </p:cNvPr>
          <p:cNvSpPr>
            <a:spLocks noGrp="1"/>
          </p:cNvSpPr>
          <p:nvPr>
            <p:ph type="title"/>
          </p:nvPr>
        </p:nvSpPr>
        <p:spPr/>
        <p:txBody>
          <a:bodyPr/>
          <a:lstStyle/>
          <a:p>
            <a:r>
              <a:rPr lang="en-US" dirty="0"/>
              <a:t>11-19/0099 (</a:t>
            </a:r>
            <a:r>
              <a:rPr lang="en-US" dirty="0" err="1"/>
              <a:t>Huizhao</a:t>
            </a:r>
            <a:r>
              <a:rPr lang="en-US" dirty="0"/>
              <a:t> Wang) </a:t>
            </a:r>
          </a:p>
        </p:txBody>
      </p:sp>
      <p:sp>
        <p:nvSpPr>
          <p:cNvPr id="3" name="Content Placeholder 2">
            <a:extLst>
              <a:ext uri="{FF2B5EF4-FFF2-40B4-BE49-F238E27FC236}">
                <a16:creationId xmlns:a16="http://schemas.microsoft.com/office/drawing/2014/main" id="{89512B8A-E14F-49EE-B5BB-18BD965EFF3C}"/>
              </a:ext>
            </a:extLst>
          </p:cNvPr>
          <p:cNvSpPr>
            <a:spLocks noGrp="1"/>
          </p:cNvSpPr>
          <p:nvPr>
            <p:ph idx="1"/>
          </p:nvPr>
        </p:nvSpPr>
        <p:spPr/>
        <p:txBody>
          <a:bodyPr/>
          <a:lstStyle/>
          <a:p>
            <a:r>
              <a:rPr lang="en-US" dirty="0"/>
              <a:t>Do accept resolutions to CIDs </a:t>
            </a:r>
            <a:r>
              <a:rPr lang="en-GB" dirty="0"/>
              <a:t>20198, 20222, 20223, 20224, 20225, 20226, 21609, 21613 in doc 11-19/0099r3?</a:t>
            </a:r>
          </a:p>
          <a:p>
            <a:endParaRPr lang="en-GB" dirty="0"/>
          </a:p>
          <a:p>
            <a:r>
              <a:rPr lang="en-GB" dirty="0"/>
              <a:t>SP is deferred</a:t>
            </a:r>
            <a:endParaRPr lang="en-US" dirty="0"/>
          </a:p>
        </p:txBody>
      </p:sp>
      <p:sp>
        <p:nvSpPr>
          <p:cNvPr id="4" name="Slide Number Placeholder 3">
            <a:extLst>
              <a:ext uri="{FF2B5EF4-FFF2-40B4-BE49-F238E27FC236}">
                <a16:creationId xmlns:a16="http://schemas.microsoft.com/office/drawing/2014/main" id="{1BFFCD64-2CC9-49B0-997D-47E15C686F3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157692B7-0569-478B-929F-341F821B4C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AC918FD-421A-40B2-8A3F-32AED82BF9AD}"/>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16787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10CC2-68AD-4D03-85D2-E6A2D4890168}"/>
              </a:ext>
            </a:extLst>
          </p:cNvPr>
          <p:cNvSpPr>
            <a:spLocks noGrp="1"/>
          </p:cNvSpPr>
          <p:nvPr>
            <p:ph type="title"/>
          </p:nvPr>
        </p:nvSpPr>
        <p:spPr/>
        <p:txBody>
          <a:bodyPr/>
          <a:lstStyle/>
          <a:p>
            <a:r>
              <a:rPr lang="en-US" dirty="0"/>
              <a:t>SP </a:t>
            </a:r>
            <a:r>
              <a:rPr lang="en-US"/>
              <a:t>(0099)</a:t>
            </a:r>
            <a:endParaRPr lang="en-US" dirty="0"/>
          </a:p>
        </p:txBody>
      </p:sp>
      <p:sp>
        <p:nvSpPr>
          <p:cNvPr id="3" name="Content Placeholder 2">
            <a:extLst>
              <a:ext uri="{FF2B5EF4-FFF2-40B4-BE49-F238E27FC236}">
                <a16:creationId xmlns:a16="http://schemas.microsoft.com/office/drawing/2014/main" id="{3FB31C55-DBCC-4D48-B8DF-EDE0E04AA96C}"/>
              </a:ext>
            </a:extLst>
          </p:cNvPr>
          <p:cNvSpPr>
            <a:spLocks noGrp="1"/>
          </p:cNvSpPr>
          <p:nvPr>
            <p:ph idx="1"/>
          </p:nvPr>
        </p:nvSpPr>
        <p:spPr/>
        <p:txBody>
          <a:bodyPr/>
          <a:lstStyle/>
          <a:p>
            <a:r>
              <a:rPr lang="en-US" dirty="0"/>
              <a:t>Do you agree the CR for CIDs (20198, 20233, 21609, 21613) allowing using non-TB sounding sequence to solicit MU feedback from non-AP STA?</a:t>
            </a:r>
          </a:p>
          <a:p>
            <a:r>
              <a:rPr lang="en-US" dirty="0"/>
              <a:t>Y/N/A: 10/20/9</a:t>
            </a:r>
          </a:p>
          <a:p>
            <a:endParaRPr lang="en-US" dirty="0"/>
          </a:p>
          <a:p>
            <a:r>
              <a:rPr lang="en-US" dirty="0"/>
              <a:t>Do you agree CIDs 20222, 20224, 20225, 20226 allowing using no-TB sounding sequence solicit partial BA SU feedback, beamformer suggesting sounding </a:t>
            </a:r>
            <a:r>
              <a:rPr lang="en-US" dirty="0" err="1"/>
              <a:t>paraneters</a:t>
            </a:r>
            <a:r>
              <a:rPr lang="en-US" dirty="0"/>
              <a:t> to </a:t>
            </a:r>
            <a:r>
              <a:rPr lang="en-US" dirty="0" err="1"/>
              <a:t>beamformee</a:t>
            </a:r>
            <a:r>
              <a:rPr lang="en-US" dirty="0"/>
              <a:t>?</a:t>
            </a:r>
          </a:p>
          <a:p>
            <a:r>
              <a:rPr lang="en-US" dirty="0"/>
              <a:t>Y/N/A:10/18/18</a:t>
            </a:r>
          </a:p>
          <a:p>
            <a:endParaRPr lang="en-US" dirty="0"/>
          </a:p>
        </p:txBody>
      </p:sp>
      <p:sp>
        <p:nvSpPr>
          <p:cNvPr id="4" name="Slide Number Placeholder 3">
            <a:extLst>
              <a:ext uri="{FF2B5EF4-FFF2-40B4-BE49-F238E27FC236}">
                <a16:creationId xmlns:a16="http://schemas.microsoft.com/office/drawing/2014/main" id="{DA854F76-9511-41B4-9991-33A6A6846F9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5F52CA5C-FFF2-4EF6-ACD1-EEF0CE895E5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0DAAD6-9C02-484F-B1FC-CBFDBA73366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61406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069EA-25BF-4AC9-B83A-147F2593BA6D}"/>
              </a:ext>
            </a:extLst>
          </p:cNvPr>
          <p:cNvSpPr>
            <a:spLocks noGrp="1"/>
          </p:cNvSpPr>
          <p:nvPr>
            <p:ph type="title"/>
          </p:nvPr>
        </p:nvSpPr>
        <p:spPr/>
        <p:txBody>
          <a:bodyPr/>
          <a:lstStyle/>
          <a:p>
            <a:r>
              <a:rPr lang="en-US" dirty="0"/>
              <a:t>11-19/1122 (Po-Kai Huang)</a:t>
            </a:r>
          </a:p>
        </p:txBody>
      </p:sp>
      <p:sp>
        <p:nvSpPr>
          <p:cNvPr id="3" name="Content Placeholder 2">
            <a:extLst>
              <a:ext uri="{FF2B5EF4-FFF2-40B4-BE49-F238E27FC236}">
                <a16:creationId xmlns:a16="http://schemas.microsoft.com/office/drawing/2014/main" id="{349F6371-FC34-4B7F-8862-51B6D5CC001D}"/>
              </a:ext>
            </a:extLst>
          </p:cNvPr>
          <p:cNvSpPr>
            <a:spLocks noGrp="1"/>
          </p:cNvSpPr>
          <p:nvPr>
            <p:ph idx="1"/>
          </p:nvPr>
        </p:nvSpPr>
        <p:spPr/>
        <p:txBody>
          <a:bodyPr/>
          <a:lstStyle/>
          <a:p>
            <a:r>
              <a:rPr lang="en-US" dirty="0"/>
              <a:t>Do you accept the spec text changes in doc 11-19/1122r0?</a:t>
            </a:r>
          </a:p>
          <a:p>
            <a:endParaRPr lang="en-US" dirty="0"/>
          </a:p>
          <a:p>
            <a:r>
              <a:rPr lang="en-US" dirty="0"/>
              <a:t>More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813999F0-A1C0-4885-9CFB-EF9349204A1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583B289-5372-4A18-92DA-C9A583DEEEF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2C83BE-2E38-4B64-B9B5-4C58E171292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50663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MAC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MU Ad Hoc  F2</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74154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MAC Ad Hoc  F2</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MAC Ad Hoc   F2</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49376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24059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July 18,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July 18,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July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47706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1712</TotalTime>
  <Words>3303</Words>
  <Application>Microsoft Office PowerPoint</Application>
  <PresentationFormat>On-screen Show (4:3)</PresentationFormat>
  <Paragraphs>897</Paragraphs>
  <Slides>44</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3" baseType="lpstr">
      <vt:lpstr>Arial</vt:lpstr>
      <vt:lpstr>Arial Black</vt:lpstr>
      <vt:lpstr>Calibri</vt:lpstr>
      <vt:lpstr>Monotype Sorts</vt:lpstr>
      <vt:lpstr>Symbol</vt:lpstr>
      <vt:lpstr>Times New Roman</vt:lpstr>
      <vt:lpstr>Office Theme</vt:lpstr>
      <vt:lpstr>Document</vt:lpstr>
      <vt:lpstr>Worksheet</vt:lpstr>
      <vt:lpstr>TGax July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15, 08:00 – 10:00 </vt:lpstr>
      <vt:lpstr>11-19/1211 (George Cherian)</vt:lpstr>
      <vt:lpstr>11-19/0416 (Laurent Cariou)</vt:lpstr>
      <vt:lpstr>11-19/1204 (Laurent Cariou)</vt:lpstr>
      <vt:lpstr>Submissions</vt:lpstr>
      <vt:lpstr>TG Submissions</vt:lpstr>
      <vt:lpstr>PHY Submissons</vt:lpstr>
      <vt:lpstr>MU Submissions</vt:lpstr>
      <vt:lpstr>SR Submissions</vt:lpstr>
      <vt:lpstr>MAC Submissions</vt:lpstr>
      <vt:lpstr>Agenda for Monday July 15, 13:30 – 15:30 </vt:lpstr>
      <vt:lpstr>Summary since May 2019</vt:lpstr>
      <vt:lpstr>Approval of  TG Minutes (May 2019 Meeting and Telecon Minutes) </vt:lpstr>
      <vt:lpstr>Strawpoll -1</vt:lpstr>
      <vt:lpstr>Strawpoll -2</vt:lpstr>
      <vt:lpstr>11-19/1017 (Wookbong)</vt:lpstr>
      <vt:lpstr>11-19/0099 (Huizhao Wang) </vt:lpstr>
      <vt:lpstr>SP (0099)</vt:lpstr>
      <vt:lpstr>11-19/1122 (Po-Kai Huang)</vt:lpstr>
      <vt:lpstr>Agenda for Monday July 15, 19:30 – 21:30 </vt:lpstr>
      <vt:lpstr>Agenda for Tuesday July 16, 10:30 – 12:30 </vt:lpstr>
      <vt:lpstr>Agenda for Tuesday July 16, 13:30 – 15:30 </vt:lpstr>
      <vt:lpstr>Agenda for Tuesday July 16, 13:30 – 15:30 </vt:lpstr>
      <vt:lpstr>Agenda for Wednesday July 17, 13:30 – 15:30 </vt:lpstr>
      <vt:lpstr>Agenda for Wednesday July 17, 16:00 – 18:00 </vt:lpstr>
      <vt:lpstr>Agenda for Thursday July 18, 10:30 – 12:30</vt:lpstr>
      <vt:lpstr>Agenda for Thursday July 18, 16:00 – 18:00</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137</cp:revision>
  <cp:lastPrinted>1601-01-01T00:00:00Z</cp:lastPrinted>
  <dcterms:created xsi:type="dcterms:W3CDTF">2017-01-26T15:28:16Z</dcterms:created>
  <dcterms:modified xsi:type="dcterms:W3CDTF">2019-07-15T13:31:46Z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1559746453</vt:lpwstr>
  </property>
</Properties>
</file>