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5.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11.xml.rels" ContentType="application/vnd.openxmlformats-package.relationships+xml"/>
  <Override PartName="/ppt/slides/_rels/slide18.xml.rels" ContentType="application/vnd.openxmlformats-package.relationships+xml"/>
  <Override PartName="/ppt/slides/_rels/slide10.xml.rels" ContentType="application/vnd.openxmlformats-package.relationships+xml"/>
  <Override PartName="/ppt/slides/_rels/slide17.xml.rels" ContentType="application/vnd.openxmlformats-package.relationships+xml"/>
  <Override PartName="/ppt/slides/_rels/slide24.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9.xml.rels" ContentType="application/vnd.openxmlformats-package.relationships+xml"/>
  <Override PartName="/ppt/slides/_rels/slide5.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22.xml.rels" ContentType="application/vnd.openxmlformats-package.relationships+xml"/>
  <Override PartName="/ppt/slides/_rels/slide15.xml.rels" ContentType="application/vnd.openxmlformats-package.relationships+xml"/>
  <Override PartName="/ppt/slides/_rels/slide1.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20.xml.rels" ContentType="application/vnd.openxmlformats-package.relationships+xml"/>
  <Override PartName="/ppt/slides/_rels/slide21.xml.rels" ContentType="application/vnd.openxmlformats-package.relationships+xml"/>
  <Override PartName="/ppt/slides/slide22.xml" ContentType="application/vnd.openxmlformats-officedocument.presentationml.slide+xml"/>
  <Override PartName="/ppt/slides/slide7.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2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23.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63361E0A-416D-4538-904D-5067D5E3D2F0}"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CustomShape 1"/>
          <p:cNvSpPr/>
          <p:nvPr/>
        </p:nvSpPr>
        <p:spPr>
          <a:xfrm>
            <a:off x="5640480" y="96840"/>
            <a:ext cx="637200" cy="20844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62" name="CustomShape 2"/>
          <p:cNvSpPr/>
          <p:nvPr/>
        </p:nvSpPr>
        <p:spPr>
          <a:xfrm>
            <a:off x="654120" y="96840"/>
            <a:ext cx="822960" cy="20844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63" name="CustomShape 3"/>
          <p:cNvSpPr/>
          <p:nvPr/>
        </p:nvSpPr>
        <p:spPr>
          <a:xfrm>
            <a:off x="5357880" y="8985240"/>
            <a:ext cx="91980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64" name="CustomShape 4"/>
          <p:cNvSpPr/>
          <p:nvPr/>
        </p:nvSpPr>
        <p:spPr>
          <a:xfrm>
            <a:off x="3222720" y="8985240"/>
            <a:ext cx="508680" cy="3610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36D784A4-CD41-4B46-A27B-0C61E6F0FCA1}"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65" name="CustomShape 5"/>
          <p:cNvSpPr/>
          <p:nvPr/>
        </p:nvSpPr>
        <p:spPr>
          <a:xfrm>
            <a:off x="1154160" y="701640"/>
            <a:ext cx="4623480" cy="3466080"/>
          </a:xfrm>
          <a:prstGeom prst="rect">
            <a:avLst/>
          </a:prstGeom>
          <a:solidFill>
            <a:srgbClr val="ffffff"/>
          </a:solidFill>
          <a:ln w="9360">
            <a:solidFill>
              <a:srgbClr val="000000"/>
            </a:solidFill>
            <a:miter/>
          </a:ln>
        </p:spPr>
        <p:style>
          <a:lnRef idx="0"/>
          <a:fillRef idx="0"/>
          <a:effectRef idx="0"/>
          <a:fontRef idx="minor"/>
        </p:style>
      </p:sp>
      <p:sp>
        <p:nvSpPr>
          <p:cNvPr id="266" name="PlaceHolder 6"/>
          <p:cNvSpPr>
            <a:spLocks noGrp="1"/>
          </p:cNvSpPr>
          <p:nvPr>
            <p:ph type="body"/>
          </p:nvPr>
        </p:nvSpPr>
        <p:spPr>
          <a:xfrm>
            <a:off x="923760" y="4408560"/>
            <a:ext cx="5083920" cy="426780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25A990B0-3B41-42D4-AA2E-169287E5A215}"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68" name="CustomShape 2"/>
          <p:cNvSpPr/>
          <p:nvPr/>
        </p:nvSpPr>
        <p:spPr>
          <a:xfrm>
            <a:off x="5640480" y="96840"/>
            <a:ext cx="637560" cy="208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69" name="CustomShape 3"/>
          <p:cNvSpPr/>
          <p:nvPr/>
        </p:nvSpPr>
        <p:spPr>
          <a:xfrm>
            <a:off x="654120" y="96840"/>
            <a:ext cx="823320" cy="208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70" name="CustomShape 4"/>
          <p:cNvSpPr/>
          <p:nvPr/>
        </p:nvSpPr>
        <p:spPr>
          <a:xfrm>
            <a:off x="5357880" y="8985240"/>
            <a:ext cx="920160" cy="1789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71" name="CustomShape 5"/>
          <p:cNvSpPr/>
          <p:nvPr/>
        </p:nvSpPr>
        <p:spPr>
          <a:xfrm>
            <a:off x="3222720" y="8985240"/>
            <a:ext cx="509040" cy="36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B9C8AC0F-F9B5-404B-99AE-4B651F26E2A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72" name="PlaceHolder 6"/>
          <p:cNvSpPr>
            <a:spLocks noGrp="1"/>
          </p:cNvSpPr>
          <p:nvPr>
            <p:ph type="sldImg"/>
          </p:nvPr>
        </p:nvSpPr>
        <p:spPr>
          <a:xfrm>
            <a:off x="1154160" y="701640"/>
            <a:ext cx="4623840" cy="3466440"/>
          </a:xfrm>
          <a:prstGeom prst="rect">
            <a:avLst/>
          </a:prstGeom>
        </p:spPr>
      </p:sp>
      <p:sp>
        <p:nvSpPr>
          <p:cNvPr id="273" name="CustomShape 7"/>
          <p:cNvSpPr/>
          <p:nvPr/>
        </p:nvSpPr>
        <p:spPr>
          <a:xfrm>
            <a:off x="923760" y="4408560"/>
            <a:ext cx="5084280" cy="4268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5.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CustomShape 1"/>
          <p:cNvSpPr/>
          <p:nvPr/>
        </p:nvSpPr>
        <p:spPr>
          <a:xfrm>
            <a:off x="1092960" y="11844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75" name="CustomShape 2"/>
          <p:cNvSpPr/>
          <p:nvPr/>
        </p:nvSpPr>
        <p:spPr>
          <a:xfrm>
            <a:off x="4311360" y="11844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76" name="CustomShape 3"/>
          <p:cNvSpPr/>
          <p:nvPr/>
        </p:nvSpPr>
        <p:spPr>
          <a:xfrm>
            <a:off x="116280" y="11844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77"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78"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8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74EF5E1C-1648-423C-AFE8-ED3100B1A58E}" type="slidenum">
              <a:rPr b="0" lang="sv-SE" sz="1800" spc="-1" strike="noStrike">
                <a:solidFill>
                  <a:srgbClr val="000000"/>
                </a:solidFill>
                <a:latin typeface="DejaVu Sans"/>
              </a:rPr>
              <a:t>&lt;number&gt;</a:t>
            </a:fld>
            <a:endParaRPr b="0" lang="sv-SE" sz="1800" spc="-1" strike="noStrike">
              <a:latin typeface="DejaVu Sans"/>
            </a:endParaRPr>
          </a:p>
        </p:txBody>
      </p:sp>
      <p:sp>
        <p:nvSpPr>
          <p:cNvPr id="279" name="PlaceHolder 6"/>
          <p:cNvSpPr>
            <a:spLocks noGrp="1"/>
          </p:cNvSpPr>
          <p:nvPr>
            <p:ph type="sldImg"/>
          </p:nvPr>
        </p:nvSpPr>
        <p:spPr>
          <a:xfrm>
            <a:off x="914400" y="744480"/>
            <a:ext cx="4965120" cy="3723840"/>
          </a:xfrm>
          <a:prstGeom prst="rect">
            <a:avLst/>
          </a:prstGeom>
        </p:spPr>
      </p:sp>
      <p:sp>
        <p:nvSpPr>
          <p:cNvPr id="280" name="PlaceHolder 7"/>
          <p:cNvSpPr>
            <a:spLocks noGrp="1"/>
          </p:cNvSpPr>
          <p:nvPr>
            <p:ph type="body"/>
          </p:nvPr>
        </p:nvSpPr>
        <p:spPr>
          <a:xfrm>
            <a:off x="678960" y="4717800"/>
            <a:ext cx="5433480" cy="4176000"/>
          </a:xfrm>
          <a:prstGeom prst="rect">
            <a:avLst/>
          </a:prstGeom>
        </p:spPr>
        <p:txBody>
          <a:bodyPr lIns="0" rIns="0" tIns="0" bIns="0">
            <a:spAutoFit/>
          </a:bodyPr>
          <a:p>
            <a:endParaRPr b="0" lang="sv-SE" sz="2000" spc="-1" strike="noStrike">
              <a:latin typeface="DejaVu Sans"/>
            </a:endParaRPr>
          </a:p>
        </p:txBody>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CustomShape 1"/>
          <p:cNvSpPr/>
          <p:nvPr/>
        </p:nvSpPr>
        <p:spPr>
          <a:xfrm>
            <a:off x="1092960" y="11844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82" name="CustomShape 2"/>
          <p:cNvSpPr/>
          <p:nvPr/>
        </p:nvSpPr>
        <p:spPr>
          <a:xfrm>
            <a:off x="4311360" y="11844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83" name="CustomShape 3"/>
          <p:cNvSpPr/>
          <p:nvPr/>
        </p:nvSpPr>
        <p:spPr>
          <a:xfrm>
            <a:off x="116280" y="11844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384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84"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85"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384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0FB5118B-1992-455B-8F7F-AABDA3A9C6A1}" type="slidenum">
              <a:rPr b="0" lang="sv-SE" sz="1800" spc="-1" strike="noStrike">
                <a:solidFill>
                  <a:srgbClr val="000000"/>
                </a:solidFill>
                <a:latin typeface="DejaVu Sans"/>
              </a:rPr>
              <a:t>&lt;number&gt;</a:t>
            </a:fld>
            <a:endParaRPr b="0" lang="sv-SE" sz="1800" spc="-1" strike="noStrike">
              <a:latin typeface="DejaVu Sans"/>
            </a:endParaRPr>
          </a:p>
        </p:txBody>
      </p:sp>
      <p:sp>
        <p:nvSpPr>
          <p:cNvPr id="286" name="PlaceHolder 6"/>
          <p:cNvSpPr>
            <a:spLocks noGrp="1"/>
          </p:cNvSpPr>
          <p:nvPr>
            <p:ph type="body"/>
          </p:nvPr>
        </p:nvSpPr>
        <p:spPr>
          <a:xfrm>
            <a:off x="905040" y="4552560"/>
            <a:ext cx="4982400" cy="4176000"/>
          </a:xfrm>
          <a:prstGeom prst="rect">
            <a:avLst/>
          </a:prstGeom>
        </p:spPr>
        <p:txBody>
          <a:bodyPr lIns="0" rIns="0" tIns="0" bIns="0">
            <a:spAutoFit/>
          </a:bodyPr>
          <a:p>
            <a:endParaRPr b="0" lang="sv-SE" sz="2000" spc="-1" strike="noStrike">
              <a:latin typeface="DejaVu Sans"/>
            </a:endParaRPr>
          </a:p>
        </p:txBody>
      </p:sp>
      <p:sp>
        <p:nvSpPr>
          <p:cNvPr id="287" name="PlaceHolder 7"/>
          <p:cNvSpPr>
            <a:spLocks noGrp="1"/>
          </p:cNvSpPr>
          <p:nvPr>
            <p:ph type="sldImg"/>
          </p:nvPr>
        </p:nvSpPr>
        <p:spPr>
          <a:xfrm>
            <a:off x="914400" y="744480"/>
            <a:ext cx="4965120" cy="37238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338760" y="1368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338760" y="1368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338760" y="13680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338760" y="13680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802.11-19/982r3 </a:t>
            </a:r>
            <a:endParaRPr b="0" lang="sv-SE" sz="1800" spc="-1" strike="noStrike">
              <a:latin typeface="DejaVu Sans"/>
            </a:endParaRPr>
          </a:p>
        </p:txBody>
      </p:sp>
      <p:sp>
        <p:nvSpPr>
          <p:cNvPr id="4" name="PlaceHolder 5"/>
          <p:cNvSpPr>
            <a:spLocks noGrp="1"/>
          </p:cNvSpPr>
          <p:nvPr>
            <p:ph type="title"/>
          </p:nvPr>
        </p:nvSpPr>
        <p:spPr>
          <a:xfrm>
            <a:off x="626760" y="1951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120" cy="2703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802.11-19/982r3 </a:t>
            </a:r>
            <a:endParaRPr b="0" lang="sv-SE" sz="1800" spc="-1" strike="noStrike">
              <a:latin typeface="DejaVu Sans"/>
            </a:endParaRPr>
          </a:p>
        </p:txBody>
      </p:sp>
      <p:sp>
        <p:nvSpPr>
          <p:cNvPr id="46" name="PlaceHolder 5"/>
          <p:cNvSpPr>
            <a:spLocks noGrp="1"/>
          </p:cNvSpPr>
          <p:nvPr>
            <p:ph type="title"/>
          </p:nvPr>
        </p:nvSpPr>
        <p:spPr>
          <a:xfrm>
            <a:off x="338760" y="13680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145840" y="331920"/>
            <a:ext cx="324864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802.11-19/982r3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384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216000" y="14184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623-03-0rcm-rcm-tig-agenda.pptx" TargetMode="External"/><Relationship Id="rId2" Type="http://schemas.openxmlformats.org/officeDocument/2006/relationships/hyperlink" Target="https://mentor.ieee.org/802.11/dcn/19/11-19-0891-00-0rcm-atlanta-may-2019-minutes.doc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hyperlink" Target="https://petsymposium.org/2019/hotpets.php" TargetMode="External"/><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07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33" name="CustomShape 2"/>
          <p:cNvSpPr/>
          <p:nvPr/>
        </p:nvSpPr>
        <p:spPr>
          <a:xfrm>
            <a:off x="5500800" y="6475320"/>
            <a:ext cx="303912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11E7B5B-4854-47CD-A749-7E2620EF571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69880" cy="106416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69880" cy="39420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2019-07-17</a:t>
            </a:r>
            <a:endParaRPr b="0" lang="sv-SE" sz="2000" spc="-1" strike="noStrike">
              <a:latin typeface="DejaVu Sans"/>
            </a:endParaRPr>
          </a:p>
        </p:txBody>
      </p:sp>
      <p:sp>
        <p:nvSpPr>
          <p:cNvPr id="137" name="CustomShape 6"/>
          <p:cNvSpPr/>
          <p:nvPr/>
        </p:nvSpPr>
        <p:spPr>
          <a:xfrm>
            <a:off x="533520" y="1940040"/>
            <a:ext cx="2488320" cy="57780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184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1584000"/>
            <a:ext cx="7768440" cy="4749840"/>
          </a:xfrm>
          <a:prstGeom prst="rect">
            <a:avLst/>
          </a:prstGeom>
          <a:noFill/>
          <a:ln w="9360">
            <a:noFill/>
          </a:ln>
        </p:spPr>
        <p:style>
          <a:lnRef idx="0"/>
          <a:fillRef idx="0"/>
          <a:effectRef idx="0"/>
          <a:fontRef idx="minor"/>
        </p:style>
      </p:sp>
      <p:sp>
        <p:nvSpPr>
          <p:cNvPr id="18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D536EB6-BF4D-4C5B-A738-EE676ED0D89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(proposed order)</a:t>
            </a:r>
            <a:endParaRPr b="0" lang="sv-SE" sz="3200" spc="-1" strike="noStrike">
              <a:latin typeface="DejaVu Sans"/>
            </a:endParaRPr>
          </a:p>
        </p:txBody>
      </p:sp>
      <p:sp>
        <p:nvSpPr>
          <p:cNvPr id="186" name="CustomShape 6"/>
          <p:cNvSpPr/>
          <p:nvPr/>
        </p:nvSpPr>
        <p:spPr>
          <a:xfrm>
            <a:off x="1224000" y="1872000"/>
            <a:ext cx="6767280" cy="1475640"/>
          </a:xfrm>
          <a:prstGeom prst="rect">
            <a:avLst/>
          </a:prstGeom>
          <a:noFill/>
          <a:ln>
            <a:noFill/>
          </a:ln>
        </p:spPr>
        <p:style>
          <a:lnRef idx="0"/>
          <a:fillRef idx="0"/>
          <a:effectRef idx="0"/>
          <a:fontRef idx="minor"/>
        </p:style>
        <p:txBody>
          <a:bodyPr lIns="90000" rIns="90000" tIns="45000" bIns="45000">
            <a:spAutoFit/>
          </a:bodyPr>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11-19/1320r0, Assignment of Temporary Addresses, Roger Marks (EthAirNet Associates)</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11-19/1314r0, Privacy protection in Wi-Fi analytics systems, </a:t>
            </a:r>
            <a:r>
              <a:rPr b="0" lang="sv-SE" sz="1300" spc="-1" strike="noStrike">
                <a:solidFill>
                  <a:srgbClr val="000000"/>
                </a:solidFill>
                <a:latin typeface="DejaVu Sans"/>
                <a:ea typeface="DejaVu Sans"/>
              </a:rPr>
              <a:t>Mathieu Cunche (Univ. Lyon, INSA Lyon, Inria, CITI)</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DejaVu Sans"/>
              </a:rPr>
              <a:t>11-19/1313r0, Pitfalls with address randomization, Mathieu Cunche (Univ. Lyon, INSA Lyon, Inria, CITI)</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DejaVu Sans"/>
              </a:rPr>
              <a:t>11-19/1027r0, Do Not Fear Random MAC Addresses!, Dan Harkins (HPE)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4. Additions? Agenda approved?</a:t>
            </a:r>
            <a:endParaRPr b="0" lang="sv-SE" sz="1800" spc="-1" strike="noStrike">
              <a:latin typeface="DejaVu Sans"/>
            </a:endParaRPr>
          </a:p>
        </p:txBody>
      </p:sp>
      <p:sp>
        <p:nvSpPr>
          <p:cNvPr id="18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DA74851-6B06-4C5C-A462-5C57B7AB59A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1"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2"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193"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5824B21-D55F-47C7-A37B-055501BFCCC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4"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5"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96"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685800" y="1441080"/>
            <a:ext cx="7768440" cy="474984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1500" spc="-1" strike="noStrike">
                <a:solidFill>
                  <a:srgbClr val="000000"/>
                </a:solidFill>
                <a:latin typeface="Times New Roman"/>
                <a:ea typeface="MS Gothic"/>
              </a:rPr>
              <a:t>Some background to TIG:</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Summary of discussions on randomized and changing MAC addresses 2014-2019, Amelia Andersdotter, 11-19/588r3</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Final Agenda</a:t>
            </a: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 </a:t>
            </a:r>
            <a:r>
              <a:rPr b="0" lang="sv-SE" sz="1500" spc="-1" strike="noStrike" u="sng">
                <a:solidFill>
                  <a:srgbClr val="0000ff"/>
                </a:solidFill>
                <a:uFillTx/>
                <a:latin typeface="Times New Roman"/>
                <a:ea typeface="AR PL UMing CN"/>
                <a:hlinkClick r:id="rId1"/>
              </a:rPr>
              <a:t>https://mentor.ieee.org/802.11/dcn/19/11-19-0623-03-0rcm-rcm-tig-agenda.pptx</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0" lang="sv-SE" sz="1500" spc="-1" strike="noStrike">
                <a:solidFill>
                  <a:srgbClr val="000000"/>
                </a:solidFill>
                <a:latin typeface="Times New Roman"/>
                <a:ea typeface="AR PL UMing CN"/>
              </a:rPr>
              <a:t>Mark Hamilton (Ruckus/ARRIS) was appointed vice-chair.</a:t>
            </a:r>
            <a:endParaRPr b="0" lang="sv-SE" sz="1500" spc="-1" strike="noStrike">
              <a:latin typeface="DejaVu Sans"/>
            </a:endParaRPr>
          </a:p>
          <a:p>
            <a:pPr>
              <a:lnSpc>
                <a:spcPct val="100000"/>
              </a:lnSpc>
            </a:pPr>
            <a:endParaRPr b="0" lang="sv-SE" sz="1500" spc="-1" strike="noStrike">
              <a:latin typeface="DejaVu Sans"/>
            </a:endParaRPr>
          </a:p>
          <a:p>
            <a:pPr>
              <a:lnSpc>
                <a:spcPct val="100000"/>
              </a:lnSpc>
            </a:pPr>
            <a:r>
              <a:rPr b="1" lang="sv-SE" sz="1500" spc="-1" strike="noStrike">
                <a:solidFill>
                  <a:srgbClr val="000000"/>
                </a:solidFill>
                <a:latin typeface="Times New Roman"/>
                <a:ea typeface="AR PL UMing CN"/>
              </a:rPr>
              <a:t>Presentations at May 2019 meeting</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Summary of RCM TIG formation (presentation), Amelia Andersdotter, 11-19/854r0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P802.1CQ MAC Address Assignment Requirements, Max Riegel, 11-19/851r0</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IDQuery Query Message Proposal, Carol Ansley, 11-19/179r2</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MS Gothic"/>
              </a:rPr>
              <a:t>Temporary Addresses, Roger Marks, 11-19/884r0</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No  motions, no straw polls.</a:t>
            </a:r>
            <a:endParaRPr b="0" lang="sv-SE" sz="1500" spc="-1" strike="noStrike">
              <a:latin typeface="DejaVu Sans"/>
            </a:endParaRPr>
          </a:p>
          <a:p>
            <a:pPr>
              <a:lnSpc>
                <a:spcPct val="100000"/>
              </a:lnSpc>
            </a:pPr>
            <a:r>
              <a:rPr b="1" lang="sv-SE" sz="1500" spc="-1" strike="noStrike">
                <a:solidFill>
                  <a:srgbClr val="000000"/>
                </a:solidFill>
                <a:latin typeface="Times New Roman"/>
                <a:ea typeface="MS Gothic"/>
              </a:rPr>
              <a:t>Minutes</a:t>
            </a:r>
            <a:endParaRPr b="0" lang="sv-SE" sz="1500" spc="-1" strike="noStrike">
              <a:latin typeface="DejaVu Sans"/>
            </a:endParaRPr>
          </a:p>
          <a:p>
            <a:pPr>
              <a:lnSpc>
                <a:spcPct val="100000"/>
              </a:lnSpc>
            </a:pPr>
            <a:r>
              <a:rPr b="0" lang="sv-SE" sz="1500" spc="-1" strike="noStrike">
                <a:solidFill>
                  <a:srgbClr val="000000"/>
                </a:solidFill>
                <a:latin typeface="Times New Roman"/>
                <a:ea typeface="MS Gothic"/>
              </a:rPr>
              <a:t> </a:t>
            </a:r>
            <a:r>
              <a:rPr b="0" lang="sv-SE" sz="1500" spc="-1" strike="noStrike" u="sng">
                <a:solidFill>
                  <a:srgbClr val="0000ff"/>
                </a:solidFill>
                <a:uFillTx/>
                <a:latin typeface="Times New Roman"/>
                <a:ea typeface="MS Gothic"/>
                <a:hlinkClick r:id="rId2"/>
              </a:rPr>
              <a:t>https://mentor.ieee.org/802.11/dcn/19/11-19-0891-00-0rcm-atlanta-may-2019-minutes.docx</a:t>
            </a:r>
            <a:r>
              <a:rPr b="0" lang="sv-SE" sz="1500" spc="-1" strike="noStrike">
                <a:solidFill>
                  <a:srgbClr val="000000"/>
                </a:solidFill>
                <a:latin typeface="Times New Roman"/>
                <a:ea typeface="MS Gothic"/>
              </a:rPr>
              <a:t> </a:t>
            </a:r>
            <a:endParaRPr b="0" lang="sv-SE" sz="1500" spc="-1" strike="noStrike">
              <a:latin typeface="DejaVu Sans"/>
            </a:endParaRPr>
          </a:p>
          <a:p>
            <a:pPr>
              <a:lnSpc>
                <a:spcPct val="100000"/>
              </a:lnSpc>
            </a:pPr>
            <a:r>
              <a:rPr b="1" lang="sv-SE" sz="1500" spc="-1" strike="noStrike">
                <a:solidFill>
                  <a:srgbClr val="000000"/>
                </a:solidFill>
                <a:latin typeface="Times New Roman"/>
                <a:ea typeface="Gulim"/>
              </a:rPr>
              <a:t>Plans until and at July 2019 F2F</a:t>
            </a:r>
            <a:endParaRPr b="0" lang="sv-SE" sz="1500" spc="-1" strike="noStrike">
              <a:latin typeface="DejaVu Sans"/>
            </a:endParaRPr>
          </a:p>
          <a:p>
            <a:pPr>
              <a:lnSpc>
                <a:spcPct val="100000"/>
              </a:lnSpc>
              <a:spcBef>
                <a:spcPts val="601"/>
              </a:spcBef>
            </a:pPr>
            <a:r>
              <a:rPr b="0" lang="sv-SE" sz="1500" spc="-1" strike="noStrike">
                <a:solidFill>
                  <a:srgbClr val="000000"/>
                </a:solidFill>
                <a:latin typeface="Times New Roman"/>
                <a:ea typeface="Gulim"/>
              </a:rPr>
              <a:t>2 sessions at next F2F, no scheduled teleconferences.</a:t>
            </a:r>
            <a:endParaRPr b="0" lang="sv-SE" sz="1500" spc="-1" strike="noStrike">
              <a:latin typeface="DejaVu Sans"/>
            </a:endParaRPr>
          </a:p>
        </p:txBody>
      </p:sp>
      <p:sp>
        <p:nvSpPr>
          <p:cNvPr id="198"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1A8D060-DBDC-453A-8332-0A53FFC8C65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9"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0"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1"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May meeting</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03"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A89F847-21CE-47A8-BB91-EDCD08F63A8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4"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5"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06"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C75E4F7C-B45C-42DD-BDB3-6FEB83A0092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8" name="CustomShape 2"/>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9" name="CustomShape 3"/>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0" name="CustomShape 4"/>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Timeline (proposed)</a:t>
            </a:r>
            <a:endParaRPr b="0" lang="sv-SE" sz="1600" spc="-1" strike="noStrike">
              <a:latin typeface="DejaVu Sans"/>
            </a:endParaRPr>
          </a:p>
        </p:txBody>
      </p:sp>
      <p:sp>
        <p:nvSpPr>
          <p:cNvPr id="211" name="CustomShape 5"/>
          <p:cNvSpPr/>
          <p:nvPr/>
        </p:nvSpPr>
        <p:spPr>
          <a:xfrm>
            <a:off x="1152000" y="2160000"/>
            <a:ext cx="7342920" cy="2899080"/>
          </a:xfrm>
          <a:prstGeom prst="rect">
            <a:avLst/>
          </a:prstGeom>
          <a:noFill/>
          <a:ln>
            <a:noFill/>
          </a:ln>
        </p:spPr>
        <p:style>
          <a:lnRef idx="0"/>
          <a:fillRef idx="0"/>
          <a:effectRef idx="0"/>
          <a:fontRef idx="minor"/>
        </p:style>
        <p:txBody>
          <a:bodyPr lIns="90000" rIns="90000" tIns="45000" bIns="45000">
            <a:spAutoFit/>
          </a:bodyPr>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May 2019: Fact-finding</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July 2019: Further fact-finding, conclusion</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August 2019: Draft report (to allow for comments/reaction forming in good time ahead of September F2F)</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September 2019: Discussion on draft report</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November 2019: Conclusion</a:t>
            </a:r>
            <a:endParaRPr b="0" lang="sv-SE" sz="1500" spc="-1" strike="noStrike">
              <a:latin typeface="DejaVu Sans"/>
            </a:endParaRPr>
          </a:p>
        </p:txBody>
      </p:sp>
      <p:sp>
        <p:nvSpPr>
          <p:cNvPr id="212" name="TextShape 6"/>
          <p:cNvSpPr txBox="1"/>
          <p:nvPr/>
        </p:nvSpPr>
        <p:spPr>
          <a:xfrm>
            <a:off x="864000" y="5400000"/>
            <a:ext cx="5904000" cy="299160"/>
          </a:xfrm>
          <a:prstGeom prst="rect">
            <a:avLst/>
          </a:prstGeom>
          <a:noFill/>
          <a:ln>
            <a:noFill/>
          </a:ln>
        </p:spPr>
        <p:txBody>
          <a:bodyPr lIns="90000" rIns="90000" tIns="45000" bIns="45000">
            <a:spAutoFit/>
          </a:bodyPr>
          <a:p>
            <a:r>
              <a:rPr b="0" lang="sv-SE" sz="1400" spc="-1" strike="noStrike">
                <a:latin typeface="DejaVu Sans"/>
              </a:rPr>
              <a:t>Discussion? Suggestions? Wait until after presentations?</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14"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2F11C7A5-1D62-4BB2-957A-9EE2ED57887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5"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6"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17"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685800" y="1584000"/>
            <a:ext cx="7768440" cy="4749840"/>
          </a:xfrm>
          <a:prstGeom prst="rect">
            <a:avLst/>
          </a:prstGeom>
          <a:noFill/>
          <a:ln w="9360">
            <a:noFill/>
          </a:ln>
        </p:spPr>
        <p:style>
          <a:lnRef idx="0"/>
          <a:fillRef idx="0"/>
          <a:effectRef idx="0"/>
          <a:fontRef idx="minor"/>
        </p:style>
      </p:sp>
      <p:sp>
        <p:nvSpPr>
          <p:cNvPr id="219"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3CA6BFD-ABAD-49CE-B08C-A4EC3E07FF9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0"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1"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22"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Presentations this week</a:t>
            </a:r>
            <a:endParaRPr b="0" lang="sv-SE" sz="3200" spc="-1" strike="noStrike">
              <a:latin typeface="DejaVu Sans"/>
            </a:endParaRPr>
          </a:p>
        </p:txBody>
      </p:sp>
      <p:sp>
        <p:nvSpPr>
          <p:cNvPr id="223" name="CustomShape 6"/>
          <p:cNvSpPr/>
          <p:nvPr/>
        </p:nvSpPr>
        <p:spPr>
          <a:xfrm>
            <a:off x="1224000" y="1872000"/>
            <a:ext cx="6767280" cy="1475640"/>
          </a:xfrm>
          <a:prstGeom prst="rect">
            <a:avLst/>
          </a:prstGeom>
          <a:noFill/>
          <a:ln>
            <a:noFill/>
          </a:ln>
        </p:spPr>
        <p:style>
          <a:lnRef idx="0"/>
          <a:fillRef idx="0"/>
          <a:effectRef idx="0"/>
          <a:fontRef idx="minor"/>
        </p:style>
        <p:txBody>
          <a:bodyPr lIns="90000" rIns="90000" tIns="45000" bIns="45000">
            <a:spAutoFit/>
          </a:bodyPr>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11-19/1320r0, Assignment of Temporary Addresses, Roger Marks (EthAirNet Associates)</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AR PL UMing CN"/>
              </a:rPr>
              <a:t>11-19/1314r0, Privacy protection in Wi-Fi analytics systems, </a:t>
            </a:r>
            <a:r>
              <a:rPr b="0" lang="sv-SE" sz="1300" spc="-1" strike="noStrike">
                <a:solidFill>
                  <a:srgbClr val="000000"/>
                </a:solidFill>
                <a:latin typeface="DejaVu Sans"/>
                <a:ea typeface="DejaVu Sans"/>
              </a:rPr>
              <a:t>Mathieu Cunche (Univ. Lyon, INSA Lyon, Inria, CITI)</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DejaVu Sans"/>
              </a:rPr>
              <a:t>11-19/1313r0, Pitfalls with address randomization, Mathieu Cunche (Univ. Lyon, INSA Lyon, Inria, CITI)</a:t>
            </a:r>
            <a:endParaRPr b="0" lang="sv-SE" sz="1300" spc="-1" strike="noStrike">
              <a:latin typeface="DejaVu Sans"/>
            </a:endParaRPr>
          </a:p>
          <a:p>
            <a:pPr marL="216000" indent="-215640">
              <a:lnSpc>
                <a:spcPct val="100000"/>
              </a:lnSpc>
              <a:buClr>
                <a:srgbClr val="000000"/>
              </a:buClr>
              <a:buFont typeface="StarSymbol"/>
              <a:buAutoNum type="arabicParenR"/>
            </a:pPr>
            <a:r>
              <a:rPr b="0" lang="sv-SE" sz="1300" spc="-1" strike="noStrike">
                <a:solidFill>
                  <a:srgbClr val="000000"/>
                </a:solidFill>
                <a:latin typeface="DejaVu Sans"/>
                <a:ea typeface="DejaVu Sans"/>
              </a:rPr>
              <a:t>11-19/1027r0, Do Not Fear Random MAC Addresses!, Dan Harkins (HPE)</a:t>
            </a:r>
            <a:endParaRPr b="0" lang="sv-SE" sz="1300" spc="-1" strike="noStrike">
              <a:latin typeface="DejaVu Sans"/>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4"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25"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1DEC045-0147-40E2-B1E1-F939FA6CF02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6"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7"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28"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3FD4A1F-0AC6-4E5B-A636-27CF1858C2C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0" name="CustomShape 2"/>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1" name="CustomShape 3"/>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32" name="CustomShape 4"/>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1600" spc="-1" strike="noStrike">
                <a:solidFill>
                  <a:srgbClr val="000000"/>
                </a:solidFill>
                <a:latin typeface="Times New Roman"/>
                <a:ea typeface="MS Gothic"/>
              </a:rPr>
              <a:t>Return of the timeline (proposed)</a:t>
            </a:r>
            <a:endParaRPr b="0" lang="sv-SE" sz="1600" spc="-1" strike="noStrike">
              <a:latin typeface="DejaVu Sans"/>
            </a:endParaRPr>
          </a:p>
        </p:txBody>
      </p:sp>
      <p:sp>
        <p:nvSpPr>
          <p:cNvPr id="233" name="CustomShape 5"/>
          <p:cNvSpPr/>
          <p:nvPr/>
        </p:nvSpPr>
        <p:spPr>
          <a:xfrm>
            <a:off x="1152000" y="2160000"/>
            <a:ext cx="7342920" cy="2899080"/>
          </a:xfrm>
          <a:prstGeom prst="rect">
            <a:avLst/>
          </a:prstGeom>
          <a:noFill/>
          <a:ln>
            <a:noFill/>
          </a:ln>
        </p:spPr>
        <p:style>
          <a:lnRef idx="0"/>
          <a:fillRef idx="0"/>
          <a:effectRef idx="0"/>
          <a:fontRef idx="minor"/>
        </p:style>
        <p:txBody>
          <a:bodyPr lIns="90000" rIns="90000" tIns="45000" bIns="45000">
            <a:spAutoFit/>
          </a:bodyPr>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May 2019: Fact-finding</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July 2019: Further fact-finding, conclusion</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August 2019: Draft report (to allow for comments/reaction forming in good time ahead of September F2F)</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September 2019: Discussion on draft report</a:t>
            </a:r>
            <a:endParaRPr b="0" lang="sv-SE" sz="1500" spc="-1" strike="noStrike">
              <a:latin typeface="DejaVu Sans"/>
            </a:endParaRPr>
          </a:p>
          <a:p>
            <a:pPr marL="216000" indent="-214920">
              <a:lnSpc>
                <a:spcPct val="100000"/>
              </a:lnSpc>
              <a:spcBef>
                <a:spcPts val="1417"/>
              </a:spcBef>
              <a:spcAft>
                <a:spcPts val="1417"/>
              </a:spcAft>
              <a:buClr>
                <a:srgbClr val="000000"/>
              </a:buClr>
              <a:buSzPct val="45000"/>
              <a:buFont typeface="Wingdings" charset="2"/>
              <a:buChar char=""/>
            </a:pPr>
            <a:r>
              <a:rPr b="0" lang="sv-SE" sz="1500" spc="-1" strike="noStrike">
                <a:solidFill>
                  <a:srgbClr val="000000"/>
                </a:solidFill>
                <a:latin typeface="DejaVu Serif"/>
                <a:ea typeface="AR PL UMing CN"/>
              </a:rPr>
              <a:t>November 2019: Conclusion</a:t>
            </a:r>
            <a:endParaRPr b="0" lang="sv-SE" sz="1500" spc="-1" strike="noStrike">
              <a:latin typeface="DejaVu Sans"/>
            </a:endParaRPr>
          </a:p>
        </p:txBody>
      </p:sp>
      <p:sp>
        <p:nvSpPr>
          <p:cNvPr id="234" name="TextShape 6"/>
          <p:cNvSpPr txBox="1"/>
          <p:nvPr/>
        </p:nvSpPr>
        <p:spPr>
          <a:xfrm>
            <a:off x="864000" y="5400000"/>
            <a:ext cx="5904000" cy="299160"/>
          </a:xfrm>
          <a:prstGeom prst="rect">
            <a:avLst/>
          </a:prstGeom>
          <a:noFill/>
          <a:ln>
            <a:noFill/>
          </a:ln>
        </p:spPr>
        <p:txBody>
          <a:bodyPr lIns="90000" rIns="90000" tIns="45000" bIns="45000">
            <a:spAutoFit/>
          </a:bodyPr>
          <a:p>
            <a:r>
              <a:rPr b="0" lang="sv-SE" sz="1400" spc="-1" strike="noStrike">
                <a:latin typeface="DejaVu Sans"/>
              </a:rPr>
              <a:t>Discussion? Suggestions?</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90000"/>
              </a:lnSpc>
              <a:spcBef>
                <a:spcPts val="601"/>
              </a:spcBef>
            </a:pPr>
            <a:endParaRPr b="0" lang="sv-SE" sz="18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July 13-17, 2019, Vienna, Austria</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a:p>
            <a:pPr marL="343080" indent="-34056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0560" algn="ctr">
              <a:lnSpc>
                <a:spcPct val="90000"/>
              </a:lnSpc>
              <a:spcBef>
                <a:spcPts val="601"/>
              </a:spcBef>
            </a:pPr>
            <a:endParaRPr b="0" lang="sv-SE" sz="1500" spc="-1" strike="noStrike">
              <a:latin typeface="DejaVu Sans"/>
            </a:endParaRPr>
          </a:p>
        </p:txBody>
      </p:sp>
      <p:sp>
        <p:nvSpPr>
          <p:cNvPr id="14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3954DC7-8A0C-48C5-AE94-2125CE193F3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4" name="CustomShape 5"/>
          <p:cNvSpPr/>
          <p:nvPr/>
        </p:nvSpPr>
        <p:spPr>
          <a:xfrm>
            <a:off x="678600" y="91584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3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8F4D29AE-6BB6-488C-B180-E1B41172CD6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3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0" name="CustomShape 1"/>
          <p:cNvSpPr/>
          <p:nvPr/>
        </p:nvSpPr>
        <p:spPr>
          <a:xfrm>
            <a:off x="685800" y="1584000"/>
            <a:ext cx="7768440" cy="4749840"/>
          </a:xfrm>
          <a:prstGeom prst="rect">
            <a:avLst/>
          </a:prstGeom>
          <a:noFill/>
          <a:ln w="9360">
            <a:noFill/>
          </a:ln>
        </p:spPr>
        <p:style>
          <a:lnRef idx="0"/>
          <a:fillRef idx="0"/>
          <a:effectRef idx="0"/>
          <a:fontRef idx="minor"/>
        </p:style>
      </p:sp>
      <p:sp>
        <p:nvSpPr>
          <p:cNvPr id="24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CCDE145-E016-4807-AD0E-135098B7182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4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a:t>
            </a:r>
            <a:endParaRPr b="0" lang="sv-SE" sz="3200" spc="-1" strike="noStrike">
              <a:latin typeface="DejaVu Sans"/>
            </a:endParaRPr>
          </a:p>
        </p:txBody>
      </p:sp>
      <p:sp>
        <p:nvSpPr>
          <p:cNvPr id="245" name="CustomShape 6"/>
          <p:cNvSpPr/>
          <p:nvPr/>
        </p:nvSpPr>
        <p:spPr>
          <a:xfrm>
            <a:off x="1152000" y="2088000"/>
            <a:ext cx="6695280" cy="72900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400" spc="-1" strike="noStrike">
                <a:solidFill>
                  <a:srgbClr val="000000"/>
                </a:solidFill>
                <a:latin typeface="DejaVu Sans"/>
                <a:ea typeface="DejaVu Sans"/>
              </a:rPr>
              <a:t>Proposal: wait until the draft report is published in August and discussed in September F2F, to see if there are outstanding issues which could productively be addressed in a teleconference environment.</a:t>
            </a:r>
            <a:endParaRPr b="0" lang="sv-SE" sz="1400" spc="-1" strike="noStrike">
              <a:latin typeface="DejaVu Sans"/>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24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7DD62BC-6EB8-4379-9FC2-2177883A3A7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4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4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5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CustomShape 1"/>
          <p:cNvSpPr/>
          <p:nvPr/>
        </p:nvSpPr>
        <p:spPr>
          <a:xfrm>
            <a:off x="685800" y="1584000"/>
            <a:ext cx="7768440" cy="4749840"/>
          </a:xfrm>
          <a:prstGeom prst="rect">
            <a:avLst/>
          </a:prstGeom>
          <a:noFill/>
          <a:ln w="9360">
            <a:noFill/>
          </a:ln>
        </p:spPr>
        <p:style>
          <a:lnRef idx="0"/>
          <a:fillRef idx="0"/>
          <a:effectRef idx="0"/>
          <a:fontRef idx="minor"/>
        </p:style>
      </p:sp>
      <p:sp>
        <p:nvSpPr>
          <p:cNvPr id="252"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3378DBAA-98CA-46EA-BF39-A5DFFBC120D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3"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4"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55"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5" dur="indefinite" restart="never" nodeType="tmRoot">
          <p:childTnLst>
            <p:seq>
              <p:cTn id="46" dur="indefinite" nodeType="mainSeq"/>
              <p:prevCondLst>
                <p:cond delay="0" evt="onPrev">
                  <p:tgtEl>
                    <p:sldTgt/>
                  </p:tgtEl>
                </p:cond>
              </p:prevCondLst>
              <p:nextCondLst>
                <p:cond delay="0" evt="onNext">
                  <p:tgtEl>
                    <p:sldTgt/>
                  </p:tgtEl>
                </p:cond>
              </p:nextCondLst>
            </p:seq>
          </p:childTnLst>
        </p:cTn>
      </p:par>
    </p:tnLst>
  </p:timing>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1584000"/>
            <a:ext cx="7768440" cy="4749840"/>
          </a:xfrm>
          <a:prstGeom prst="rect">
            <a:avLst/>
          </a:prstGeom>
          <a:noFill/>
          <a:ln w="9360">
            <a:noFill/>
          </a:ln>
        </p:spPr>
        <p:style>
          <a:lnRef idx="0"/>
          <a:fillRef idx="0"/>
          <a:effectRef idx="0"/>
          <a:fontRef idx="minor"/>
        </p:style>
      </p:sp>
      <p:sp>
        <p:nvSpPr>
          <p:cNvPr id="25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E2B475A-1F90-41EE-899B-7ED1FE64BA80}"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5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26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47" dur="indefinite" restart="never" nodeType="tmRoot">
          <p:childTnLst>
            <p:seq>
              <p:cTn id="4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2. Volunteer for recording secretary?</a:t>
            </a:r>
            <a:endParaRPr b="0" lang="sv-SE" sz="1800" spc="-1" strike="noStrike">
              <a:latin typeface="DejaVu Sans"/>
            </a:endParaRPr>
          </a:p>
        </p:txBody>
      </p:sp>
      <p:sp>
        <p:nvSpPr>
          <p:cNvPr id="14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AFBEDB62-8EF9-49BD-A330-1955B58ED40B}"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49" name="CustomShape 5"/>
          <p:cNvSpPr/>
          <p:nvPr/>
        </p:nvSpPr>
        <p:spPr>
          <a:xfrm>
            <a:off x="685800" y="685800"/>
            <a:ext cx="7768440" cy="106272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0" name="CustomShape 1"/>
          <p:cNvSpPr/>
          <p:nvPr/>
        </p:nvSpPr>
        <p:spPr>
          <a:xfrm>
            <a:off x="714240" y="357120"/>
            <a:ext cx="2372760" cy="2710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1" name="CustomShape 2"/>
          <p:cNvSpPr/>
          <p:nvPr/>
        </p:nvSpPr>
        <p:spPr>
          <a:xfrm>
            <a:off x="4344840" y="6475320"/>
            <a:ext cx="526680" cy="3614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3AAC79D6-0818-4E3C-995C-0FF931BBDD4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52" name="CustomShape 3"/>
          <p:cNvSpPr/>
          <p:nvPr/>
        </p:nvSpPr>
        <p:spPr>
          <a:xfrm>
            <a:off x="685440" y="609480"/>
            <a:ext cx="7998840" cy="115848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53" name="CustomShape 4"/>
          <p:cNvSpPr/>
          <p:nvPr/>
        </p:nvSpPr>
        <p:spPr>
          <a:xfrm>
            <a:off x="539640" y="1525680"/>
            <a:ext cx="8000640" cy="4493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768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768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768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768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54" name="CustomShape 5"/>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714960" y="333360"/>
            <a:ext cx="9298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56"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7"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8F0A1E08-AF22-4158-A12F-28EB5D780D06}"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58" name="CustomShape 4"/>
          <p:cNvSpPr/>
          <p:nvPr/>
        </p:nvSpPr>
        <p:spPr>
          <a:xfrm>
            <a:off x="684360" y="549360"/>
            <a:ext cx="7770240" cy="9201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59" name="CustomShape 5"/>
          <p:cNvSpPr/>
          <p:nvPr/>
        </p:nvSpPr>
        <p:spPr>
          <a:xfrm>
            <a:off x="685800" y="1447560"/>
            <a:ext cx="7770240" cy="3669480"/>
          </a:xfrm>
          <a:prstGeom prst="rect">
            <a:avLst/>
          </a:prstGeom>
          <a:noFill/>
          <a:ln>
            <a:noFill/>
          </a:ln>
        </p:spPr>
        <p:style>
          <a:lnRef idx="0"/>
          <a:fillRef idx="0"/>
          <a:effectRef idx="0"/>
          <a:fontRef idx="minor"/>
        </p:style>
        <p:txBody>
          <a:bodyPr lIns="92160" rIns="92160" tIns="46080" bIns="46080">
            <a:normAutofit/>
          </a:bodyPr>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056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332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714960" y="333360"/>
            <a:ext cx="9298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1"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2"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6F259287-705B-409E-8F82-031F02C18405}"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63" name="CustomShape 4"/>
          <p:cNvSpPr/>
          <p:nvPr/>
        </p:nvSpPr>
        <p:spPr>
          <a:xfrm>
            <a:off x="685800" y="685440"/>
            <a:ext cx="7770240" cy="65340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64" name="CustomShape 5"/>
          <p:cNvSpPr/>
          <p:nvPr/>
        </p:nvSpPr>
        <p:spPr>
          <a:xfrm>
            <a:off x="304560" y="1752480"/>
            <a:ext cx="7846200" cy="4112640"/>
          </a:xfrm>
          <a:prstGeom prst="rect">
            <a:avLst/>
          </a:prstGeom>
          <a:noFill/>
          <a:ln>
            <a:noFill/>
          </a:ln>
        </p:spPr>
        <p:style>
          <a:lnRef idx="0"/>
          <a:fillRef idx="0"/>
          <a:effectRef idx="0"/>
          <a:fontRef idx="minor"/>
        </p:style>
        <p:txBody>
          <a:bodyPr lIns="90360" rIns="90360" tIns="44280" bIns="44280">
            <a:normAutofit/>
          </a:bodyPr>
          <a:p>
            <a:pPr marL="342720" indent="-34056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056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056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 </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457200" indent="-45468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468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a:p>
            <a:pPr marL="457200" indent="-454680">
              <a:lnSpc>
                <a:spcPct val="100000"/>
              </a:lnSpc>
              <a:spcBef>
                <a:spcPts val="601"/>
              </a:spcBef>
            </a:pPr>
            <a:endParaRPr b="0" lang="sv-SE" sz="2400" spc="-1" strike="noStrike">
              <a:latin typeface="DejaVu Sans"/>
            </a:endParaRPr>
          </a:p>
        </p:txBody>
      </p:sp>
      <p:sp>
        <p:nvSpPr>
          <p:cNvPr id="166"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6C7A991-CED5-4FA2-90B4-449A14F382BC}"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67"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8"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69"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1981080"/>
            <a:ext cx="7768440" cy="4110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2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Wednesday 17 July PM1</a:t>
            </a:r>
            <a:endParaRPr b="0" lang="sv-SE" sz="2000" spc="-1" strike="noStrike">
              <a:latin typeface="DejaVu Sans"/>
            </a:endParaRPr>
          </a:p>
          <a:p>
            <a:pPr lvl="1" marL="743040" indent="-28332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Thursday 18 July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171"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051D31C-9498-4B5B-96DE-B3754A3684E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2"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3"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74"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
        <p:nvSpPr>
          <p:cNvPr id="175" name="CustomShape 6"/>
          <p:cNvSpPr/>
          <p:nvPr/>
        </p:nvSpPr>
        <p:spPr>
          <a:xfrm>
            <a:off x="792000" y="3960000"/>
            <a:ext cx="6838920" cy="1263240"/>
          </a:xfrm>
          <a:prstGeom prst="rect">
            <a:avLst/>
          </a:prstGeom>
          <a:noFill/>
          <a:ln>
            <a:noFill/>
          </a:ln>
        </p:spPr>
        <p:style>
          <a:lnRef idx="0"/>
          <a:fillRef idx="0"/>
          <a:effectRef idx="0"/>
          <a:fontRef idx="minor"/>
        </p:style>
        <p:txBody>
          <a:bodyPr lIns="90000" rIns="90000" tIns="45000" bIns="45000">
            <a:spAutoFit/>
          </a:bodyPr>
          <a:p>
            <a:pPr marL="216000" indent="-214920">
              <a:lnSpc>
                <a:spcPct val="100000"/>
              </a:lnSpc>
              <a:spcBef>
                <a:spcPts val="601"/>
              </a:spcBef>
              <a:buClr>
                <a:srgbClr val="000000"/>
              </a:buClr>
              <a:buSzPct val="45000"/>
              <a:buFont typeface="Wingdings" charset="2"/>
              <a:buChar char=""/>
            </a:pPr>
            <a:r>
              <a:rPr b="1" lang="sv-SE" sz="1800" spc="-1" strike="noStrike">
                <a:solidFill>
                  <a:srgbClr val="000000"/>
                </a:solidFill>
                <a:latin typeface="Times New Roman"/>
                <a:ea typeface="MS Gothic"/>
              </a:rPr>
              <a:t>Announcement from Chair:</a:t>
            </a:r>
            <a:endParaRPr b="0" lang="sv-SE" sz="1800" spc="-1" strike="noStrike">
              <a:latin typeface="DejaVu Sans"/>
            </a:endParaRPr>
          </a:p>
          <a:p>
            <a:pPr lvl="1" marL="432000" indent="-214920">
              <a:lnSpc>
                <a:spcPct val="100000"/>
              </a:lnSpc>
              <a:spcBef>
                <a:spcPts val="601"/>
              </a:spcBef>
              <a:buClr>
                <a:srgbClr val="000000"/>
              </a:buClr>
              <a:buSzPct val="45000"/>
              <a:buFont typeface="Wingdings" charset="2"/>
              <a:buChar char=""/>
            </a:pPr>
            <a:r>
              <a:rPr b="0" lang="sv-SE" sz="1800" spc="-1" strike="noStrike">
                <a:solidFill>
                  <a:srgbClr val="000000"/>
                </a:solidFill>
                <a:latin typeface="Times New Roman"/>
                <a:ea typeface="MS Gothic"/>
              </a:rPr>
              <a:t>RCM TIG will be presented at the Privacy-Enhancing Technologies Symposium on July 19 in Stockholm by the Chair. For more information see </a:t>
            </a:r>
            <a:r>
              <a:rPr b="0" lang="sv-SE" sz="1800" spc="-1" strike="noStrike" u="sng">
                <a:solidFill>
                  <a:srgbClr val="0000ff"/>
                </a:solidFill>
                <a:uFillTx/>
                <a:latin typeface="Times New Roman"/>
                <a:ea typeface="MS Gothic"/>
                <a:hlinkClick r:id="rId1"/>
              </a:rPr>
              <a:t>https://petsymposium.org/2019/hotpets.php</a:t>
            </a:r>
            <a:r>
              <a:rPr b="0" lang="sv-SE" sz="1800" spc="-1" strike="noStrike">
                <a:solidFill>
                  <a:srgbClr val="000000"/>
                </a:solidFill>
                <a:latin typeface="Times New Roman"/>
                <a:ea typeface="MS Gothic"/>
              </a:rPr>
              <a:t> </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1584000"/>
            <a:ext cx="7768440" cy="4749840"/>
          </a:xfrm>
          <a:prstGeom prst="rect">
            <a:avLst/>
          </a:prstGeom>
          <a:noFill/>
          <a:ln w="9360">
            <a:noFill/>
          </a:ln>
        </p:spPr>
        <p:style>
          <a:lnRef idx="0"/>
          <a:fillRef idx="0"/>
          <a:effectRef idx="0"/>
          <a:fontRef idx="minor"/>
        </p:style>
        <p:txBody>
          <a:bodyPr lIns="92160" rIns="92160" tIns="46080" bIns="46080">
            <a:noAutofit/>
          </a:bodyPr>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Call the meeting to order</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Elect/call for secretary for the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Reminders of guidelines, policies, attendance.</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Summary of May meeting.</a:t>
            </a:r>
            <a:endParaRPr b="0" lang="sv-SE" sz="1600" spc="-1" strike="noStrike">
              <a:latin typeface="DejaVu Sans"/>
            </a:endParaRPr>
          </a:p>
          <a:p>
            <a:pPr marL="343080" indent="-340560">
              <a:lnSpc>
                <a:spcPct val="100000"/>
              </a:lnSpc>
              <a:spcBef>
                <a:spcPts val="601"/>
              </a:spcBef>
              <a:buClr>
                <a:srgbClr val="000000"/>
              </a:buClr>
              <a:buFont typeface="StarSymbol"/>
              <a:buAutoNum type="arabicParenR"/>
            </a:pPr>
            <a:r>
              <a:rPr b="0" lang="sv-SE" sz="1600" spc="-1" strike="noStrike">
                <a:solidFill>
                  <a:srgbClr val="000000"/>
                </a:solidFill>
                <a:latin typeface="Times New Roman"/>
                <a:ea typeface="MS Gothic"/>
              </a:rPr>
              <a:t>Timeline</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Presentations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Teleconferences</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AOB</a:t>
            </a:r>
            <a:endParaRPr b="0" lang="sv-SE" sz="1600" spc="-1" strike="noStrike">
              <a:latin typeface="DejaVu Sans"/>
            </a:endParaRPr>
          </a:p>
          <a:p>
            <a:pPr marL="343080" indent="-340560">
              <a:lnSpc>
                <a:spcPct val="100000"/>
              </a:lnSpc>
              <a:spcBef>
                <a:spcPts val="1417"/>
              </a:spcBef>
              <a:buClr>
                <a:srgbClr val="000000"/>
              </a:buClr>
              <a:buFont typeface="StarSymbol"/>
              <a:buAutoNum type="arabicParenR"/>
            </a:pPr>
            <a:r>
              <a:rPr b="0" lang="sv-SE" sz="1600" spc="-1" strike="noStrike">
                <a:solidFill>
                  <a:srgbClr val="000000"/>
                </a:solidFill>
                <a:latin typeface="Times New Roman"/>
                <a:ea typeface="MS Gothic"/>
              </a:rPr>
              <a:t>Adjourn.</a:t>
            </a:r>
            <a:endParaRPr b="0" lang="sv-SE" sz="1600" spc="-1" strike="noStrike">
              <a:latin typeface="DejaVu Sans"/>
            </a:endParaRPr>
          </a:p>
        </p:txBody>
      </p:sp>
      <p:sp>
        <p:nvSpPr>
          <p:cNvPr id="177" name="CustomShape 2"/>
          <p:cNvSpPr/>
          <p:nvPr/>
        </p:nvSpPr>
        <p:spPr>
          <a:xfrm>
            <a:off x="4344840" y="6475320"/>
            <a:ext cx="525960" cy="36108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B1BC1887-5DE3-4B8B-BA6F-A0C4EF2A1BB4}"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8" name="CustomShape 3"/>
          <p:cNvSpPr/>
          <p:nvPr/>
        </p:nvSpPr>
        <p:spPr>
          <a:xfrm>
            <a:off x="5357880" y="6475320"/>
            <a:ext cx="3182040" cy="17856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9" name="CustomShape 4"/>
          <p:cNvSpPr/>
          <p:nvPr/>
        </p:nvSpPr>
        <p:spPr>
          <a:xfrm>
            <a:off x="696960" y="333360"/>
            <a:ext cx="1872360" cy="2703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July 2019</a:t>
            </a:r>
            <a:endParaRPr b="0" lang="sv-SE" sz="1800" spc="-1" strike="noStrike">
              <a:latin typeface="DejaVu Sans"/>
            </a:endParaRPr>
          </a:p>
        </p:txBody>
      </p:sp>
      <p:sp>
        <p:nvSpPr>
          <p:cNvPr id="180" name="CustomShape 5"/>
          <p:cNvSpPr/>
          <p:nvPr/>
        </p:nvSpPr>
        <p:spPr>
          <a:xfrm>
            <a:off x="685800" y="685800"/>
            <a:ext cx="7768440" cy="106272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1569</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2019-07-17T11:21:43Z</dcterms:modified>
  <cp:revision>58</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