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xml.rels" ContentType="application/vnd.openxmlformats-package.relationships+xml"/>
  <Override PartName="/ppt/notesSlides/_rels/notesSlide3.xml.rels" ContentType="application/vnd.openxmlformats-package.relationships+xml"/>
  <Override PartName="/ppt/notesSlides/notesSlide3.xml" ContentType="application/vnd.openxmlformats-officedocument.presentationml.notesSlide+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A278D6C8-4B72-4BCB-8590-F0E9AF75D7FE}"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5640480" y="96840"/>
            <a:ext cx="637560" cy="2088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19" name="CustomShape 2"/>
          <p:cNvSpPr/>
          <p:nvPr/>
        </p:nvSpPr>
        <p:spPr>
          <a:xfrm>
            <a:off x="654120" y="96840"/>
            <a:ext cx="823320" cy="208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20" name="CustomShape 3"/>
          <p:cNvSpPr/>
          <p:nvPr/>
        </p:nvSpPr>
        <p:spPr>
          <a:xfrm>
            <a:off x="5357880" y="8985240"/>
            <a:ext cx="92016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21" name="CustomShape 4"/>
          <p:cNvSpPr/>
          <p:nvPr/>
        </p:nvSpPr>
        <p:spPr>
          <a:xfrm>
            <a:off x="3222720" y="8985240"/>
            <a:ext cx="509040" cy="3614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7837E37E-FFBD-4010-817E-048EAEBCA46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2" name="CustomShape 5"/>
          <p:cNvSpPr/>
          <p:nvPr/>
        </p:nvSpPr>
        <p:spPr>
          <a:xfrm>
            <a:off x="1154160" y="701640"/>
            <a:ext cx="4623840" cy="3466440"/>
          </a:xfrm>
          <a:prstGeom prst="rect">
            <a:avLst/>
          </a:prstGeom>
          <a:solidFill>
            <a:srgbClr val="ffffff"/>
          </a:solidFill>
          <a:ln w="9360">
            <a:solidFill>
              <a:srgbClr val="000000"/>
            </a:solidFill>
            <a:miter/>
          </a:ln>
        </p:spPr>
        <p:style>
          <a:lnRef idx="0"/>
          <a:fillRef idx="0"/>
          <a:effectRef idx="0"/>
          <a:fontRef idx="minor"/>
        </p:style>
      </p:sp>
      <p:sp>
        <p:nvSpPr>
          <p:cNvPr id="223" name="PlaceHolder 6"/>
          <p:cNvSpPr>
            <a:spLocks noGrp="1"/>
          </p:cNvSpPr>
          <p:nvPr>
            <p:ph type="body"/>
          </p:nvPr>
        </p:nvSpPr>
        <p:spPr>
          <a:xfrm>
            <a:off x="923760" y="4408560"/>
            <a:ext cx="5084280" cy="426816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FA011D13-CDDF-46C8-8349-85EBD9D12C47}"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25" name="CustomShape 2"/>
          <p:cNvSpPr/>
          <p:nvPr/>
        </p:nvSpPr>
        <p:spPr>
          <a:xfrm>
            <a:off x="5640480" y="96840"/>
            <a:ext cx="637920" cy="209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26" name="CustomShape 3"/>
          <p:cNvSpPr/>
          <p:nvPr/>
        </p:nvSpPr>
        <p:spPr>
          <a:xfrm>
            <a:off x="654120" y="96840"/>
            <a:ext cx="823680" cy="209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27" name="CustomShape 4"/>
          <p:cNvSpPr/>
          <p:nvPr/>
        </p:nvSpPr>
        <p:spPr>
          <a:xfrm>
            <a:off x="5357880" y="8985240"/>
            <a:ext cx="920520" cy="179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28" name="CustomShape 5"/>
          <p:cNvSpPr/>
          <p:nvPr/>
        </p:nvSpPr>
        <p:spPr>
          <a:xfrm>
            <a:off x="3222720" y="8985240"/>
            <a:ext cx="509400" cy="36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CFE475CA-DD37-49B8-8216-5D27269C367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9" name="PlaceHolder 6"/>
          <p:cNvSpPr>
            <a:spLocks noGrp="1"/>
          </p:cNvSpPr>
          <p:nvPr>
            <p:ph type="sldImg"/>
          </p:nvPr>
        </p:nvSpPr>
        <p:spPr>
          <a:xfrm>
            <a:off x="1154160" y="701640"/>
            <a:ext cx="4624200" cy="3466800"/>
          </a:xfrm>
          <a:prstGeom prst="rect">
            <a:avLst/>
          </a:prstGeom>
        </p:spPr>
      </p:sp>
      <p:sp>
        <p:nvSpPr>
          <p:cNvPr id="230" name="CustomShape 7"/>
          <p:cNvSpPr/>
          <p:nvPr/>
        </p:nvSpPr>
        <p:spPr>
          <a:xfrm>
            <a:off x="923760" y="4408560"/>
            <a:ext cx="5084640" cy="4268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1092960" y="11880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32" name="CustomShape 2"/>
          <p:cNvSpPr/>
          <p:nvPr/>
        </p:nvSpPr>
        <p:spPr>
          <a:xfrm>
            <a:off x="4311360" y="11880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33" name="CustomShape 3"/>
          <p:cNvSpPr/>
          <p:nvPr/>
        </p:nvSpPr>
        <p:spPr>
          <a:xfrm>
            <a:off x="116280" y="11880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34"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35"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20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65EE4338-AE2C-4F3F-8860-A51A4E1DCD39}" type="slidenum">
              <a:rPr b="0" lang="sv-SE" sz="1800" spc="-1" strike="noStrike">
                <a:solidFill>
                  <a:srgbClr val="000000"/>
                </a:solidFill>
                <a:latin typeface="DejaVu Sans"/>
              </a:rPr>
              <a:t>&lt;number&gt;</a:t>
            </a:fld>
            <a:endParaRPr b="0" lang="sv-SE" sz="1800" spc="-1" strike="noStrike">
              <a:latin typeface="DejaVu Sans"/>
            </a:endParaRPr>
          </a:p>
        </p:txBody>
      </p:sp>
      <p:sp>
        <p:nvSpPr>
          <p:cNvPr id="236" name="PlaceHolder 6"/>
          <p:cNvSpPr>
            <a:spLocks noGrp="1"/>
          </p:cNvSpPr>
          <p:nvPr>
            <p:ph type="sldImg"/>
          </p:nvPr>
        </p:nvSpPr>
        <p:spPr>
          <a:xfrm>
            <a:off x="914400" y="744480"/>
            <a:ext cx="4965480" cy="3724200"/>
          </a:xfrm>
          <a:prstGeom prst="rect">
            <a:avLst/>
          </a:prstGeom>
        </p:spPr>
      </p:sp>
      <p:sp>
        <p:nvSpPr>
          <p:cNvPr id="237" name="PlaceHolder 7"/>
          <p:cNvSpPr>
            <a:spLocks noGrp="1"/>
          </p:cNvSpPr>
          <p:nvPr>
            <p:ph type="body"/>
          </p:nvPr>
        </p:nvSpPr>
        <p:spPr>
          <a:xfrm>
            <a:off x="678960" y="4717800"/>
            <a:ext cx="543384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CustomShape 1"/>
          <p:cNvSpPr/>
          <p:nvPr/>
        </p:nvSpPr>
        <p:spPr>
          <a:xfrm>
            <a:off x="1092960" y="11880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39" name="CustomShape 2"/>
          <p:cNvSpPr/>
          <p:nvPr/>
        </p:nvSpPr>
        <p:spPr>
          <a:xfrm>
            <a:off x="4311360" y="11880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40" name="CustomShape 3"/>
          <p:cNvSpPr/>
          <p:nvPr/>
        </p:nvSpPr>
        <p:spPr>
          <a:xfrm>
            <a:off x="116280" y="11880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41"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42"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20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FD164B7C-C437-49D4-B4C4-B29230F75405}" type="slidenum">
              <a:rPr b="0" lang="sv-SE" sz="1800" spc="-1" strike="noStrike">
                <a:solidFill>
                  <a:srgbClr val="000000"/>
                </a:solidFill>
                <a:latin typeface="DejaVu Sans"/>
              </a:rPr>
              <a:t>&lt;number&gt;</a:t>
            </a:fld>
            <a:endParaRPr b="0" lang="sv-SE" sz="1800" spc="-1" strike="noStrike">
              <a:latin typeface="DejaVu Sans"/>
            </a:endParaRPr>
          </a:p>
        </p:txBody>
      </p:sp>
      <p:sp>
        <p:nvSpPr>
          <p:cNvPr id="243" name="PlaceHolder 6"/>
          <p:cNvSpPr>
            <a:spLocks noGrp="1"/>
          </p:cNvSpPr>
          <p:nvPr>
            <p:ph type="body"/>
          </p:nvPr>
        </p:nvSpPr>
        <p:spPr>
          <a:xfrm>
            <a:off x="905040" y="4552560"/>
            <a:ext cx="4982760" cy="4176000"/>
          </a:xfrm>
          <a:prstGeom prst="rect">
            <a:avLst/>
          </a:prstGeom>
        </p:spPr>
        <p:txBody>
          <a:bodyPr lIns="0" rIns="0" tIns="0" bIns="0">
            <a:spAutoFit/>
          </a:bodyPr>
          <a:p>
            <a:endParaRPr b="0" lang="sv-SE" sz="2000" spc="-1" strike="noStrike">
              <a:latin typeface="DejaVu Sans"/>
            </a:endParaRPr>
          </a:p>
        </p:txBody>
      </p:sp>
      <p:sp>
        <p:nvSpPr>
          <p:cNvPr id="244" name="PlaceHolder 7"/>
          <p:cNvSpPr>
            <a:spLocks noGrp="1"/>
          </p:cNvSpPr>
          <p:nvPr>
            <p:ph type="sldImg"/>
          </p:nvPr>
        </p:nvSpPr>
        <p:spPr>
          <a:xfrm>
            <a:off x="914400" y="744480"/>
            <a:ext cx="4965480" cy="37242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360000" y="1159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360000" y="1159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360000" y="1159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600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802.11-19/982r2 </a:t>
            </a:r>
            <a:endParaRPr b="0" lang="sv-SE" sz="1800" spc="-1" strike="noStrike">
              <a:latin typeface="DejaVu Sans"/>
            </a:endParaRPr>
          </a:p>
        </p:txBody>
      </p:sp>
      <p:sp>
        <p:nvSpPr>
          <p:cNvPr id="4" name="PlaceHolder 5"/>
          <p:cNvSpPr>
            <a:spLocks noGrp="1"/>
          </p:cNvSpPr>
          <p:nvPr>
            <p:ph type="title"/>
          </p:nvPr>
        </p:nvSpPr>
        <p:spPr>
          <a:xfrm>
            <a:off x="457200" y="8636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5" name="PlaceHolder 6"/>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1800" spc="-1" strike="noStrike">
                <a:latin typeface="DejaVu Sans"/>
              </a:rPr>
              <a:t>Click to edit the outline text format</a:t>
            </a:r>
            <a:endParaRPr b="0" lang="sv-SE" sz="1800" spc="-1" strike="noStrike">
              <a:latin typeface="DejaVu Sans"/>
            </a:endParaRPr>
          </a:p>
          <a:p>
            <a:pPr lvl="1" marL="864000" indent="-324000">
              <a:spcBef>
                <a:spcPts val="1134"/>
              </a:spcBef>
              <a:buClr>
                <a:srgbClr val="000000"/>
              </a:buClr>
              <a:buSzPct val="75000"/>
              <a:buFont typeface="Symbol" charset="2"/>
              <a:buChar char=""/>
            </a:pPr>
            <a:r>
              <a:rPr b="0" lang="sv-SE" sz="1800" spc="-1" strike="noStrike">
                <a:latin typeface="DejaVu Sans"/>
              </a:rPr>
              <a:t>Second Outline Level</a:t>
            </a:r>
            <a:endParaRPr b="0" lang="sv-SE" sz="1800" spc="-1" strike="noStrike">
              <a:latin typeface="DejaVu Sans"/>
            </a:endParaRPr>
          </a:p>
          <a:p>
            <a:pPr lvl="2" marL="1296000" indent="-288000">
              <a:spcBef>
                <a:spcPts val="850"/>
              </a:spcBef>
              <a:buClr>
                <a:srgbClr val="000000"/>
              </a:buClr>
              <a:buSzPct val="45000"/>
              <a:buFont typeface="Wingdings" charset="2"/>
              <a:buChar char=""/>
            </a:pPr>
            <a:r>
              <a:rPr b="0" lang="sv-SE" sz="1800" spc="-1" strike="noStrike">
                <a:latin typeface="DejaVu Sans"/>
              </a:rPr>
              <a:t>Third Outline Level</a:t>
            </a:r>
            <a:endParaRPr b="0" lang="sv-SE" sz="1800" spc="-1" strike="noStrike">
              <a:latin typeface="DejaVu Sans"/>
            </a:endParaRPr>
          </a:p>
          <a:p>
            <a:pPr lvl="3" marL="1728000" indent="-216000">
              <a:spcBef>
                <a:spcPts val="567"/>
              </a:spcBef>
              <a:buClr>
                <a:srgbClr val="000000"/>
              </a:buClr>
              <a:buSzPct val="75000"/>
              <a:buFont typeface="Symbol" charset="2"/>
              <a:buChar char=""/>
            </a:pPr>
            <a:r>
              <a:rPr b="0" lang="sv-SE" sz="1800" spc="-1" strike="noStrike">
                <a:latin typeface="DejaVu Sans"/>
              </a:rPr>
              <a:t>Fourth Outline Level</a:t>
            </a:r>
            <a:endParaRPr b="0" lang="sv-SE" sz="1800" spc="-1" strike="noStrike">
              <a:latin typeface="DejaVu Sans"/>
            </a:endParaRPr>
          </a:p>
          <a:p>
            <a:pPr lvl="4" marL="2160000" indent="-216000">
              <a:spcBef>
                <a:spcPts val="283"/>
              </a:spcBef>
              <a:buClr>
                <a:srgbClr val="000000"/>
              </a:buClr>
              <a:buSzPct val="45000"/>
              <a:buFont typeface="Wingdings" charset="2"/>
              <a:buChar char=""/>
            </a:pPr>
            <a:r>
              <a:rPr b="0" lang="sv-SE" sz="1800" spc="-1" strike="noStrike">
                <a:latin typeface="DejaVu Sans"/>
              </a:rPr>
              <a:t>Fifth Outline Level</a:t>
            </a:r>
            <a:endParaRPr b="0" lang="sv-SE" sz="1800" spc="-1" strike="noStrike">
              <a:latin typeface="DejaVu Sans"/>
            </a:endParaRPr>
          </a:p>
          <a:p>
            <a:pPr lvl="5" marL="2592000" indent="-216000">
              <a:spcBef>
                <a:spcPts val="283"/>
              </a:spcBef>
              <a:buClr>
                <a:srgbClr val="000000"/>
              </a:buClr>
              <a:buSzPct val="45000"/>
              <a:buFont typeface="Wingdings" charset="2"/>
              <a:buChar char=""/>
            </a:pPr>
            <a:r>
              <a:rPr b="0" lang="sv-SE" sz="1800" spc="-1" strike="noStrike">
                <a:latin typeface="DejaVu Sans"/>
              </a:rPr>
              <a:t>Sixth Outline Level</a:t>
            </a:r>
            <a:endParaRPr b="0" lang="sv-SE" sz="1800" spc="-1" strike="noStrike">
              <a:latin typeface="DejaVu Sans"/>
            </a:endParaRPr>
          </a:p>
          <a:p>
            <a:pPr lvl="6" marL="3024000" indent="-216000">
              <a:spcBef>
                <a:spcPts val="283"/>
              </a:spcBef>
              <a:buClr>
                <a:srgbClr val="000000"/>
              </a:buClr>
              <a:buSzPct val="45000"/>
              <a:buFont typeface="Wingdings" charset="2"/>
              <a:buChar char=""/>
            </a:pPr>
            <a:r>
              <a:rPr b="0" lang="sv-SE" sz="1800" spc="-1" strike="noStrike">
                <a:latin typeface="DejaVu Sans"/>
              </a:rPr>
              <a:t>Seventh Outline Level</a:t>
            </a:r>
            <a:endParaRPr b="0" lang="sv-SE" sz="18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802.11-19/982r2 </a:t>
            </a:r>
            <a:endParaRPr b="0" lang="sv-SE" sz="1800" spc="-1" strike="noStrike">
              <a:latin typeface="DejaVu Sans"/>
            </a:endParaRPr>
          </a:p>
        </p:txBody>
      </p:sp>
      <p:sp>
        <p:nvSpPr>
          <p:cNvPr id="46" name="PlaceHolder 5"/>
          <p:cNvSpPr>
            <a:spLocks noGrp="1"/>
          </p:cNvSpPr>
          <p:nvPr>
            <p:ph type="title"/>
          </p:nvPr>
        </p:nvSpPr>
        <p:spPr>
          <a:xfrm>
            <a:off x="360000" y="1159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228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802.11-19/982r2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20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504000" y="1152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1/dcn/19/11-19-0623-03-0rcm-rcm-tig-agenda.pptx" TargetMode="External"/><Relationship Id="rId2" Type="http://schemas.openxmlformats.org/officeDocument/2006/relationships/hyperlink" Target="https://mentor.ieee.org/802.11/dcn/19/11-19-0891-00-0rcm-atlanta-may-2019-minutes.docx" TargetMode="External"/><Relationship Id="rId3"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petsymposium.org/2019/hotpets.php"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11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33" name="CustomShape 2"/>
          <p:cNvSpPr/>
          <p:nvPr/>
        </p:nvSpPr>
        <p:spPr>
          <a:xfrm>
            <a:off x="5500800" y="6475320"/>
            <a:ext cx="303948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36ACAD6-02E1-4DB4-8246-F43D9F5AAFD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70240" cy="39456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2019-06-05</a:t>
            </a:r>
            <a:endParaRPr b="0" lang="sv-SE" sz="2000" spc="-1" strike="noStrike">
              <a:latin typeface="DejaVu Sans"/>
            </a:endParaRPr>
          </a:p>
        </p:txBody>
      </p:sp>
      <p:sp>
        <p:nvSpPr>
          <p:cNvPr id="137" name="CustomShape 6"/>
          <p:cNvSpPr/>
          <p:nvPr/>
        </p:nvSpPr>
        <p:spPr>
          <a:xfrm>
            <a:off x="533520" y="1940040"/>
            <a:ext cx="2488680" cy="57816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220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8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4796C07-AE3C-48F9-B311-0EF18641743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685800" y="1441080"/>
            <a:ext cx="7768800" cy="475020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1500" spc="-1" strike="noStrike">
                <a:solidFill>
                  <a:srgbClr val="000000"/>
                </a:solidFill>
                <a:latin typeface="Times New Roman"/>
                <a:ea typeface="MS Gothic"/>
              </a:rPr>
              <a:t>Some background to TIG:</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Summary of discussions on randomized and changing MAC addresses 2014-2019, Amelia Andersdotter, 11-19/588r3</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Final Agenda</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 </a:t>
            </a:r>
            <a:r>
              <a:rPr b="0" lang="sv-SE" sz="1500" spc="-1" strike="noStrike" u="sng">
                <a:solidFill>
                  <a:srgbClr val="0000ff"/>
                </a:solidFill>
                <a:uFillTx/>
                <a:latin typeface="Times New Roman"/>
                <a:ea typeface="AR PL UMing CN"/>
                <a:hlinkClick r:id="rId1"/>
              </a:rPr>
              <a:t>https://mentor.ieee.org/802.11/dcn/19/11-19-0623-03-0rcm-rcm-tig-agenda.pptx</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Mark Hamilton (Ruckus/ARRIS) was appointed vice-chair.</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Presentations at May 2019 meeting</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Summary of RCM TIG formation (presentation), Amelia Andersdotter, 11-19/854r0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P802.1CQ MAC Address Assignment Requirements, Max Riegel, 11-19/851r0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IDQuery Query Message Proposal, Carol Ansley, 11-19/179r2</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Temporary Addresses, Roger Marks, 11-19/884r0</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No  motions, no straw polls.</a:t>
            </a:r>
            <a:endParaRPr b="0" lang="sv-SE" sz="1500" spc="-1" strike="noStrike">
              <a:latin typeface="DejaVu Sans"/>
            </a:endParaRPr>
          </a:p>
          <a:p>
            <a:pPr>
              <a:lnSpc>
                <a:spcPct val="100000"/>
              </a:lnSpc>
            </a:pPr>
            <a:r>
              <a:rPr b="1" lang="sv-SE" sz="1500" spc="-1" strike="noStrike">
                <a:solidFill>
                  <a:srgbClr val="000000"/>
                </a:solidFill>
                <a:latin typeface="Times New Roman"/>
                <a:ea typeface="MS Gothic"/>
              </a:rPr>
              <a:t>Minutes</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 </a:t>
            </a:r>
            <a:r>
              <a:rPr b="0" lang="sv-SE" sz="1500" spc="-1" strike="noStrike" u="sng">
                <a:solidFill>
                  <a:srgbClr val="0000ff"/>
                </a:solidFill>
                <a:uFillTx/>
                <a:latin typeface="Times New Roman"/>
                <a:ea typeface="MS Gothic"/>
                <a:hlinkClick r:id="rId2"/>
              </a:rPr>
              <a:t>https://mentor.ieee.org/802.11/dcn/19/11-19-0891-00-0rcm-atlanta-may-2019-minutes.docx</a:t>
            </a:r>
            <a:r>
              <a:rPr b="0" lang="sv-SE" sz="1500" spc="-1" strike="noStrike">
                <a:solidFill>
                  <a:srgbClr val="000000"/>
                </a:solidFill>
                <a:latin typeface="Times New Roman"/>
                <a:ea typeface="MS Gothic"/>
              </a:rPr>
              <a:t> </a:t>
            </a:r>
            <a:endParaRPr b="0" lang="sv-SE" sz="1500" spc="-1" strike="noStrike">
              <a:latin typeface="DejaVu Sans"/>
            </a:endParaRPr>
          </a:p>
          <a:p>
            <a:pPr>
              <a:lnSpc>
                <a:spcPct val="100000"/>
              </a:lnSpc>
            </a:pPr>
            <a:r>
              <a:rPr b="1" lang="sv-SE" sz="1500" spc="-1" strike="noStrike">
                <a:solidFill>
                  <a:srgbClr val="000000"/>
                </a:solidFill>
                <a:latin typeface="Times New Roman"/>
                <a:ea typeface="Gulim"/>
              </a:rPr>
              <a:t>Plans until and at July 2019 F2F</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Gulim"/>
              </a:rPr>
              <a:t>2 sessions at next F2F, no scheduled teleconferences.</a:t>
            </a:r>
            <a:endParaRPr b="0" lang="sv-SE" sz="1500" spc="-1" strike="noStrike">
              <a:latin typeface="DejaVu Sans"/>
            </a:endParaRPr>
          </a:p>
        </p:txBody>
      </p:sp>
      <p:sp>
        <p:nvSpPr>
          <p:cNvPr id="18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CE07A57-A075-4382-B7B2-44EB42BA1DB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0"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May meeting</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6694680-9705-4C21-9866-09179C45B56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2" name="CustomShape 2"/>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3" name="CustomShape 3"/>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4" name="CustomShape 4"/>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Timeline (proposed)</a:t>
            </a:r>
            <a:endParaRPr b="0" lang="sv-SE" sz="1600" spc="-1" strike="noStrike">
              <a:latin typeface="DejaVu Sans"/>
            </a:endParaRPr>
          </a:p>
        </p:txBody>
      </p:sp>
      <p:sp>
        <p:nvSpPr>
          <p:cNvPr id="195" name="CustomShape 5"/>
          <p:cNvSpPr/>
          <p:nvPr/>
        </p:nvSpPr>
        <p:spPr>
          <a:xfrm>
            <a:off x="1152000" y="2160000"/>
            <a:ext cx="7343280" cy="2899080"/>
          </a:xfrm>
          <a:prstGeom prst="rect">
            <a:avLst/>
          </a:prstGeom>
          <a:noFill/>
          <a:ln>
            <a:noFill/>
          </a:ln>
        </p:spPr>
        <p:style>
          <a:lnRef idx="0"/>
          <a:fillRef idx="0"/>
          <a:effectRef idx="0"/>
          <a:fontRef idx="minor"/>
        </p:style>
        <p:txBody>
          <a:bodyPr lIns="90000" rIns="90000" tIns="45000" bIns="45000">
            <a:spAutoFit/>
          </a:bodyPr>
          <a:p>
            <a:pPr marL="216000" indent="-21528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May 2019: Fact-finding</a:t>
            </a:r>
            <a:endParaRPr b="0" lang="sv-SE" sz="1500" spc="-1" strike="noStrike">
              <a:latin typeface="DejaVu Sans"/>
            </a:endParaRPr>
          </a:p>
          <a:p>
            <a:pPr marL="216000" indent="-21528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July 2019: Further fact-finding, conclusion</a:t>
            </a:r>
            <a:endParaRPr b="0" lang="sv-SE" sz="1500" spc="-1" strike="noStrike">
              <a:latin typeface="DejaVu Sans"/>
            </a:endParaRPr>
          </a:p>
          <a:p>
            <a:pPr marL="216000" indent="-21528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August 2019: Draft report (to allow for comments/reaction forming in good time ahead of September F2F)</a:t>
            </a:r>
            <a:endParaRPr b="0" lang="sv-SE" sz="1500" spc="-1" strike="noStrike">
              <a:latin typeface="DejaVu Sans"/>
            </a:endParaRPr>
          </a:p>
          <a:p>
            <a:pPr marL="216000" indent="-21528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September 2019: Discussion on draft report</a:t>
            </a:r>
            <a:endParaRPr b="0" lang="sv-SE" sz="1500" spc="-1" strike="noStrike">
              <a:latin typeface="DejaVu Sans"/>
            </a:endParaRPr>
          </a:p>
          <a:p>
            <a:pPr marL="216000" indent="-21528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November 2019: Conclusion</a:t>
            </a:r>
            <a:endParaRPr b="0" lang="sv-SE" sz="15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1584000"/>
            <a:ext cx="7768800" cy="4750200"/>
          </a:xfrm>
          <a:prstGeom prst="rect">
            <a:avLst/>
          </a:prstGeom>
          <a:noFill/>
          <a:ln w="9360">
            <a:noFill/>
          </a:ln>
        </p:spPr>
        <p:style>
          <a:lnRef idx="0"/>
          <a:fillRef idx="0"/>
          <a:effectRef idx="0"/>
          <a:fontRef idx="minor"/>
        </p:style>
      </p:sp>
      <p:sp>
        <p:nvSpPr>
          <p:cNvPr id="19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63FD8B4-952D-4CC7-8A22-41FA694FF3A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0"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
        <p:nvSpPr>
          <p:cNvPr id="201" name="CustomShape 6"/>
          <p:cNvSpPr/>
          <p:nvPr/>
        </p:nvSpPr>
        <p:spPr>
          <a:xfrm>
            <a:off x="1224000" y="1872000"/>
            <a:ext cx="6767640" cy="1079640"/>
          </a:xfrm>
          <a:prstGeom prst="rect">
            <a:avLst/>
          </a:prstGeom>
          <a:noFill/>
          <a:ln>
            <a:noFill/>
          </a:ln>
        </p:spPr>
        <p:style>
          <a:lnRef idx="0"/>
          <a:fillRef idx="0"/>
          <a:effectRef idx="0"/>
          <a:fontRef idx="minor"/>
        </p:style>
        <p:txBody>
          <a:bodyPr lIns="90000" rIns="90000" tIns="45000" bIns="45000">
            <a:spAutoFit/>
          </a:bodyPr>
          <a:p>
            <a:pPr marL="216000" indent="-216000">
              <a:lnSpc>
                <a:spcPct val="100000"/>
              </a:lnSpc>
              <a:buClr>
                <a:srgbClr val="000000"/>
              </a:buClr>
              <a:buFont typeface="StarSymbol"/>
              <a:buAutoNum type="arabicParenR"/>
            </a:pPr>
            <a:r>
              <a:rPr b="0" lang="sv-SE" sz="1300" spc="-1" strike="noStrike">
                <a:latin typeface="DejaVu Sans"/>
                <a:ea typeface="AR PL UMing CN"/>
              </a:rPr>
              <a:t>11-19/1314r0, Privacy protection in Wi-Fi analytics systems, </a:t>
            </a:r>
            <a:r>
              <a:rPr b="0" lang="sv-SE" sz="1300" spc="-1" strike="noStrike">
                <a:latin typeface="DejaVu Sans"/>
              </a:rPr>
              <a:t>Mathieu Cunche (Univ. Lyon, INSA Lyon, Inria, CITI)</a:t>
            </a:r>
            <a:endParaRPr b="0" lang="sv-SE" sz="1300" spc="-1" strike="noStrike">
              <a:latin typeface="DejaVu Sans"/>
            </a:endParaRPr>
          </a:p>
          <a:p>
            <a:pPr marL="216000" indent="-216000">
              <a:lnSpc>
                <a:spcPct val="100000"/>
              </a:lnSpc>
              <a:buClr>
                <a:srgbClr val="000000"/>
              </a:buClr>
              <a:buFont typeface="StarSymbol"/>
              <a:buAutoNum type="arabicParenR"/>
            </a:pPr>
            <a:r>
              <a:rPr b="0" lang="sv-SE" sz="1300" spc="-1" strike="noStrike">
                <a:latin typeface="DejaVu Sans"/>
              </a:rPr>
              <a:t>11-19/1313r0, Pitfalls with address randomization, Mathieu Cunche (Univ. Lyon, INSA Lyon, Inria, CITI)</a:t>
            </a:r>
            <a:endParaRPr b="0" lang="sv-SE" sz="1300" spc="-1" strike="noStrike">
              <a:latin typeface="DejaVu Sans"/>
            </a:endParaRPr>
          </a:p>
          <a:p>
            <a:pPr marL="216000" indent="-216000">
              <a:lnSpc>
                <a:spcPct val="100000"/>
              </a:lnSpc>
              <a:buClr>
                <a:srgbClr val="000000"/>
              </a:buClr>
              <a:buFont typeface="StarSymbol"/>
              <a:buAutoNum type="arabicParenR"/>
            </a:pPr>
            <a:r>
              <a:rPr b="0" lang="sv-SE" sz="1300" spc="-1" strike="noStrike">
                <a:latin typeface="DejaVu Sans"/>
              </a:rPr>
              <a:t>11-19/1027r0, Do Not Fear Random MAC Addresses!, Dan Harkins (HPE)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1584000"/>
            <a:ext cx="7768800" cy="4750200"/>
          </a:xfrm>
          <a:prstGeom prst="rect">
            <a:avLst/>
          </a:prstGeom>
          <a:noFill/>
          <a:ln w="9360">
            <a:noFill/>
          </a:ln>
        </p:spPr>
        <p:style>
          <a:lnRef idx="0"/>
          <a:fillRef idx="0"/>
          <a:effectRef idx="0"/>
          <a:fontRef idx="minor"/>
        </p:style>
      </p:sp>
      <p:sp>
        <p:nvSpPr>
          <p:cNvPr id="203"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A3E73E0-15BF-42C0-8BAE-81A65646D07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4"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5"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6"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a:t>
            </a:r>
            <a:endParaRPr b="0" lang="sv-SE" sz="3200" spc="-1" strike="noStrike">
              <a:latin typeface="DejaVu Sans"/>
            </a:endParaRPr>
          </a:p>
        </p:txBody>
      </p:sp>
      <p:sp>
        <p:nvSpPr>
          <p:cNvPr id="207" name="CustomShape 6"/>
          <p:cNvSpPr/>
          <p:nvPr/>
        </p:nvSpPr>
        <p:spPr>
          <a:xfrm>
            <a:off x="1152000" y="2088000"/>
            <a:ext cx="6695640" cy="72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400" spc="-1" strike="noStrike">
                <a:latin typeface="DejaVu Sans"/>
              </a:rPr>
              <a:t>Proposal: wait until the draft report is published in August and discussed in September F2F, to see if there are outstanding issues which could productively be addressed in a teleconference environment.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685800" y="1584000"/>
            <a:ext cx="7768800" cy="4750200"/>
          </a:xfrm>
          <a:prstGeom prst="rect">
            <a:avLst/>
          </a:prstGeom>
          <a:noFill/>
          <a:ln w="9360">
            <a:noFill/>
          </a:ln>
        </p:spPr>
        <p:style>
          <a:lnRef idx="0"/>
          <a:fillRef idx="0"/>
          <a:effectRef idx="0"/>
          <a:fontRef idx="minor"/>
        </p:style>
      </p:sp>
      <p:sp>
        <p:nvSpPr>
          <p:cNvPr id="209"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C2E36D4-7F91-4E02-8EC0-0A4EC183440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0"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1"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2"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1584000"/>
            <a:ext cx="7768800" cy="4750200"/>
          </a:xfrm>
          <a:prstGeom prst="rect">
            <a:avLst/>
          </a:prstGeom>
          <a:noFill/>
          <a:ln w="9360">
            <a:noFill/>
          </a:ln>
        </p:spPr>
        <p:style>
          <a:lnRef idx="0"/>
          <a:fillRef idx="0"/>
          <a:effectRef idx="0"/>
          <a:fontRef idx="minor"/>
        </p:style>
      </p:sp>
      <p:sp>
        <p:nvSpPr>
          <p:cNvPr id="214"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C733C7E-B624-4580-804D-5CE292617F8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5"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6"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7"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90000"/>
              </a:lnSpc>
              <a:spcBef>
                <a:spcPts val="601"/>
              </a:spcBef>
            </a:pPr>
            <a:endParaRPr b="0" lang="sv-SE" sz="18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July 13-17, 2019, Vienna, Austria</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0E96100-AB4D-4066-B25D-EA116EB3582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2"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4" name="CustomShape 5"/>
          <p:cNvSpPr/>
          <p:nvPr/>
        </p:nvSpPr>
        <p:spPr>
          <a:xfrm>
            <a:off x="678600" y="91584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714240" y="357120"/>
            <a:ext cx="2373120" cy="27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6" name="CustomShape 2"/>
          <p:cNvSpPr/>
          <p:nvPr/>
        </p:nvSpPr>
        <p:spPr>
          <a:xfrm>
            <a:off x="4344840" y="6475320"/>
            <a:ext cx="527040" cy="36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2465C53D-5F6C-4F38-AB11-2A4C71DEA55C}" type="slidenum">
              <a:rPr b="0" lang="sv-SE" sz="1200" spc="-1" strike="noStrike">
                <a:solidFill>
                  <a:srgbClr val="000000"/>
                </a:solidFill>
                <a:latin typeface="Times New Roman"/>
                <a:ea typeface="MS Gothic"/>
              </a:rPr>
              <a:t>3</a:t>
            </a:fld>
            <a:endParaRPr b="0" lang="sv-SE" sz="1200" spc="-1" strike="noStrike">
              <a:latin typeface="DejaVu Sans"/>
            </a:endParaRPr>
          </a:p>
        </p:txBody>
      </p:sp>
      <p:sp>
        <p:nvSpPr>
          <p:cNvPr id="147" name="CustomShape 3"/>
          <p:cNvSpPr/>
          <p:nvPr/>
        </p:nvSpPr>
        <p:spPr>
          <a:xfrm>
            <a:off x="685440" y="609480"/>
            <a:ext cx="7999200" cy="115884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48" name="CustomShape 4"/>
          <p:cNvSpPr/>
          <p:nvPr/>
        </p:nvSpPr>
        <p:spPr>
          <a:xfrm>
            <a:off x="539640" y="1525680"/>
            <a:ext cx="8001000" cy="4493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804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804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804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49"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14960" y="333720"/>
            <a:ext cx="93024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097D27F8-4E5B-49D8-9AB8-EFBD7F323723}" type="slidenum">
              <a:rPr b="0" lang="sv-SE" sz="1200" spc="-1" strike="noStrike">
                <a:solidFill>
                  <a:srgbClr val="000000"/>
                </a:solidFill>
                <a:latin typeface="DejaVu Sans"/>
                <a:ea typeface="DejaVu Sans"/>
              </a:rPr>
              <a:t>3</a:t>
            </a:fld>
            <a:endParaRPr b="0" lang="sv-SE" sz="1200" spc="-1" strike="noStrike">
              <a:latin typeface="DejaVu Sans"/>
            </a:endParaRPr>
          </a:p>
        </p:txBody>
      </p:sp>
      <p:sp>
        <p:nvSpPr>
          <p:cNvPr id="153" name="CustomShape 4"/>
          <p:cNvSpPr/>
          <p:nvPr/>
        </p:nvSpPr>
        <p:spPr>
          <a:xfrm>
            <a:off x="684360" y="549360"/>
            <a:ext cx="7770600" cy="920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54" name="CustomShape 5"/>
          <p:cNvSpPr/>
          <p:nvPr/>
        </p:nvSpPr>
        <p:spPr>
          <a:xfrm>
            <a:off x="685800" y="1447560"/>
            <a:ext cx="7770600" cy="3669840"/>
          </a:xfrm>
          <a:prstGeom prst="rect">
            <a:avLst/>
          </a:prstGeom>
          <a:noFill/>
          <a:ln>
            <a:noFill/>
          </a:ln>
        </p:spPr>
        <p:style>
          <a:lnRef idx="0"/>
          <a:fillRef idx="0"/>
          <a:effectRef idx="0"/>
          <a:fontRef idx="minor"/>
        </p:style>
        <p:txBody>
          <a:bodyPr lIns="92160" rIns="92160" tIns="46080" bIns="46080">
            <a:normAutofit/>
          </a:bodyPr>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960" y="333720"/>
            <a:ext cx="93024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2FB9DC7B-E9DD-4C07-9FD2-117ACA36FCD7}" type="slidenum">
              <a:rPr b="0" lang="sv-SE" sz="1200" spc="-1" strike="noStrike">
                <a:solidFill>
                  <a:srgbClr val="000000"/>
                </a:solidFill>
                <a:latin typeface="DejaVu Sans"/>
                <a:ea typeface="DejaVu Sans"/>
              </a:rPr>
              <a:t>4</a:t>
            </a:fld>
            <a:endParaRPr b="0" lang="sv-SE" sz="1200" spc="-1" strike="noStrike">
              <a:latin typeface="DejaVu Sans"/>
            </a:endParaRPr>
          </a:p>
        </p:txBody>
      </p:sp>
      <p:sp>
        <p:nvSpPr>
          <p:cNvPr id="158" name="CustomShape 4"/>
          <p:cNvSpPr/>
          <p:nvPr/>
        </p:nvSpPr>
        <p:spPr>
          <a:xfrm>
            <a:off x="685800" y="685440"/>
            <a:ext cx="7770600" cy="65376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59" name="CustomShape 5"/>
          <p:cNvSpPr/>
          <p:nvPr/>
        </p:nvSpPr>
        <p:spPr>
          <a:xfrm>
            <a:off x="304560" y="1752480"/>
            <a:ext cx="7846560" cy="4113000"/>
          </a:xfrm>
          <a:prstGeom prst="rect">
            <a:avLst/>
          </a:prstGeom>
          <a:noFill/>
          <a:ln>
            <a:noFill/>
          </a:ln>
        </p:spPr>
        <p:style>
          <a:lnRef idx="0"/>
          <a:fillRef idx="0"/>
          <a:effectRef idx="0"/>
          <a:fontRef idx="minor"/>
        </p:style>
        <p:txBody>
          <a:bodyPr lIns="90360" rIns="90360" tIns="44280" bIns="44280">
            <a:normAutofit/>
          </a:bodyPr>
          <a:p>
            <a:pPr marL="342720" indent="-34092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92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92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457200" indent="-45504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504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504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a:p>
            <a:pPr marL="457200" indent="-45504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p:txBody>
      </p:sp>
      <p:sp>
        <p:nvSpPr>
          <p:cNvPr id="161"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8D728DE-1CF1-46CB-AD5F-C10CD506D92A}"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62"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3"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4"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Wednesday 17 July PM1</a:t>
            </a:r>
            <a:endParaRPr b="0" lang="sv-SE" sz="20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18 July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66"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9478412-0017-4C0E-9DB7-5203B25859C7}"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67"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8"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9"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
        <p:nvSpPr>
          <p:cNvPr id="170" name="CustomShape 6"/>
          <p:cNvSpPr/>
          <p:nvPr/>
        </p:nvSpPr>
        <p:spPr>
          <a:xfrm>
            <a:off x="792000" y="3960000"/>
            <a:ext cx="6839280" cy="1263240"/>
          </a:xfrm>
          <a:prstGeom prst="rect">
            <a:avLst/>
          </a:prstGeom>
          <a:noFill/>
          <a:ln>
            <a:noFill/>
          </a:ln>
        </p:spPr>
        <p:style>
          <a:lnRef idx="0"/>
          <a:fillRef idx="0"/>
          <a:effectRef idx="0"/>
          <a:fontRef idx="minor"/>
        </p:style>
        <p:txBody>
          <a:bodyPr lIns="90000" rIns="90000" tIns="45000" bIns="45000">
            <a:spAutoFit/>
          </a:bodyPr>
          <a:p>
            <a:pPr marL="216000" indent="-215280">
              <a:lnSpc>
                <a:spcPct val="100000"/>
              </a:lnSpc>
              <a:spcBef>
                <a:spcPts val="601"/>
              </a:spcBef>
              <a:buClr>
                <a:srgbClr val="000000"/>
              </a:buClr>
              <a:buSzPct val="45000"/>
              <a:buFont typeface="Wingdings" charset="2"/>
              <a:buChar char=""/>
            </a:pPr>
            <a:r>
              <a:rPr b="1" lang="sv-SE" sz="1800" spc="-1" strike="noStrike">
                <a:solidFill>
                  <a:srgbClr val="000000"/>
                </a:solidFill>
                <a:latin typeface="Times New Roman"/>
                <a:ea typeface="MS Gothic"/>
              </a:rPr>
              <a:t>Announcement from Chair:</a:t>
            </a:r>
            <a:endParaRPr b="0" lang="sv-SE" sz="1800" spc="-1" strike="noStrike">
              <a:latin typeface="DejaVu Sans"/>
            </a:endParaRPr>
          </a:p>
          <a:p>
            <a:pPr lvl="1" marL="432000" indent="-215280">
              <a:lnSpc>
                <a:spcPct val="100000"/>
              </a:lnSpc>
              <a:spcBef>
                <a:spcPts val="601"/>
              </a:spcBef>
              <a:buClr>
                <a:srgbClr val="000000"/>
              </a:buClr>
              <a:buSzPct val="45000"/>
              <a:buFont typeface="Wingdings" charset="2"/>
              <a:buChar char=""/>
            </a:pPr>
            <a:r>
              <a:rPr b="0" lang="sv-SE" sz="1800" spc="-1" strike="noStrike">
                <a:solidFill>
                  <a:srgbClr val="000000"/>
                </a:solidFill>
                <a:latin typeface="Times New Roman"/>
                <a:ea typeface="MS Gothic"/>
              </a:rPr>
              <a:t>RCM TIG will be presented at the Privacy-Enhancing Technologies Symposium on July 19 in Stockholm by the Chair. For more information see </a:t>
            </a:r>
            <a:r>
              <a:rPr b="0" lang="sv-SE" sz="1800" spc="-1" strike="noStrike" u="sng">
                <a:solidFill>
                  <a:srgbClr val="0000ff"/>
                </a:solidFill>
                <a:uFillTx/>
                <a:latin typeface="Times New Roman"/>
                <a:ea typeface="MS Gothic"/>
                <a:hlinkClick r:id="rId1"/>
              </a:rPr>
              <a:t>https://petsymposium.org/2019/hotpets.php</a:t>
            </a:r>
            <a:r>
              <a:rPr b="0" lang="sv-SE" sz="1800" spc="-1" strike="noStrike">
                <a:solidFill>
                  <a:srgbClr val="000000"/>
                </a:solidFill>
                <a:latin typeface="Times New Roman"/>
                <a:ea typeface="MS Gothic"/>
              </a:rPr>
              <a:t> </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7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FB398BC-7C84-4F7A-BB31-6FBA76CACA78}"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7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7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17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A525A01-C290-426B-9F1E-EDF8A08F1F97}" type="slidenum">
              <a:rPr b="0" lang="sv-SE" sz="1200" spc="-1" strike="noStrike">
                <a:solidFill>
                  <a:srgbClr val="000000"/>
                </a:solidFill>
                <a:latin typeface="Times New Roman"/>
                <a:ea typeface="MS Gothic"/>
              </a:rPr>
              <a:t>5</a:t>
            </a:fld>
            <a:endParaRPr b="0" lang="sv-SE" sz="1200" spc="-1" strike="noStrike">
              <a:latin typeface="DejaVu Sans"/>
            </a:endParaRPr>
          </a:p>
        </p:txBody>
      </p:sp>
      <p:sp>
        <p:nvSpPr>
          <p:cNvPr id="17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0" name="CustomShape 5"/>
          <p:cNvSpPr/>
          <p:nvPr/>
        </p:nvSpPr>
        <p:spPr>
          <a:xfrm>
            <a:off x="685800" y="685800"/>
            <a:ext cx="7768800" cy="106308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1558</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2019-07-16T17:17:42Z</dcterms:modified>
  <cp:revision>55</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