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8" r:id="rId5"/>
    <p:sldId id="417" r:id="rId6"/>
    <p:sldId id="388" r:id="rId7"/>
    <p:sldId id="390" r:id="rId8"/>
    <p:sldId id="416" r:id="rId9"/>
    <p:sldId id="415" r:id="rId10"/>
    <p:sldId id="421" r:id="rId11"/>
    <p:sldId id="414" r:id="rId12"/>
    <p:sldId id="413" r:id="rId13"/>
    <p:sldId id="422" r:id="rId14"/>
    <p:sldId id="410" r:id="rId15"/>
    <p:sldId id="396" r:id="rId16"/>
    <p:sldId id="376" r:id="rId17"/>
    <p:sldId id="423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us.mediatek.inc\san_jose\home\mtk10739\11be\simulation_results_b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us.mediatek.inc\san_jose\home\mtk10739\11be\simulation_results_b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EHT STA</a:t>
            </a:r>
            <a:r>
              <a:rPr lang="en-US" baseline="0" dirty="0" smtClean="0"/>
              <a:t> Throughput (Mbps)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Sheet1!$C$176</c:f>
              <c:strCache>
                <c:ptCount val="1"/>
                <c:pt idx="0">
                  <c:v>Legacy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(Sheet1!$C$175,Sheet1!$G$175,Sheet1!$K$175,Sheet1!$O$175)</c:f>
              <c:numCache>
                <c:formatCode>0%</c:formatCode>
                <c:ptCount val="4"/>
                <c:pt idx="0">
                  <c:v>0.02</c:v>
                </c:pt>
                <c:pt idx="1">
                  <c:v>0.2</c:v>
                </c:pt>
                <c:pt idx="2">
                  <c:v>0.55000000000000004</c:v>
                </c:pt>
                <c:pt idx="3">
                  <c:v>0.85</c:v>
                </c:pt>
              </c:numCache>
            </c:numRef>
          </c:cat>
          <c:val>
            <c:numRef>
              <c:f>(Sheet1!$C$177,Sheet1!$G$177,Sheet1!$K$177,Sheet1!$O$177)</c:f>
              <c:numCache>
                <c:formatCode>General</c:formatCode>
                <c:ptCount val="4"/>
                <c:pt idx="0">
                  <c:v>266.75</c:v>
                </c:pt>
                <c:pt idx="1">
                  <c:v>171.68</c:v>
                </c:pt>
                <c:pt idx="2">
                  <c:v>75</c:v>
                </c:pt>
                <c:pt idx="3">
                  <c:v>78.739999999999995</c:v>
                </c:pt>
              </c:numCache>
            </c:numRef>
          </c:val>
        </c:ser>
        <c:ser>
          <c:idx val="1"/>
          <c:order val="1"/>
          <c:tx>
            <c:strRef>
              <c:f>Sheet1!$D$176</c:f>
              <c:strCache>
                <c:ptCount val="1"/>
                <c:pt idx="0">
                  <c:v>Async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(Sheet1!$C$175,Sheet1!$G$175,Sheet1!$K$175,Sheet1!$O$175)</c:f>
              <c:numCache>
                <c:formatCode>0%</c:formatCode>
                <c:ptCount val="4"/>
                <c:pt idx="0">
                  <c:v>0.02</c:v>
                </c:pt>
                <c:pt idx="1">
                  <c:v>0.2</c:v>
                </c:pt>
                <c:pt idx="2">
                  <c:v>0.55000000000000004</c:v>
                </c:pt>
                <c:pt idx="3">
                  <c:v>0.85</c:v>
                </c:pt>
              </c:numCache>
            </c:numRef>
          </c:cat>
          <c:val>
            <c:numRef>
              <c:f>(Sheet1!$D$177,Sheet1!$H$177,Sheet1!$L$177,Sheet1!$P$177)</c:f>
              <c:numCache>
                <c:formatCode>General</c:formatCode>
                <c:ptCount val="4"/>
                <c:pt idx="0">
                  <c:v>596.77</c:v>
                </c:pt>
                <c:pt idx="1">
                  <c:v>439.53</c:v>
                </c:pt>
                <c:pt idx="2">
                  <c:v>283.77999999999997</c:v>
                </c:pt>
                <c:pt idx="3">
                  <c:v>175.06</c:v>
                </c:pt>
              </c:numCache>
            </c:numRef>
          </c:val>
        </c:ser>
        <c:ser>
          <c:idx val="2"/>
          <c:order val="2"/>
          <c:tx>
            <c:strRef>
              <c:f>Sheet1!$E$176</c:f>
              <c:strCache>
                <c:ptCount val="1"/>
                <c:pt idx="0">
                  <c:v>Sync-DPC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numRef>
              <c:f>(Sheet1!$C$175,Sheet1!$G$175,Sheet1!$K$175,Sheet1!$O$175)</c:f>
              <c:numCache>
                <c:formatCode>0%</c:formatCode>
                <c:ptCount val="4"/>
                <c:pt idx="0">
                  <c:v>0.02</c:v>
                </c:pt>
                <c:pt idx="1">
                  <c:v>0.2</c:v>
                </c:pt>
                <c:pt idx="2">
                  <c:v>0.55000000000000004</c:v>
                </c:pt>
                <c:pt idx="3">
                  <c:v>0.85</c:v>
                </c:pt>
              </c:numCache>
            </c:numRef>
          </c:cat>
          <c:val>
            <c:numRef>
              <c:f>(Sheet1!$E$177,Sheet1!$I$177,Sheet1!$M$177,Sheet1!$Q$177)</c:f>
              <c:numCache>
                <c:formatCode>General</c:formatCode>
                <c:ptCount val="4"/>
                <c:pt idx="0">
                  <c:v>572.21</c:v>
                </c:pt>
                <c:pt idx="1">
                  <c:v>393.27</c:v>
                </c:pt>
                <c:pt idx="2">
                  <c:v>249.8</c:v>
                </c:pt>
                <c:pt idx="3">
                  <c:v>140.78</c:v>
                </c:pt>
              </c:numCache>
            </c:numRef>
          </c:val>
        </c:ser>
        <c:ser>
          <c:idx val="3"/>
          <c:order val="3"/>
          <c:tx>
            <c:strRef>
              <c:f>Sheet1!$F$176</c:f>
              <c:strCache>
                <c:ptCount val="1"/>
                <c:pt idx="0">
                  <c:v>Sync-SPC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val>
            <c:numRef>
              <c:f>(Sheet1!$F$177,Sheet1!$J$177,Sheet1!$N$177,Sheet1!$R$177)</c:f>
              <c:numCache>
                <c:formatCode>General</c:formatCode>
                <c:ptCount val="4"/>
                <c:pt idx="0">
                  <c:v>533.73</c:v>
                </c:pt>
                <c:pt idx="1">
                  <c:v>364.51</c:v>
                </c:pt>
                <c:pt idx="2">
                  <c:v>183.31</c:v>
                </c:pt>
                <c:pt idx="3">
                  <c:v>109.89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22365856"/>
        <c:axId val="1222374016"/>
      </c:barChart>
      <c:catAx>
        <c:axId val="12223658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Background traffic</a:t>
                </a:r>
                <a:r>
                  <a:rPr lang="en-US" baseline="0" dirty="0" smtClean="0"/>
                  <a:t> load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2374016"/>
        <c:crosses val="autoZero"/>
        <c:auto val="1"/>
        <c:lblAlgn val="ctr"/>
        <c:lblOffset val="100"/>
        <c:noMultiLvlLbl val="0"/>
      </c:catAx>
      <c:valAx>
        <c:axId val="1222374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Throughput</a:t>
                </a:r>
                <a:r>
                  <a:rPr lang="en-US" baseline="0" dirty="0" smtClean="0"/>
                  <a:t> (Mbps)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23658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EHT STA Latency (sec)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Sheet1!$C$176</c:f>
              <c:strCache>
                <c:ptCount val="1"/>
                <c:pt idx="0">
                  <c:v>Legacy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(Sheet1!$C$175,Sheet1!$G$175,Sheet1!$K$175,Sheet1!$O$175)</c:f>
              <c:numCache>
                <c:formatCode>0%</c:formatCode>
                <c:ptCount val="4"/>
                <c:pt idx="0">
                  <c:v>0.02</c:v>
                </c:pt>
                <c:pt idx="1">
                  <c:v>0.2</c:v>
                </c:pt>
                <c:pt idx="2">
                  <c:v>0.55000000000000004</c:v>
                </c:pt>
                <c:pt idx="3">
                  <c:v>0.85</c:v>
                </c:pt>
              </c:numCache>
            </c:numRef>
          </c:cat>
          <c:val>
            <c:numRef>
              <c:f>(Sheet1!$C$185,Sheet1!$G$185,Sheet1!$K$185,Sheet1!$O$185)</c:f>
              <c:numCache>
                <c:formatCode>General</c:formatCode>
                <c:ptCount val="4"/>
                <c:pt idx="0">
                  <c:v>0.17582200000000001</c:v>
                </c:pt>
                <c:pt idx="1">
                  <c:v>0.27382200000000001</c:v>
                </c:pt>
                <c:pt idx="2">
                  <c:v>0.61470000000000002</c:v>
                </c:pt>
                <c:pt idx="3">
                  <c:v>0.58099999999999996</c:v>
                </c:pt>
              </c:numCache>
            </c:numRef>
          </c:val>
        </c:ser>
        <c:ser>
          <c:idx val="1"/>
          <c:order val="1"/>
          <c:tx>
            <c:strRef>
              <c:f>Sheet1!$D$176</c:f>
              <c:strCache>
                <c:ptCount val="1"/>
                <c:pt idx="0">
                  <c:v>Async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(Sheet1!$C$175,Sheet1!$G$175,Sheet1!$K$175,Sheet1!$O$175)</c:f>
              <c:numCache>
                <c:formatCode>0%</c:formatCode>
                <c:ptCount val="4"/>
                <c:pt idx="0">
                  <c:v>0.02</c:v>
                </c:pt>
                <c:pt idx="1">
                  <c:v>0.2</c:v>
                </c:pt>
                <c:pt idx="2">
                  <c:v>0.55000000000000004</c:v>
                </c:pt>
                <c:pt idx="3">
                  <c:v>0.85</c:v>
                </c:pt>
              </c:numCache>
            </c:numRef>
          </c:cat>
          <c:val>
            <c:numRef>
              <c:f>(Sheet1!$D$185,Sheet1!$H$185,Sheet1!$L$185,Sheet1!$P$185)</c:f>
              <c:numCache>
                <c:formatCode>General</c:formatCode>
                <c:ptCount val="4"/>
                <c:pt idx="0">
                  <c:v>7.6708999999999999E-2</c:v>
                </c:pt>
                <c:pt idx="1">
                  <c:v>0.10448499999999999</c:v>
                </c:pt>
                <c:pt idx="2">
                  <c:v>0.16217000000000001</c:v>
                </c:pt>
                <c:pt idx="3">
                  <c:v>0.26477000000000001</c:v>
                </c:pt>
              </c:numCache>
            </c:numRef>
          </c:val>
        </c:ser>
        <c:ser>
          <c:idx val="2"/>
          <c:order val="2"/>
          <c:tx>
            <c:strRef>
              <c:f>Sheet1!$E$176</c:f>
              <c:strCache>
                <c:ptCount val="1"/>
                <c:pt idx="0">
                  <c:v>Sync-DPC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numRef>
              <c:f>(Sheet1!$C$175,Sheet1!$G$175,Sheet1!$K$175,Sheet1!$O$175)</c:f>
              <c:numCache>
                <c:formatCode>0%</c:formatCode>
                <c:ptCount val="4"/>
                <c:pt idx="0">
                  <c:v>0.02</c:v>
                </c:pt>
                <c:pt idx="1">
                  <c:v>0.2</c:v>
                </c:pt>
                <c:pt idx="2">
                  <c:v>0.55000000000000004</c:v>
                </c:pt>
                <c:pt idx="3">
                  <c:v>0.85</c:v>
                </c:pt>
              </c:numCache>
            </c:numRef>
          </c:cat>
          <c:val>
            <c:numRef>
              <c:f>(Sheet1!$E$185,Sheet1!$I$185,Sheet1!$M$185,Sheet1!$Q$185)</c:f>
              <c:numCache>
                <c:formatCode>General</c:formatCode>
                <c:ptCount val="4"/>
                <c:pt idx="0">
                  <c:v>8.0851000000000006E-2</c:v>
                </c:pt>
                <c:pt idx="1">
                  <c:v>0.11668199999999999</c:v>
                </c:pt>
                <c:pt idx="2">
                  <c:v>0.18350900000000001</c:v>
                </c:pt>
                <c:pt idx="3">
                  <c:v>0.32556600000000002</c:v>
                </c:pt>
              </c:numCache>
            </c:numRef>
          </c:val>
        </c:ser>
        <c:ser>
          <c:idx val="3"/>
          <c:order val="3"/>
          <c:tx>
            <c:strRef>
              <c:f>Sheet1!$F$176</c:f>
              <c:strCache>
                <c:ptCount val="1"/>
                <c:pt idx="0">
                  <c:v>Sync-SPC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val>
            <c:numRef>
              <c:f>(Sheet1!$F$185,Sheet1!$J$185,Sheet1!$N$185,Sheet1!$R$185)</c:f>
              <c:numCache>
                <c:formatCode>General</c:formatCode>
                <c:ptCount val="4"/>
                <c:pt idx="0">
                  <c:v>8.5626999999999995E-2</c:v>
                </c:pt>
                <c:pt idx="1">
                  <c:v>0.125635</c:v>
                </c:pt>
                <c:pt idx="2">
                  <c:v>0.25679099999999999</c:v>
                </c:pt>
                <c:pt idx="3">
                  <c:v>0.37539400000000001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22368032"/>
        <c:axId val="1222366944"/>
      </c:barChart>
      <c:catAx>
        <c:axId val="12223680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Background traffic load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2366944"/>
        <c:crosses val="autoZero"/>
        <c:auto val="1"/>
        <c:lblAlgn val="ctr"/>
        <c:lblOffset val="100"/>
        <c:noMultiLvlLbl val="0"/>
      </c:catAx>
      <c:valAx>
        <c:axId val="1222366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Latency (sec)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23680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802.11-19/0979r2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731-00-00be-multi-link-operation.pptx" TargetMode="External"/><Relationship Id="rId2" Type="http://schemas.openxmlformats.org/officeDocument/2006/relationships/hyperlink" Target="https://mentor.ieee.org/802.11/dcn/19/11-19-0766-01-00be-enhanced-multi-band-multi-channel-operation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822-00-00be-extremely-efficient-multi-band-operation.pptx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EHT Multi-Link Operation Follow-up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674695"/>
              </p:ext>
            </p:extLst>
          </p:nvPr>
        </p:nvGraphicFramePr>
        <p:xfrm>
          <a:off x="534988" y="3122613"/>
          <a:ext cx="8088312" cy="319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8" name="Document" r:id="rId4" imgW="8290751" imgH="3284192" progId="Word.Document.8">
                  <p:embed/>
                </p:oleObj>
              </mc:Choice>
              <mc:Fallback>
                <p:oleObj name="Document" r:id="rId4" imgW="8290751" imgH="32841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122613"/>
                        <a:ext cx="8088312" cy="31940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735428"/>
            <a:ext cx="7772400" cy="4114800"/>
          </a:xfrm>
        </p:spPr>
        <p:txBody>
          <a:bodyPr/>
          <a:lstStyle/>
          <a:p>
            <a:r>
              <a:rPr lang="en-US" dirty="0" smtClean="0"/>
              <a:t>Many </a:t>
            </a:r>
            <a:r>
              <a:rPr lang="en-US" dirty="0" err="1" smtClean="0"/>
              <a:t>TGbe</a:t>
            </a:r>
            <a:r>
              <a:rPr lang="en-US" dirty="0" smtClean="0"/>
              <a:t> MLO </a:t>
            </a:r>
            <a:r>
              <a:rPr lang="en-US" dirty="0"/>
              <a:t>submissions are </a:t>
            </a:r>
            <a:r>
              <a:rPr lang="en-US" dirty="0" smtClean="0"/>
              <a:t>going in a </a:t>
            </a:r>
            <a:r>
              <a:rPr lang="en-US" dirty="0"/>
              <a:t>direction </a:t>
            </a:r>
            <a:r>
              <a:rPr lang="en-US" dirty="0" smtClean="0"/>
              <a:t>that allows a STA to send </a:t>
            </a:r>
            <a:r>
              <a:rPr lang="en-US" dirty="0"/>
              <a:t>frames belonging to </a:t>
            </a:r>
            <a:r>
              <a:rPr lang="en-US" dirty="0" smtClean="0"/>
              <a:t>single TID over multiple links.</a:t>
            </a:r>
          </a:p>
          <a:p>
            <a:pPr lvl="1"/>
            <a:r>
              <a:rPr lang="en-US" dirty="0" smtClean="0"/>
              <a:t>But, the details about channel access protocol of the multi-link operation [</a:t>
            </a:r>
            <a:r>
              <a:rPr lang="en-US" dirty="0"/>
              <a:t>2] are </a:t>
            </a:r>
            <a:r>
              <a:rPr lang="en-US" dirty="0" smtClean="0"/>
              <a:t>TBD. </a:t>
            </a:r>
          </a:p>
          <a:p>
            <a:pPr lvl="1"/>
            <a:endParaRPr lang="en-US" dirty="0"/>
          </a:p>
          <a:p>
            <a:r>
              <a:rPr lang="en-US" dirty="0" smtClean="0"/>
              <a:t>In a way forward, we propose to define the TID-to-link mapping in the </a:t>
            </a:r>
            <a:r>
              <a:rPr lang="en-US" dirty="0" err="1" smtClean="0"/>
              <a:t>TGbe</a:t>
            </a:r>
            <a:r>
              <a:rPr lang="en-US" dirty="0" smtClean="0"/>
              <a:t> SFD as a top level concept of </a:t>
            </a:r>
            <a:r>
              <a:rPr lang="en-US" dirty="0"/>
              <a:t>EHT </a:t>
            </a:r>
            <a:r>
              <a:rPr lang="en-US" dirty="0" smtClean="0"/>
              <a:t>MLO. </a:t>
            </a:r>
            <a:endParaRPr lang="en-US" dirty="0"/>
          </a:p>
          <a:p>
            <a:pPr lvl="1"/>
            <a:r>
              <a:rPr lang="en-US" dirty="0" smtClean="0"/>
              <a:t>TID-to-link </a:t>
            </a:r>
            <a:r>
              <a:rPr lang="en-US" dirty="0"/>
              <a:t>mapping : A single TID is mapped to one </a:t>
            </a:r>
            <a:r>
              <a:rPr lang="en-US" dirty="0" smtClean="0"/>
              <a:t>or more links</a:t>
            </a:r>
            <a:r>
              <a:rPr lang="en-US" dirty="0"/>
              <a:t>. The frames belonging to the single TID </a:t>
            </a:r>
            <a:r>
              <a:rPr lang="en-US" dirty="0" smtClean="0"/>
              <a:t>are sent </a:t>
            </a:r>
            <a:r>
              <a:rPr lang="en-US" dirty="0"/>
              <a:t>on the mapped link(s). 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36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contribution, we evaluate performance (throughput and latency) of the multi-link operation under more realistic environments. </a:t>
            </a:r>
          </a:p>
          <a:p>
            <a:pPr lvl="1"/>
            <a:r>
              <a:rPr lang="en-US" dirty="0" smtClean="0"/>
              <a:t>Even though the performance gain of the MLO operation varies depending on the BSS and OBSS background traffic load, we can see throughput and latency improvement in all scenarios. </a:t>
            </a:r>
          </a:p>
          <a:p>
            <a:r>
              <a:rPr lang="en-US" dirty="0" smtClean="0"/>
              <a:t>To achieve those gains, the multi-link operation should allow frames </a:t>
            </a:r>
            <a:r>
              <a:rPr lang="en-US" dirty="0"/>
              <a:t>of </a:t>
            </a:r>
            <a:r>
              <a:rPr lang="en-US" dirty="0" smtClean="0"/>
              <a:t>the same </a:t>
            </a:r>
            <a:r>
              <a:rPr lang="en-US" dirty="0"/>
              <a:t>TID </a:t>
            </a:r>
            <a:r>
              <a:rPr lang="en-US" dirty="0" smtClean="0"/>
              <a:t>(or </a:t>
            </a:r>
            <a:r>
              <a:rPr lang="en-US" dirty="0"/>
              <a:t>different </a:t>
            </a:r>
            <a:r>
              <a:rPr lang="en-US" dirty="0" smtClean="0"/>
              <a:t>TIDs as well) to be transmitted over multiple links </a:t>
            </a:r>
            <a:r>
              <a:rPr lang="en-US" dirty="0"/>
              <a:t>concurrently or non-concurrently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23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mentor.ieee.org/802.11/dcn/19/11-19-0766-01-00be-enhanced-multi-band-multi-channel-operation.pptx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[2]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mentor.ieee.org/802.11/dcn/19/11-19-0731-00-00be-multi-link-operation.pptx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[3]</a:t>
            </a:r>
            <a:r>
              <a:rPr lang="en-US" dirty="0"/>
              <a:t>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mentor.ieee.org/802.11/dcn/19/11-19-0822-00-00be-extremely-efficient-multi-band-operation.pptx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762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Do </a:t>
            </a:r>
            <a:r>
              <a:rPr lang="en-US" dirty="0"/>
              <a:t>you support </a:t>
            </a:r>
            <a:r>
              <a:rPr lang="en-US" dirty="0" smtClean="0"/>
              <a:t>defining </a:t>
            </a:r>
            <a:r>
              <a:rPr lang="en-US" dirty="0"/>
              <a:t>a </a:t>
            </a:r>
            <a:r>
              <a:rPr lang="en-US" dirty="0" smtClean="0"/>
              <a:t>TID-to-link </a:t>
            </a:r>
            <a:r>
              <a:rPr lang="en-US" dirty="0"/>
              <a:t>mapping </a:t>
            </a:r>
            <a:r>
              <a:rPr lang="en-US" dirty="0" smtClean="0"/>
              <a:t>mechanism among </a:t>
            </a:r>
            <a:r>
              <a:rPr lang="en-US" dirty="0"/>
              <a:t>the enabled links </a:t>
            </a:r>
            <a:r>
              <a:rPr lang="en-US" dirty="0" smtClean="0"/>
              <a:t>of a </a:t>
            </a:r>
            <a:r>
              <a:rPr lang="en-US" dirty="0"/>
              <a:t>multi-link </a:t>
            </a:r>
            <a:r>
              <a:rPr lang="en-US" dirty="0" smtClean="0"/>
              <a:t>logical entity.</a:t>
            </a:r>
          </a:p>
          <a:p>
            <a:pPr lvl="1"/>
            <a:r>
              <a:rPr lang="en-US" dirty="0" smtClean="0"/>
              <a:t>Note</a:t>
            </a:r>
            <a:r>
              <a:rPr lang="en-US" dirty="0"/>
              <a:t>: </a:t>
            </a:r>
            <a:r>
              <a:rPr lang="en-US" dirty="0" smtClean="0"/>
              <a:t>For each TID, TID-to-link </a:t>
            </a:r>
            <a:r>
              <a:rPr lang="en-US" dirty="0"/>
              <a:t>mapping can be 1-to-1 or 1-to-many.</a:t>
            </a:r>
          </a:p>
          <a:p>
            <a:pPr lvl="1"/>
            <a:r>
              <a:rPr lang="en-US" dirty="0" smtClean="0"/>
              <a:t>Yes/No/Abstain: 56 / 9/ 55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3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Move </a:t>
            </a:r>
            <a:r>
              <a:rPr lang="en-US" b="0" dirty="0"/>
              <a:t>to add to the specification framework document</a:t>
            </a:r>
            <a:r>
              <a:rPr lang="en-US" b="0" dirty="0" smtClean="0"/>
              <a:t>:</a:t>
            </a:r>
          </a:p>
          <a:p>
            <a:pPr lvl="1"/>
            <a:r>
              <a:rPr lang="en-US" b="0" dirty="0" smtClean="0"/>
              <a:t>Define </a:t>
            </a:r>
            <a:r>
              <a:rPr lang="en-US" b="0" dirty="0"/>
              <a:t>a TID-to-link mapping mechanism among the enabled links of a multi-link logical entity.</a:t>
            </a:r>
            <a:br>
              <a:rPr lang="en-US" b="0" dirty="0"/>
            </a:br>
            <a:r>
              <a:rPr lang="en-US" b="0" dirty="0"/>
              <a:t>Note: For each TID, TID-to-link mapping can be 1-to-1 or </a:t>
            </a:r>
            <a:r>
              <a:rPr lang="en-US" b="0" dirty="0" smtClean="0"/>
              <a:t>1-to-many. </a:t>
            </a:r>
          </a:p>
          <a:p>
            <a:pPr lvl="2"/>
            <a:r>
              <a:rPr lang="en-US" sz="2000" b="0" dirty="0" smtClean="0"/>
              <a:t>DCN</a:t>
            </a:r>
            <a:r>
              <a:rPr lang="en-US" sz="2000" b="0" dirty="0"/>
              <a:t>: </a:t>
            </a:r>
            <a:r>
              <a:rPr lang="en-US" sz="2000" b="0" dirty="0" smtClean="0"/>
              <a:t>11-19/979r2, </a:t>
            </a:r>
            <a:r>
              <a:rPr lang="en-US" sz="2000" b="0" dirty="0"/>
              <a:t>SP Result: 56/ 9/ </a:t>
            </a:r>
            <a:r>
              <a:rPr lang="en-US" sz="2000" b="0" dirty="0" smtClean="0"/>
              <a:t>55</a:t>
            </a:r>
          </a:p>
          <a:p>
            <a:pPr lvl="1"/>
            <a:endParaRPr lang="en-US" dirty="0"/>
          </a:p>
          <a:p>
            <a:pPr lvl="1"/>
            <a:r>
              <a:rPr lang="en-US" b="0" dirty="0" smtClean="0"/>
              <a:t>Moved </a:t>
            </a:r>
            <a:r>
              <a:rPr lang="en-US" b="0" dirty="0"/>
              <a:t>by: Yongho Seok 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6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 this contribution, we further </a:t>
            </a:r>
            <a:r>
              <a:rPr lang="en-US" dirty="0" smtClean="0"/>
              <a:t>evaluate </a:t>
            </a:r>
            <a:r>
              <a:rPr lang="en-US" dirty="0"/>
              <a:t>performance of multi-link operation (MLO) under various BSS and OBSS traffic load, and propose </a:t>
            </a:r>
            <a:r>
              <a:rPr lang="en-US" dirty="0" smtClean="0"/>
              <a:t>the inclusion of the </a:t>
            </a:r>
            <a:r>
              <a:rPr lang="en-US" dirty="0"/>
              <a:t>TID-to-link mapping </a:t>
            </a:r>
            <a:r>
              <a:rPr lang="en-US" dirty="0" smtClean="0"/>
              <a:t>concept in the </a:t>
            </a:r>
            <a:r>
              <a:rPr lang="en-US" dirty="0" err="1" smtClean="0"/>
              <a:t>TGbe</a:t>
            </a:r>
            <a:r>
              <a:rPr lang="en-US" dirty="0" smtClean="0"/>
              <a:t> SFD.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961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multi-link device may perform </a:t>
            </a:r>
            <a:r>
              <a:rPr lang="en-US" dirty="0"/>
              <a:t>a channel access </a:t>
            </a:r>
            <a:r>
              <a:rPr lang="en-US" dirty="0" smtClean="0"/>
              <a:t>(e.g., EDCA or Triggered Uplink Access) on multiple links independently [1,2]. </a:t>
            </a:r>
            <a:endParaRPr lang="en-US" dirty="0"/>
          </a:p>
          <a:p>
            <a:r>
              <a:rPr lang="en-US" dirty="0"/>
              <a:t>When </a:t>
            </a:r>
            <a:r>
              <a:rPr lang="en-US" dirty="0" smtClean="0"/>
              <a:t>such a multi-link </a:t>
            </a:r>
            <a:r>
              <a:rPr lang="en-US" dirty="0"/>
              <a:t>device obtains TXOPs on multiple links, it can send frames belonging to the same TID over multiple links simultaneously.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</a:p>
        </p:txBody>
      </p:sp>
      <p:cxnSp>
        <p:nvCxnSpPr>
          <p:cNvPr id="81" name="Straight Connector 80"/>
          <p:cNvCxnSpPr/>
          <p:nvPr/>
        </p:nvCxnSpPr>
        <p:spPr>
          <a:xfrm>
            <a:off x="685800" y="5675161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2877511" y="5250227"/>
            <a:ext cx="1674094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</a:t>
            </a:r>
            <a:r>
              <a:rPr lang="en-US" sz="1400" dirty="0">
                <a:solidFill>
                  <a:schemeClr val="tx1"/>
                </a:solidFill>
              </a:rPr>
              <a:t>Seq1, TID1]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2218" y="549049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84" name="Straight Connector 83"/>
          <p:cNvCxnSpPr/>
          <p:nvPr/>
        </p:nvCxnSpPr>
        <p:spPr>
          <a:xfrm flipV="1">
            <a:off x="673387" y="4573950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-195" y="4391429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86" name="Rectangle 85"/>
          <p:cNvSpPr/>
          <p:nvPr/>
        </p:nvSpPr>
        <p:spPr>
          <a:xfrm>
            <a:off x="4560888" y="5250226"/>
            <a:ext cx="1643957" cy="4227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[Seq2, </a:t>
            </a:r>
            <a:r>
              <a:rPr lang="en-US" sz="1400" dirty="0">
                <a:solidFill>
                  <a:schemeClr val="tx1"/>
                </a:solidFill>
              </a:rPr>
              <a:t>TID1]</a:t>
            </a:r>
          </a:p>
        </p:txBody>
      </p:sp>
      <p:sp>
        <p:nvSpPr>
          <p:cNvPr id="87" name="Rectangle 86"/>
          <p:cNvSpPr/>
          <p:nvPr/>
        </p:nvSpPr>
        <p:spPr>
          <a:xfrm>
            <a:off x="3457620" y="4140425"/>
            <a:ext cx="1644995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[Seq3, TID1]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102615" y="4140261"/>
            <a:ext cx="1661403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[Seq4, TID1]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324600" y="5686062"/>
            <a:ext cx="1052468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Block 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884988" y="4584686"/>
            <a:ext cx="1039812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Block 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61750" y="4213224"/>
            <a:ext cx="1333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Multi-link AP</a:t>
            </a:r>
            <a:endParaRPr lang="en-US" sz="1600" dirty="0"/>
          </a:p>
        </p:txBody>
      </p:sp>
      <p:sp>
        <p:nvSpPr>
          <p:cNvPr id="92" name="TextBox 91"/>
          <p:cNvSpPr txBox="1"/>
          <p:nvPr/>
        </p:nvSpPr>
        <p:spPr>
          <a:xfrm>
            <a:off x="653539" y="4594968"/>
            <a:ext cx="1453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STA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09600" y="5340836"/>
            <a:ext cx="1333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AP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09600" y="5721836"/>
            <a:ext cx="1453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STA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1619009" y="5054661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2013043" y="53594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165443" y="53594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2317843" y="53594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2470243" y="53594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610425" y="53594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762825" y="53594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614154" y="3962400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008188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9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160588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312988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465388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605570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2757970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2904061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3056461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3196643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3349043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283898" y="6096000"/>
            <a:ext cx="2589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&lt;</a:t>
            </a:r>
            <a:r>
              <a:rPr lang="en-US" sz="2000" dirty="0" smtClean="0"/>
              <a:t>Asynchronous MLO&gt;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9529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But, if a multi-link device is adversely affected by in-device coexistence interference across multiple links, it may not reliably transmit </a:t>
            </a:r>
            <a:r>
              <a:rPr lang="en-US" dirty="0"/>
              <a:t>and </a:t>
            </a:r>
            <a:r>
              <a:rPr lang="en-US" dirty="0" smtClean="0"/>
              <a:t>receive frames over those links simultaneously. </a:t>
            </a:r>
          </a:p>
          <a:p>
            <a:r>
              <a:rPr lang="en-US" dirty="0"/>
              <a:t>In such </a:t>
            </a:r>
            <a:r>
              <a:rPr lang="en-US" dirty="0" smtClean="0"/>
              <a:t>a case</a:t>
            </a:r>
            <a:r>
              <a:rPr lang="en-US" dirty="0"/>
              <a:t>, the multi-link device </a:t>
            </a:r>
            <a:r>
              <a:rPr lang="en-US" dirty="0" smtClean="0"/>
              <a:t>may </a:t>
            </a:r>
            <a:r>
              <a:rPr lang="en-US" dirty="0"/>
              <a:t>coordinate </a:t>
            </a:r>
            <a:r>
              <a:rPr lang="en-US" dirty="0" smtClean="0"/>
              <a:t>and synchronize its transmission and </a:t>
            </a:r>
            <a:r>
              <a:rPr lang="en-US" dirty="0"/>
              <a:t>reception timing </a:t>
            </a:r>
            <a:r>
              <a:rPr lang="en-US" dirty="0" smtClean="0"/>
              <a:t>over those multiple links.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685800" y="5964972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2850523" y="5540038"/>
            <a:ext cx="1674094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</a:t>
            </a:r>
            <a:r>
              <a:rPr lang="en-US" sz="1400" dirty="0">
                <a:solidFill>
                  <a:schemeClr val="tx1"/>
                </a:solidFill>
              </a:rPr>
              <a:t>Seq1, TID1]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2218" y="5757446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73387" y="4863761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-195" y="4658380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77" name="Rectangle 76"/>
          <p:cNvSpPr/>
          <p:nvPr/>
        </p:nvSpPr>
        <p:spPr>
          <a:xfrm>
            <a:off x="4533900" y="5540037"/>
            <a:ext cx="1643957" cy="4227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[Seq2, </a:t>
            </a:r>
            <a:r>
              <a:rPr lang="en-US" sz="1400" dirty="0">
                <a:solidFill>
                  <a:schemeClr val="tx1"/>
                </a:solidFill>
              </a:rPr>
              <a:t>TID1]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846150" y="4442362"/>
            <a:ext cx="1644995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[Seq3, TID1]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491145" y="4442198"/>
            <a:ext cx="1661403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[Seq4, TID1]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281138" y="5975866"/>
            <a:ext cx="1052468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Block 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73518" y="4886623"/>
            <a:ext cx="1039812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Block 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619009" y="5344472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986055" y="564927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138455" y="564927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290855" y="564927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443255" y="564927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583437" y="564927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735837" y="564927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600200" y="4252211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981200" y="455701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9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2133600" y="455701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2286000" y="455701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438400" y="455701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2578582" y="455701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2730982" y="455701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1750" y="4503035"/>
            <a:ext cx="1333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Multi-link AP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653539" y="4884779"/>
            <a:ext cx="1453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STA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5630647"/>
            <a:ext cx="1333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AP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9600" y="6011647"/>
            <a:ext cx="1453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STA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387078" y="4475872"/>
            <a:ext cx="457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378342" y="4244295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PIFS</a:t>
            </a:r>
            <a:endParaRPr lang="en-US" sz="1400" dirty="0">
              <a:latin typeface="+mn-lt"/>
            </a:endParaRPr>
          </a:p>
        </p:txBody>
      </p:sp>
      <p:cxnSp>
        <p:nvCxnSpPr>
          <p:cNvPr id="10" name="Straight Connector 9"/>
          <p:cNvCxnSpPr>
            <a:stCxn id="39" idx="1"/>
          </p:cNvCxnSpPr>
          <p:nvPr/>
        </p:nvCxnSpPr>
        <p:spPr bwMode="auto">
          <a:xfrm>
            <a:off x="2378342" y="4398184"/>
            <a:ext cx="0" cy="1538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2844278" y="4399672"/>
            <a:ext cx="0" cy="1538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3283898" y="6096000"/>
            <a:ext cx="24465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&lt;Synchronous MLO&gt;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56730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In previous performance evaluation [1], we compared throughput between single-link operation </a:t>
            </a:r>
            <a:r>
              <a:rPr lang="en-US" dirty="0"/>
              <a:t>(legacy) and </a:t>
            </a:r>
            <a:r>
              <a:rPr lang="en-US" dirty="0" smtClean="0"/>
              <a:t>multi-link operation under one STA per BSS scenario.</a:t>
            </a:r>
          </a:p>
          <a:p>
            <a:pPr lvl="1"/>
            <a:r>
              <a:rPr lang="en-US" dirty="0" smtClean="0"/>
              <a:t>It shows an upper bound of the throughput gain through the multi-link operation.</a:t>
            </a:r>
          </a:p>
          <a:p>
            <a:r>
              <a:rPr lang="en-US" dirty="0" smtClean="0"/>
              <a:t>In this contribution</a:t>
            </a:r>
            <a:r>
              <a:rPr lang="en-US" dirty="0"/>
              <a:t>, we </a:t>
            </a:r>
            <a:r>
              <a:rPr lang="en-US" dirty="0" smtClean="0"/>
              <a:t>evaluate multi-link performance in the presence of BSS </a:t>
            </a:r>
            <a:r>
              <a:rPr lang="en-US" dirty="0"/>
              <a:t>and OBSS </a:t>
            </a:r>
            <a:r>
              <a:rPr lang="en-US" dirty="0" smtClean="0"/>
              <a:t>background traffic </a:t>
            </a:r>
            <a:r>
              <a:rPr lang="en-US" dirty="0"/>
              <a:t>generated by multiple STAs per BSS.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Performance </a:t>
            </a:r>
            <a:r>
              <a:rPr lang="en-US" dirty="0"/>
              <a:t>Evaluation via Simulation</a:t>
            </a:r>
          </a:p>
        </p:txBody>
      </p:sp>
    </p:spTree>
    <p:extLst>
      <p:ext uri="{BB962C8B-B14F-4D97-AF65-F5344CB8AC3E}">
        <p14:creationId xmlns:p14="http://schemas.microsoft.com/office/powerpoint/2010/main" val="154705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Topology</a:t>
            </a:r>
            <a:endParaRPr lang="en-US" dirty="0"/>
          </a:p>
          <a:p>
            <a:pPr lvl="1"/>
            <a:r>
              <a:rPr lang="en-US" dirty="0" smtClean="0"/>
              <a:t>My BSS</a:t>
            </a:r>
          </a:p>
          <a:p>
            <a:pPr lvl="2"/>
            <a:r>
              <a:rPr lang="en-US" dirty="0" smtClean="0"/>
              <a:t>1 EHT AP and 1 EHT STA</a:t>
            </a:r>
          </a:p>
          <a:p>
            <a:pPr lvl="2"/>
            <a:r>
              <a:rPr lang="en-US" dirty="0" smtClean="0"/>
              <a:t>3 VHT STAs</a:t>
            </a:r>
          </a:p>
          <a:p>
            <a:pPr lvl="1"/>
            <a:r>
              <a:rPr lang="en-US" dirty="0" smtClean="0"/>
              <a:t>OBSS</a:t>
            </a:r>
          </a:p>
          <a:p>
            <a:pPr lvl="2"/>
            <a:r>
              <a:rPr lang="en-US" dirty="0" smtClean="0"/>
              <a:t>1 VHT AP and 3 VHT STAs</a:t>
            </a:r>
          </a:p>
          <a:p>
            <a:endParaRPr lang="en-US" dirty="0" smtClean="0"/>
          </a:p>
          <a:p>
            <a:r>
              <a:rPr lang="en-US" dirty="0" smtClean="0"/>
              <a:t>Parameters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MCS </a:t>
            </a:r>
            <a:r>
              <a:rPr lang="en-US" dirty="0"/>
              <a:t>9 </a:t>
            </a:r>
            <a:r>
              <a:rPr lang="en-US" dirty="0" smtClean="0"/>
              <a:t>at 80 MHz bandwidth (390 </a:t>
            </a:r>
            <a:r>
              <a:rPr lang="en-US" dirty="0"/>
              <a:t>Mbps)</a:t>
            </a:r>
          </a:p>
          <a:p>
            <a:pPr lvl="1"/>
            <a:r>
              <a:rPr lang="en-US" dirty="0" smtClean="0"/>
              <a:t>Background traffic load: 2</a:t>
            </a:r>
            <a:r>
              <a:rPr lang="en-US" dirty="0"/>
              <a:t>%, 20%, 55%, 85% </a:t>
            </a:r>
            <a:r>
              <a:rPr lang="en-US" dirty="0" smtClean="0"/>
              <a:t>airtime link </a:t>
            </a:r>
          </a:p>
          <a:p>
            <a:pPr lvl="2"/>
            <a:r>
              <a:rPr lang="en-US" dirty="0" smtClean="0"/>
              <a:t>Bi-directional </a:t>
            </a:r>
            <a:r>
              <a:rPr lang="en-US" dirty="0"/>
              <a:t>UDP </a:t>
            </a:r>
            <a:r>
              <a:rPr lang="en-US" dirty="0" smtClean="0"/>
              <a:t>application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Performance Evaluation via Simulation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4410" y="1782172"/>
            <a:ext cx="4563390" cy="324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63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Performance Evaluation via Simulation</a:t>
            </a: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727315"/>
            <a:ext cx="7117459" cy="3749685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96913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An EHT </a:t>
            </a:r>
            <a:r>
              <a:rPr lang="en-US" sz="2000" dirty="0"/>
              <a:t>AP accesses links through the asynchronous </a:t>
            </a:r>
            <a:r>
              <a:rPr lang="en-US" sz="2000" dirty="0" smtClean="0"/>
              <a:t>MLO.</a:t>
            </a:r>
            <a:endParaRPr lang="en-US" sz="2000" dirty="0"/>
          </a:p>
          <a:p>
            <a:r>
              <a:rPr lang="en-US" sz="2000" dirty="0" smtClean="0"/>
              <a:t>An EHT </a:t>
            </a:r>
            <a:r>
              <a:rPr lang="en-US" sz="2000" dirty="0"/>
              <a:t>STA accesses links through one of the following three </a:t>
            </a:r>
            <a:r>
              <a:rPr lang="en-US" sz="2000" dirty="0" smtClean="0"/>
              <a:t>MLO types.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951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Performance Evaluation via Simulation</a:t>
            </a:r>
            <a:endParaRPr lang="en-US" dirty="0"/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Throughput Comparisons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108122"/>
              </p:ext>
            </p:extLst>
          </p:nvPr>
        </p:nvGraphicFramePr>
        <p:xfrm>
          <a:off x="600075" y="1981200"/>
          <a:ext cx="8020050" cy="4417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0717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Performance Evaluation via Simulation</a:t>
            </a:r>
            <a:endParaRPr lang="en-US" dirty="0"/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Latency Comparisons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8592854"/>
              </p:ext>
            </p:extLst>
          </p:nvPr>
        </p:nvGraphicFramePr>
        <p:xfrm>
          <a:off x="600075" y="2057400"/>
          <a:ext cx="8020050" cy="4341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960662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99549</TotalTime>
  <Words>813</Words>
  <Application>Microsoft Office PowerPoint</Application>
  <PresentationFormat>On-screen Show (4:3)</PresentationFormat>
  <Paragraphs>180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Unicode MS</vt:lpstr>
      <vt:lpstr>Arial</vt:lpstr>
      <vt:lpstr>Times New Roman</vt:lpstr>
      <vt:lpstr>802-11-Submission</vt:lpstr>
      <vt:lpstr>Document</vt:lpstr>
      <vt:lpstr>EHT Multi-Link Operation Follow-up</vt:lpstr>
      <vt:lpstr>Abstract</vt:lpstr>
      <vt:lpstr>Recap: Multi-link Operation</vt:lpstr>
      <vt:lpstr>Recap: Multi-link Operation</vt:lpstr>
      <vt:lpstr>Performance Evaluation via Simulation</vt:lpstr>
      <vt:lpstr>Performance Evaluation via Simulation</vt:lpstr>
      <vt:lpstr>Performance Evaluation via Simulation</vt:lpstr>
      <vt:lpstr>Performance Evaluation via Simulation</vt:lpstr>
      <vt:lpstr>Performance Evaluation via Simulation</vt:lpstr>
      <vt:lpstr>Proposal</vt:lpstr>
      <vt:lpstr>Conclusion</vt:lpstr>
      <vt:lpstr>Reference</vt:lpstr>
      <vt:lpstr>Straw Poll 1</vt:lpstr>
      <vt:lpstr>Motion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1321</cp:revision>
  <cp:lastPrinted>1998-02-10T13:28:06Z</cp:lastPrinted>
  <dcterms:created xsi:type="dcterms:W3CDTF">2007-05-21T21:00:37Z</dcterms:created>
  <dcterms:modified xsi:type="dcterms:W3CDTF">2019-09-18T09:56:27Z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