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17" r:id="rId6"/>
    <p:sldId id="388" r:id="rId7"/>
    <p:sldId id="390" r:id="rId8"/>
    <p:sldId id="416" r:id="rId9"/>
    <p:sldId id="415" r:id="rId10"/>
    <p:sldId id="421" r:id="rId11"/>
    <p:sldId id="414" r:id="rId12"/>
    <p:sldId id="413" r:id="rId13"/>
    <p:sldId id="422" r:id="rId14"/>
    <p:sldId id="410" r:id="rId15"/>
    <p:sldId id="396" r:id="rId16"/>
    <p:sldId id="376" r:id="rId17"/>
    <p:sldId id="42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EHT STA</a:t>
            </a:r>
            <a:r>
              <a:rPr lang="en-US" baseline="0" dirty="0" smtClean="0"/>
              <a:t> Throughput (Mbps)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(Sheet1!$C$177,Sheet1!$G$177,Sheet1!$K$177,Sheet1!$O$177)</c:f>
              <c:numCache>
                <c:formatCode>General</c:formatCode>
                <c:ptCount val="4"/>
                <c:pt idx="0">
                  <c:v>266.75</c:v>
                </c:pt>
                <c:pt idx="1">
                  <c:v>171.68</c:v>
                </c:pt>
                <c:pt idx="2">
                  <c:v>75</c:v>
                </c:pt>
                <c:pt idx="3">
                  <c:v>78.739999999999995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(Sheet1!$D$177,Sheet1!$H$177,Sheet1!$L$177,Sheet1!$P$177)</c:f>
              <c:numCache>
                <c:formatCode>General</c:formatCode>
                <c:ptCount val="4"/>
                <c:pt idx="0">
                  <c:v>596.77</c:v>
                </c:pt>
                <c:pt idx="1">
                  <c:v>439.53</c:v>
                </c:pt>
                <c:pt idx="2">
                  <c:v>283.77999999999997</c:v>
                </c:pt>
                <c:pt idx="3">
                  <c:v>175.06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(Sheet1!$E$177,Sheet1!$I$177,Sheet1!$M$177,Sheet1!$Q$177)</c:f>
              <c:numCache>
                <c:formatCode>General</c:formatCode>
                <c:ptCount val="4"/>
                <c:pt idx="0">
                  <c:v>572.21</c:v>
                </c:pt>
                <c:pt idx="1">
                  <c:v>393.27</c:v>
                </c:pt>
                <c:pt idx="2">
                  <c:v>249.8</c:v>
                </c:pt>
                <c:pt idx="3">
                  <c:v>140.78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(Sheet1!$F$177,Sheet1!$J$177,Sheet1!$N$177,Sheet1!$R$177)</c:f>
              <c:numCache>
                <c:formatCode>General</c:formatCode>
                <c:ptCount val="4"/>
                <c:pt idx="0">
                  <c:v>533.73</c:v>
                </c:pt>
                <c:pt idx="1">
                  <c:v>364.51</c:v>
                </c:pt>
                <c:pt idx="2">
                  <c:v>183.31</c:v>
                </c:pt>
                <c:pt idx="3">
                  <c:v>109.89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2365856"/>
        <c:axId val="1222374016"/>
      </c:barChart>
      <c:catAx>
        <c:axId val="12223658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</a:t>
                </a:r>
                <a:r>
                  <a:rPr lang="en-US" baseline="0" dirty="0" smtClean="0"/>
                  <a:t> load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374016"/>
        <c:crosses val="autoZero"/>
        <c:auto val="1"/>
        <c:lblAlgn val="ctr"/>
        <c:lblOffset val="100"/>
        <c:noMultiLvlLbl val="0"/>
      </c:catAx>
      <c:valAx>
        <c:axId val="122237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Throughput</a:t>
                </a:r>
                <a:r>
                  <a:rPr lang="en-US" baseline="0" dirty="0" smtClean="0"/>
                  <a:t> (Mbps)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365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EHT STA Latency (sec)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(Sheet1!$C$185,Sheet1!$G$185,Sheet1!$K$185,Sheet1!$O$185)</c:f>
              <c:numCache>
                <c:formatCode>General</c:formatCode>
                <c:ptCount val="4"/>
                <c:pt idx="0">
                  <c:v>0.17582200000000001</c:v>
                </c:pt>
                <c:pt idx="1">
                  <c:v>0.27382200000000001</c:v>
                </c:pt>
                <c:pt idx="2">
                  <c:v>0.61470000000000002</c:v>
                </c:pt>
                <c:pt idx="3">
                  <c:v>0.58099999999999996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(Sheet1!$D$185,Sheet1!$H$185,Sheet1!$L$185,Sheet1!$P$185)</c:f>
              <c:numCache>
                <c:formatCode>General</c:formatCode>
                <c:ptCount val="4"/>
                <c:pt idx="0">
                  <c:v>7.6708999999999999E-2</c:v>
                </c:pt>
                <c:pt idx="1">
                  <c:v>0.10448499999999999</c:v>
                </c:pt>
                <c:pt idx="2">
                  <c:v>0.16217000000000001</c:v>
                </c:pt>
                <c:pt idx="3">
                  <c:v>0.26477000000000001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(Sheet1!$E$185,Sheet1!$I$185,Sheet1!$M$185,Sheet1!$Q$185)</c:f>
              <c:numCache>
                <c:formatCode>General</c:formatCode>
                <c:ptCount val="4"/>
                <c:pt idx="0">
                  <c:v>8.0851000000000006E-2</c:v>
                </c:pt>
                <c:pt idx="1">
                  <c:v>0.11668199999999999</c:v>
                </c:pt>
                <c:pt idx="2">
                  <c:v>0.18350900000000001</c:v>
                </c:pt>
                <c:pt idx="3">
                  <c:v>0.32556600000000002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(Sheet1!$F$185,Sheet1!$J$185,Sheet1!$N$185,Sheet1!$R$185)</c:f>
              <c:numCache>
                <c:formatCode>General</c:formatCode>
                <c:ptCount val="4"/>
                <c:pt idx="0">
                  <c:v>8.5626999999999995E-2</c:v>
                </c:pt>
                <c:pt idx="1">
                  <c:v>0.125635</c:v>
                </c:pt>
                <c:pt idx="2">
                  <c:v>0.25679099999999999</c:v>
                </c:pt>
                <c:pt idx="3">
                  <c:v>0.37539400000000001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2368032"/>
        <c:axId val="1222366944"/>
      </c:barChart>
      <c:catAx>
        <c:axId val="1222368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 load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366944"/>
        <c:crosses val="autoZero"/>
        <c:auto val="1"/>
        <c:lblAlgn val="ctr"/>
        <c:lblOffset val="100"/>
        <c:noMultiLvlLbl val="0"/>
      </c:catAx>
      <c:valAx>
        <c:axId val="122236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Latency (sec)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368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802.11-19/0979r2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731-00-00be-multi-link-operation.pptx" TargetMode="External"/><Relationship Id="rId2" Type="http://schemas.openxmlformats.org/officeDocument/2006/relationships/hyperlink" Target="https://mentor.ieee.org/802.11/dcn/19/11-19-0766-01-00be-enhanced-multi-band-multi-channel-oper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822-00-00be-extremely-efficient-multi-band-operation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674695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35428"/>
            <a:ext cx="7772400" cy="41148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TGbe</a:t>
            </a:r>
            <a:r>
              <a:rPr lang="en-US" dirty="0" smtClean="0"/>
              <a:t> MLO </a:t>
            </a:r>
            <a:r>
              <a:rPr lang="en-US" dirty="0"/>
              <a:t>submissions are </a:t>
            </a:r>
            <a:r>
              <a:rPr lang="en-US" dirty="0" smtClean="0"/>
              <a:t>going in a </a:t>
            </a:r>
            <a:r>
              <a:rPr lang="en-US" dirty="0"/>
              <a:t>direction </a:t>
            </a:r>
            <a:r>
              <a:rPr lang="en-US" dirty="0" smtClean="0"/>
              <a:t>that allows a STA to send </a:t>
            </a:r>
            <a:r>
              <a:rPr lang="en-US" dirty="0"/>
              <a:t>frames belonging to </a:t>
            </a:r>
            <a:r>
              <a:rPr lang="en-US" dirty="0" smtClean="0"/>
              <a:t>single TID over multiple links.</a:t>
            </a:r>
          </a:p>
          <a:p>
            <a:pPr lvl="1"/>
            <a:r>
              <a:rPr lang="en-US" dirty="0" smtClean="0"/>
              <a:t>But, the details about channel access protocol of the multi-link operation [</a:t>
            </a:r>
            <a:r>
              <a:rPr lang="en-US" dirty="0"/>
              <a:t>2] are </a:t>
            </a:r>
            <a:r>
              <a:rPr lang="en-US" dirty="0" smtClean="0"/>
              <a:t>TBD. </a:t>
            </a:r>
          </a:p>
          <a:p>
            <a:pPr lvl="1"/>
            <a:endParaRPr lang="en-US" dirty="0"/>
          </a:p>
          <a:p>
            <a:r>
              <a:rPr lang="en-US" dirty="0" smtClean="0"/>
              <a:t>In a way forward, we propose to define the TID-to-link mapping in the </a:t>
            </a:r>
            <a:r>
              <a:rPr lang="en-US" dirty="0" err="1" smtClean="0"/>
              <a:t>TGbe</a:t>
            </a:r>
            <a:r>
              <a:rPr lang="en-US" dirty="0" smtClean="0"/>
              <a:t> SFD as a top level concept of </a:t>
            </a:r>
            <a:r>
              <a:rPr lang="en-US" dirty="0"/>
              <a:t>EHT </a:t>
            </a:r>
            <a:r>
              <a:rPr lang="en-US" dirty="0" smtClean="0"/>
              <a:t>MLO. </a:t>
            </a:r>
            <a:endParaRPr lang="en-US" dirty="0"/>
          </a:p>
          <a:p>
            <a:pPr lvl="1"/>
            <a:r>
              <a:rPr lang="en-US" dirty="0" smtClean="0"/>
              <a:t>TID-to-link </a:t>
            </a:r>
            <a:r>
              <a:rPr lang="en-US" dirty="0"/>
              <a:t>mapping : A single TID is mapped to one </a:t>
            </a:r>
            <a:r>
              <a:rPr lang="en-US" dirty="0" smtClean="0"/>
              <a:t>or more links</a:t>
            </a:r>
            <a:r>
              <a:rPr lang="en-US" dirty="0"/>
              <a:t>. The frames belonging to the single TID </a:t>
            </a:r>
            <a:r>
              <a:rPr lang="en-US" dirty="0" smtClean="0"/>
              <a:t>are sent </a:t>
            </a:r>
            <a:r>
              <a:rPr lang="en-US" dirty="0"/>
              <a:t>on the mapped link(s).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evaluate performance (throughput and latency) of the multi-link operation under more realistic environments. </a:t>
            </a:r>
          </a:p>
          <a:p>
            <a:pPr lvl="1"/>
            <a:r>
              <a:rPr lang="en-US" dirty="0" smtClean="0"/>
              <a:t>Even though the performance gain of the MLO operation varies depending on the BSS and OBSS background traffic load, we can see throughput and latency improvement in all scenarios. </a:t>
            </a:r>
          </a:p>
          <a:p>
            <a:r>
              <a:rPr lang="en-US" dirty="0" smtClean="0"/>
              <a:t>To achieve those gains, the multi-link operation should allow frames </a:t>
            </a:r>
            <a:r>
              <a:rPr lang="en-US" dirty="0"/>
              <a:t>of </a:t>
            </a:r>
            <a:r>
              <a:rPr lang="en-US" dirty="0" smtClean="0"/>
              <a:t>the same </a:t>
            </a:r>
            <a:r>
              <a:rPr lang="en-US" dirty="0"/>
              <a:t>TID </a:t>
            </a:r>
            <a:r>
              <a:rPr lang="en-US" dirty="0" smtClean="0"/>
              <a:t>(or </a:t>
            </a:r>
            <a:r>
              <a:rPr lang="en-US" dirty="0"/>
              <a:t>different </a:t>
            </a:r>
            <a:r>
              <a:rPr lang="en-US" dirty="0" smtClean="0"/>
              <a:t>TIDs as well) to be transmitted over multiple links </a:t>
            </a:r>
            <a:r>
              <a:rPr lang="en-US" dirty="0"/>
              <a:t>concurrently or non-concurrently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mentor.ieee.org/802.11/dcn/19/11-19-0766-01-00be-enhanced-multi-band-multi-channel-operation.pptx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mentor.ieee.org/802.11/dcn/19/11-19-0731-00-00be-multi-link-operation.pptx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mentor.ieee.org/802.11/dcn/19/11-19-0822-00-00be-extremely-efficient-multi-band-operation.pptx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defining </a:t>
            </a:r>
            <a:r>
              <a:rPr lang="en-US" dirty="0"/>
              <a:t>a </a:t>
            </a:r>
            <a:r>
              <a:rPr lang="en-US" dirty="0" smtClean="0"/>
              <a:t>TID-to-link </a:t>
            </a:r>
            <a:r>
              <a:rPr lang="en-US" dirty="0"/>
              <a:t>mapping </a:t>
            </a:r>
            <a:r>
              <a:rPr lang="en-US" dirty="0" smtClean="0"/>
              <a:t>mechanism among </a:t>
            </a:r>
            <a:r>
              <a:rPr lang="en-US" dirty="0"/>
              <a:t>the enabled links </a:t>
            </a:r>
            <a:r>
              <a:rPr lang="en-US" dirty="0" smtClean="0"/>
              <a:t>of a </a:t>
            </a:r>
            <a:r>
              <a:rPr lang="en-US" dirty="0"/>
              <a:t>multi-link </a:t>
            </a:r>
            <a:r>
              <a:rPr lang="en-US" dirty="0" smtClean="0"/>
              <a:t>logical entity.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For each TID, TID-to-link </a:t>
            </a:r>
            <a:r>
              <a:rPr lang="en-US" dirty="0"/>
              <a:t>mapping can be 1-to-1 or 1-to-many.</a:t>
            </a:r>
          </a:p>
          <a:p>
            <a:pPr lvl="1"/>
            <a:r>
              <a:rPr lang="en-US" dirty="0" smtClean="0"/>
              <a:t>Yes/No/Abstain: 56 / 9/ 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Move </a:t>
            </a:r>
            <a:r>
              <a:rPr lang="en-US" b="0" dirty="0"/>
              <a:t>to add to the specification framework document</a:t>
            </a:r>
            <a:r>
              <a:rPr lang="en-US" b="0" dirty="0" smtClean="0"/>
              <a:t>:</a:t>
            </a:r>
          </a:p>
          <a:p>
            <a:pPr lvl="1"/>
            <a:r>
              <a:rPr lang="en-US" b="0" dirty="0" smtClean="0"/>
              <a:t>Define </a:t>
            </a:r>
            <a:r>
              <a:rPr lang="en-US" b="0" dirty="0"/>
              <a:t>a TID-to-link mapping mechanism among the enabled links of a multi-link logical entity.</a:t>
            </a:r>
            <a:br>
              <a:rPr lang="en-US" b="0" dirty="0"/>
            </a:br>
            <a:r>
              <a:rPr lang="en-US" b="0" dirty="0"/>
              <a:t>Note: For each TID, TID-to-link mapping can be 1-to-1 or </a:t>
            </a:r>
            <a:r>
              <a:rPr lang="en-US" b="0" dirty="0" smtClean="0"/>
              <a:t>1-to-many. </a:t>
            </a:r>
          </a:p>
          <a:p>
            <a:pPr lvl="2"/>
            <a:r>
              <a:rPr lang="en-US" sz="2000" b="0" dirty="0" smtClean="0"/>
              <a:t>DCN</a:t>
            </a:r>
            <a:r>
              <a:rPr lang="en-US" sz="2000" b="0" dirty="0"/>
              <a:t>: </a:t>
            </a:r>
            <a:r>
              <a:rPr lang="en-US" sz="2000" b="0" dirty="0" smtClean="0"/>
              <a:t>11-19/979r2, </a:t>
            </a:r>
            <a:r>
              <a:rPr lang="en-US" sz="2000" b="0" dirty="0"/>
              <a:t>SP Result: 56/ 9/ </a:t>
            </a:r>
            <a:r>
              <a:rPr lang="en-US" sz="2000" b="0" dirty="0" smtClean="0"/>
              <a:t>55</a:t>
            </a:r>
          </a:p>
          <a:p>
            <a:pPr lvl="1"/>
            <a:endParaRPr lang="en-US" dirty="0"/>
          </a:p>
          <a:p>
            <a:pPr lvl="1"/>
            <a:r>
              <a:rPr lang="en-US" b="0" dirty="0" smtClean="0"/>
              <a:t>Moved </a:t>
            </a:r>
            <a:r>
              <a:rPr lang="en-US" b="0" dirty="0"/>
              <a:t>by: Yongho Seok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this contribution, we further </a:t>
            </a:r>
            <a:r>
              <a:rPr lang="en-US" dirty="0" smtClean="0"/>
              <a:t>evaluate </a:t>
            </a:r>
            <a:r>
              <a:rPr lang="en-US" dirty="0"/>
              <a:t>performance of multi-link operation (MLO) under various BSS and OBSS traffic load, and propose </a:t>
            </a:r>
            <a:r>
              <a:rPr lang="en-US" dirty="0" smtClean="0"/>
              <a:t>the inclusion of the </a:t>
            </a:r>
            <a:r>
              <a:rPr lang="en-US" dirty="0"/>
              <a:t>TID-to-link mapping </a:t>
            </a:r>
            <a:r>
              <a:rPr lang="en-US" dirty="0" smtClean="0"/>
              <a:t>concept in the </a:t>
            </a:r>
            <a:r>
              <a:rPr lang="en-US" dirty="0" err="1" smtClean="0"/>
              <a:t>TGbe</a:t>
            </a:r>
            <a:r>
              <a:rPr lang="en-US" dirty="0" smtClean="0"/>
              <a:t> SFD.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multi-link device may perform </a:t>
            </a:r>
            <a:r>
              <a:rPr lang="en-US" dirty="0"/>
              <a:t>a channel access </a:t>
            </a:r>
            <a:r>
              <a:rPr lang="en-US" dirty="0" smtClean="0"/>
              <a:t>(e.g., EDCA or Triggered Uplink Access) on multiple links independently [1,2]. 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such a multi-link </a:t>
            </a:r>
            <a:r>
              <a:rPr lang="en-US" dirty="0"/>
              <a:t>device obtains TXOPs on multiple links, it can send frames belonging to the same TID over multiple links simultaneously.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685800" y="56751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877511" y="5250227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218" y="54904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73387" y="45739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-195" y="43914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4560888" y="5250226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57620" y="4140425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02615" y="4140261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24600" y="5686062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84988" y="4584686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1750" y="4213224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653539" y="4594968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09600" y="5340836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600" y="5721836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619009" y="505466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130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654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178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4702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104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628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14154" y="39624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0081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605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129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653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055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579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9040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564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966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490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83898" y="6096000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&lt;</a:t>
            </a:r>
            <a:r>
              <a:rPr lang="en-US" sz="2000" dirty="0" smtClean="0"/>
              <a:t>Asynchronous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95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But, if a multi-link device is adversely affected by in-device coexistence interference across multiple links, it may not reliably transmit </a:t>
            </a:r>
            <a:r>
              <a:rPr lang="en-US" dirty="0"/>
              <a:t>and </a:t>
            </a:r>
            <a:r>
              <a:rPr lang="en-US" dirty="0" smtClean="0"/>
              <a:t>receive frames over those links simultaneously. </a:t>
            </a:r>
          </a:p>
          <a:p>
            <a:r>
              <a:rPr lang="en-US" dirty="0"/>
              <a:t>In such </a:t>
            </a:r>
            <a:r>
              <a:rPr lang="en-US" dirty="0" smtClean="0"/>
              <a:t>a case</a:t>
            </a:r>
            <a:r>
              <a:rPr lang="en-US" dirty="0"/>
              <a:t>, the multi-link device </a:t>
            </a:r>
            <a:r>
              <a:rPr lang="en-US" dirty="0" smtClean="0"/>
              <a:t>may </a:t>
            </a:r>
            <a:r>
              <a:rPr lang="en-US" dirty="0"/>
              <a:t>coordinate </a:t>
            </a:r>
            <a:r>
              <a:rPr lang="en-US" dirty="0" smtClean="0"/>
              <a:t>and synchronize its transmission and </a:t>
            </a:r>
            <a:r>
              <a:rPr lang="en-US" dirty="0"/>
              <a:t>reception timing </a:t>
            </a:r>
            <a:r>
              <a:rPr lang="en-US" dirty="0" smtClean="0"/>
              <a:t>over those multiple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85800" y="5964972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50523" y="5540038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218" y="5757446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73387" y="4863761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-195" y="465838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4533900" y="5540037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846150" y="444236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91145" y="4442198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81138" y="5975866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73518" y="4886623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19009" y="5344472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9860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84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908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4432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834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358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00200" y="425221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812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1336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2860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384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5785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309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750" y="4503035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3539" y="4884779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5630647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6011647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87078" y="4475872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378342" y="4244295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PIFS</a:t>
            </a:r>
            <a:endParaRPr lang="en-US" sz="1400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39" idx="1"/>
          </p:cNvCxnSpPr>
          <p:nvPr/>
        </p:nvCxnSpPr>
        <p:spPr bwMode="auto">
          <a:xfrm>
            <a:off x="2378342" y="4398184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844278" y="4399672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283898" y="6096000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73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In previous performance evaluation [1], we compared throughput between single-link operation </a:t>
            </a:r>
            <a:r>
              <a:rPr lang="en-US" dirty="0"/>
              <a:t>(legacy) and </a:t>
            </a:r>
            <a:r>
              <a:rPr lang="en-US" dirty="0" smtClean="0"/>
              <a:t>multi-link operation under one STA per BSS scenario.</a:t>
            </a:r>
          </a:p>
          <a:p>
            <a:pPr lvl="1"/>
            <a:r>
              <a:rPr lang="en-US" dirty="0" smtClean="0"/>
              <a:t>It shows an upper bound of the throughput gain through the multi-link operation.</a:t>
            </a:r>
          </a:p>
          <a:p>
            <a:r>
              <a:rPr lang="en-US" dirty="0" smtClean="0"/>
              <a:t>In this contribution</a:t>
            </a:r>
            <a:r>
              <a:rPr lang="en-US" dirty="0"/>
              <a:t>, we </a:t>
            </a:r>
            <a:r>
              <a:rPr lang="en-US" dirty="0" smtClean="0"/>
              <a:t>evaluate multi-link performance in the presence of BSS </a:t>
            </a:r>
            <a:r>
              <a:rPr lang="en-US" dirty="0"/>
              <a:t>and OBSS </a:t>
            </a:r>
            <a:r>
              <a:rPr lang="en-US" dirty="0" smtClean="0"/>
              <a:t>background traffic </a:t>
            </a:r>
            <a:r>
              <a:rPr lang="en-US" dirty="0"/>
              <a:t>generated by multiple STAs per BSS.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Evaluation via Simulation</a:t>
            </a:r>
          </a:p>
        </p:txBody>
      </p:sp>
    </p:spTree>
    <p:extLst>
      <p:ext uri="{BB962C8B-B14F-4D97-AF65-F5344CB8AC3E}">
        <p14:creationId xmlns:p14="http://schemas.microsoft.com/office/powerpoint/2010/main" val="154705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  <a:p>
            <a:pPr lvl="1"/>
            <a:r>
              <a:rPr lang="en-US" dirty="0" smtClean="0"/>
              <a:t>My BSS</a:t>
            </a:r>
          </a:p>
          <a:p>
            <a:pPr lvl="2"/>
            <a:r>
              <a:rPr lang="en-US" dirty="0" smtClean="0"/>
              <a:t>1 EHT AP and 1 EHT STA</a:t>
            </a:r>
          </a:p>
          <a:p>
            <a:pPr lvl="2"/>
            <a:r>
              <a:rPr lang="en-US" dirty="0" smtClean="0"/>
              <a:t>3 VHT STAs</a:t>
            </a:r>
          </a:p>
          <a:p>
            <a:pPr lvl="1"/>
            <a:r>
              <a:rPr lang="en-US" dirty="0" smtClean="0"/>
              <a:t>OBSS</a:t>
            </a:r>
          </a:p>
          <a:p>
            <a:pPr lvl="2"/>
            <a:r>
              <a:rPr lang="en-US" dirty="0" smtClean="0"/>
              <a:t>1 VHT AP and 3 VHT STAs</a:t>
            </a:r>
          </a:p>
          <a:p>
            <a:endParaRPr lang="en-US" dirty="0" smtClean="0"/>
          </a:p>
          <a:p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MCS </a:t>
            </a:r>
            <a:r>
              <a:rPr lang="en-US" dirty="0"/>
              <a:t>9 </a:t>
            </a:r>
            <a:r>
              <a:rPr lang="en-US" dirty="0" smtClean="0"/>
              <a:t>at 80 MHz bandwidth (390 </a:t>
            </a:r>
            <a:r>
              <a:rPr lang="en-US" dirty="0"/>
              <a:t>Mbps)</a:t>
            </a:r>
          </a:p>
          <a:p>
            <a:pPr lvl="1"/>
            <a:r>
              <a:rPr lang="en-US" dirty="0" smtClean="0"/>
              <a:t>Background traffic load: 2</a:t>
            </a:r>
            <a:r>
              <a:rPr lang="en-US" dirty="0"/>
              <a:t>%, 20%, 55%, 85% </a:t>
            </a:r>
            <a:r>
              <a:rPr lang="en-US" dirty="0" smtClean="0"/>
              <a:t>airtime link </a:t>
            </a:r>
          </a:p>
          <a:p>
            <a:pPr lvl="2"/>
            <a:r>
              <a:rPr lang="en-US" dirty="0" smtClean="0"/>
              <a:t>Bi-directional </a:t>
            </a:r>
            <a:r>
              <a:rPr lang="en-US" dirty="0"/>
              <a:t>UDP </a:t>
            </a:r>
            <a:r>
              <a:rPr lang="en-US" dirty="0" smtClean="0"/>
              <a:t>application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410" y="1782172"/>
            <a:ext cx="4563390" cy="324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3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27315"/>
            <a:ext cx="7117459" cy="374968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An EHT </a:t>
            </a:r>
            <a:r>
              <a:rPr lang="en-US" sz="2000" dirty="0"/>
              <a:t>AP accesses links through the asynchronous </a:t>
            </a:r>
            <a:r>
              <a:rPr lang="en-US" sz="2000" dirty="0" smtClean="0"/>
              <a:t>MLO.</a:t>
            </a:r>
            <a:endParaRPr lang="en-US" sz="2000" dirty="0"/>
          </a:p>
          <a:p>
            <a:r>
              <a:rPr lang="en-US" sz="2000" dirty="0" smtClean="0"/>
              <a:t>An EHT </a:t>
            </a:r>
            <a:r>
              <a:rPr lang="en-US" sz="2000" dirty="0"/>
              <a:t>STA accesses links through one of the following three </a:t>
            </a:r>
            <a:r>
              <a:rPr lang="en-US" sz="2000" dirty="0" smtClean="0"/>
              <a:t>MLO types.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5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Throughput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08122"/>
              </p:ext>
            </p:extLst>
          </p:nvPr>
        </p:nvGraphicFramePr>
        <p:xfrm>
          <a:off x="600075" y="1981200"/>
          <a:ext cx="8020050" cy="441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1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Latency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592854"/>
              </p:ext>
            </p:extLst>
          </p:nvPr>
        </p:nvGraphicFramePr>
        <p:xfrm>
          <a:off x="600075" y="2057400"/>
          <a:ext cx="8020050" cy="434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6066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99549</TotalTime>
  <Words>813</Words>
  <Application>Microsoft Office PowerPoint</Application>
  <PresentationFormat>On-screen Show (4:3)</PresentationFormat>
  <Paragraphs>180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EHT Multi-Link Operation Follow-up</vt:lpstr>
      <vt:lpstr>Abstract</vt:lpstr>
      <vt:lpstr>Recap: Multi-link Operation</vt:lpstr>
      <vt:lpstr>Recap: Multi-link Operation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Proposal</vt:lpstr>
      <vt:lpstr>Conclusion</vt:lpstr>
      <vt:lpstr>Reference</vt:lpstr>
      <vt:lpstr>Straw Poll 1</vt:lpstr>
      <vt:lpstr>Motion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1321</cp:revision>
  <cp:lastPrinted>1998-02-10T13:28:06Z</cp:lastPrinted>
  <dcterms:created xsi:type="dcterms:W3CDTF">2007-05-21T21:00:37Z</dcterms:created>
  <dcterms:modified xsi:type="dcterms:W3CDTF">2019-09-18T09:56:27Z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