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8" r:id="rId3"/>
    <p:sldId id="724" r:id="rId4"/>
    <p:sldId id="632" r:id="rId5"/>
    <p:sldId id="734" r:id="rId6"/>
    <p:sldId id="665" r:id="rId7"/>
    <p:sldId id="666" r:id="rId8"/>
    <p:sldId id="667" r:id="rId9"/>
    <p:sldId id="668" r:id="rId10"/>
    <p:sldId id="669" r:id="rId11"/>
    <p:sldId id="670" r:id="rId12"/>
    <p:sldId id="629" r:id="rId13"/>
    <p:sldId id="710" r:id="rId14"/>
    <p:sldId id="711" r:id="rId15"/>
    <p:sldId id="647" r:id="rId16"/>
    <p:sldId id="677" r:id="rId17"/>
    <p:sldId id="721" r:id="rId18"/>
    <p:sldId id="725" r:id="rId19"/>
    <p:sldId id="730" r:id="rId20"/>
    <p:sldId id="731" r:id="rId21"/>
    <p:sldId id="732" r:id="rId22"/>
    <p:sldId id="733" r:id="rId23"/>
    <p:sldId id="735" r:id="rId24"/>
    <p:sldId id="728" r:id="rId25"/>
    <p:sldId id="729" r:id="rId26"/>
    <p:sldId id="684" r:id="rId27"/>
    <p:sldId id="707" r:id="rId28"/>
    <p:sldId id="590" r:id="rId29"/>
    <p:sldId id="516" r:id="rId30"/>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57" d="100"/>
          <a:sy n="57" d="100"/>
        </p:scale>
        <p:origin x="799" y="3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802.11-19/0960r7</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802.11-19/0960r7</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802.11-19/0960r7</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802.11-19/0960r7</a:t>
            </a:r>
            <a:endParaRPr lang="en-US"/>
          </a:p>
        </p:txBody>
      </p:sp>
      <p:sp>
        <p:nvSpPr>
          <p:cNvPr id="5" name="Date Placeholder 4"/>
          <p:cNvSpPr>
            <a:spLocks noGrp="1"/>
          </p:cNvSpPr>
          <p:nvPr>
            <p:ph type="dt" idx="11"/>
          </p:nvPr>
        </p:nvSpPr>
        <p:spPr/>
        <p:txBody>
          <a:bodyPr/>
          <a:lstStyle/>
          <a:p>
            <a:pPr>
              <a:defRPr/>
            </a:pPr>
            <a:r>
              <a:rPr lang="en-US" smtClean="0"/>
              <a:t>July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14</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373157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7094730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1264753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315317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6260206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592489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802.11-19/0960r7</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9499909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043285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172122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802.11-19/0960r7</a:t>
            </a:r>
            <a:endParaRPr lang="en-US"/>
          </a:p>
        </p:txBody>
      </p:sp>
      <p:sp>
        <p:nvSpPr>
          <p:cNvPr id="5" name="Date Placeholder 4"/>
          <p:cNvSpPr>
            <a:spLocks noGrp="1"/>
          </p:cNvSpPr>
          <p:nvPr>
            <p:ph type="dt" idx="11"/>
          </p:nvPr>
        </p:nvSpPr>
        <p:spPr/>
        <p:txBody>
          <a:bodyPr/>
          <a:lstStyle/>
          <a:p>
            <a:pPr>
              <a:defRPr/>
            </a:pPr>
            <a:r>
              <a:rPr lang="en-US" smtClean="0"/>
              <a:t>July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27</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802.11-19/0960r7</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28</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802.11-19/0960r7</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29</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802.11-19/0960r7</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558399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802.11-19/0960r7</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802.11-19/0960r7</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5</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32272377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11</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11</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802.11-19/0960r7</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251-00-000m-minutes-for-revmd-march-2019-vancouver.docx"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cn/19/11-19-1238-00-000m-telecon-minutes-for-revmd-july-11.docx" TargetMode="External"/><Relationship Id="rId5" Type="http://schemas.openxmlformats.org/officeDocument/2006/relationships/hyperlink" Target="https://mentor.ieee.org/802.11/dcn/19/11-19-0975-06-000m-telecon-minutes-for-revmd-may-june.docx" TargetMode="External"/><Relationship Id="rId4" Type="http://schemas.openxmlformats.org/officeDocument/2006/relationships/hyperlink" Target="https://mentor.ieee.org/802.11/dcn/19/11-19-0911-00-000m-minutes-for-revmd-may-2019-atlanta.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42-09-000m-revmd-wg-lb236-comments-for-editor-ad-hoc.xl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hyperlink" Target="https://mentor.ieee.org/802.11/dcn/19/11-19-0449-06-000m-revmd-lb236-gen-comments.xls" TargetMode="External"/><Relationship Id="rId5" Type="http://schemas.openxmlformats.org/officeDocument/2006/relationships/hyperlink" Target="https://mentor.ieee.org/802.11/dcn/19/11-19-0156-09-000m-lb236-revmd-phy-sec-comments.xlsx" TargetMode="External"/><Relationship Id="rId4" Type="http://schemas.openxmlformats.org/officeDocument/2006/relationships/hyperlink" Target="https://mentor.ieee.org/802.11/dcn/17/11-17-0927-43-000m-revmd-mac-comments.xls"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336-02-000m-cids-2709-2710-2711.docx"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396-05-000m-resolution-for-cids-related-to-multiple-bssid.docx"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0156-09-000m-lb236-revmd-phy-sec-comments.xlsx"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7/11-17-0927-44-000m-revmd-mac-comments.xls"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 Id="rId5" Type="http://schemas.openxmlformats.org/officeDocument/2006/relationships/hyperlink" Target="https://mentor.ieee.org/802.11/dcn/19/11-19-0449-07-000m-revmd-lb236-gen-comments.xls" TargetMode="External"/><Relationship Id="rId4" Type="http://schemas.openxmlformats.org/officeDocument/2006/relationships/hyperlink" Target="https://mentor.ieee.org/802.11/dcn/19/11-19-0156-09-000m-lb236-revmd-phy-sec-comments.xls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7/11-17-0927-44-000m-revmd-mac-comments.xls"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9/11-19-0449-06-000m-revmd-lb236-gen-comments.xls"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7/11-17-0927-43-000m-revmd-mac-comments.xls%20except%20for%202082"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hyperlink" Target="https://mentor.ieee.org/802.11/dcn/19/11-19-0449-05-000m-revmd-lb236-gen-comments.xls" TargetMode="External"/><Relationship Id="rId5" Type="http://schemas.openxmlformats.org/officeDocument/2006/relationships/hyperlink" Target="https://mentor.ieee.org/802.11/dcn/19/11-19-0449-02-000m-revmd-lb236-gen-comments.xls" TargetMode="External"/><Relationship Id="rId4" Type="http://schemas.openxmlformats.org/officeDocument/2006/relationships/hyperlink" Target="https://mentor.ieee.org/802.11/dcn/19/11-19-0156-08-000m-lb236-revmd-phy-sec-comments.xlsx"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7" Type="http://schemas.openxmlformats.org/officeDocument/2006/relationships/hyperlink" Target="https://standards.ieee.org/develop/project/802.11.html"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mentor.ieee.org/802.11/dcn/18/11-18-0611-21-000m-revmd-wg-ballot-comments.xls" TargetMode="External"/><Relationship Id="rId5" Type="http://schemas.openxmlformats.org/officeDocument/2006/relationships/hyperlink" Target="https://mentor.ieee.org/802.11/dcn/17/11-17-0914-13-000m-revmd-wg-cc-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July 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2019-07-18</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313"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11</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11</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1160041590"/>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u="sng" dirty="0" smtClean="0"/>
                        <a:t>September</a:t>
                      </a:r>
                      <a:r>
                        <a:rPr 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u="sng" dirty="0" smtClean="0"/>
                        <a:t>August</a:t>
                      </a:r>
                      <a:r>
                        <a:rPr lang="en-US" alt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2019 </a:t>
                      </a:r>
                      <a:endParaRPr lang="en-GB" sz="1400" b="1" dirty="0"/>
                    </a:p>
                  </a:txBody>
                  <a:tcPr/>
                </a:tc>
              </a:tr>
              <a:tr h="304254">
                <a:tc>
                  <a:txBody>
                    <a:bodyPr/>
                    <a:lstStyle/>
                    <a:p>
                      <a:r>
                        <a:rPr lang="en-US" sz="1400" b="1" dirty="0" smtClean="0"/>
                        <a:t>D3.0 WGLB Unchanged Recirculation</a:t>
                      </a:r>
                      <a:endParaRPr lang="en-GB" sz="1400" b="1" dirty="0"/>
                    </a:p>
                  </a:txBody>
                  <a:tcPr/>
                </a:tc>
                <a:tc>
                  <a:txBody>
                    <a:bodyPr/>
                    <a:lstStyle/>
                    <a:p>
                      <a:r>
                        <a:rPr lang="en-US" sz="1400" b="1" u="sng" dirty="0" smtClean="0"/>
                        <a:t>November 2019</a:t>
                      </a:r>
                      <a:r>
                        <a:rPr lang="en-US" sz="1400" b="1" dirty="0" smtClean="0"/>
                        <a:t>,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(D3.0)</a:t>
                      </a:r>
                      <a:endParaRPr lang="en-GB" sz="1400" b="1" dirty="0"/>
                    </a:p>
                  </a:txBody>
                  <a:tcPr/>
                </a:tc>
                <a:tc>
                  <a:txBody>
                    <a:bodyPr/>
                    <a:lstStyle/>
                    <a:p>
                      <a:r>
                        <a:rPr lang="en-US" sz="1400" b="1" u="sng" dirty="0" smtClean="0"/>
                        <a:t>December</a:t>
                      </a:r>
                      <a:r>
                        <a:rPr lang="en-US" sz="1400" b="1" dirty="0" smtClean="0"/>
                        <a:t> 2019</a:t>
                      </a:r>
                      <a:endParaRPr lang="en-GB" sz="1400" b="1" dirty="0"/>
                    </a:p>
                  </a:txBody>
                  <a:tcPr/>
                </a:tc>
              </a:tr>
              <a:tr h="380318">
                <a:tc>
                  <a:txBody>
                    <a:bodyPr/>
                    <a:lstStyle/>
                    <a:p>
                      <a:r>
                        <a:rPr lang="en-US" sz="1400" b="1" dirty="0" smtClean="0"/>
                        <a:t>Recirculation Sponsor Ballot (D4.0)</a:t>
                      </a:r>
                      <a:endParaRPr lang="en-GB" sz="1400" b="1" dirty="0"/>
                    </a:p>
                  </a:txBody>
                  <a:tcPr/>
                </a:tc>
                <a:tc>
                  <a:txBody>
                    <a:bodyPr/>
                    <a:lstStyle/>
                    <a:p>
                      <a:r>
                        <a:rPr lang="en-US" sz="1400" b="1" dirty="0" smtClean="0"/>
                        <a:t>March</a:t>
                      </a:r>
                      <a:r>
                        <a:rPr lang="en-US" sz="1400" b="1" baseline="0" dirty="0" smtClean="0"/>
                        <a:t> 2020</a:t>
                      </a:r>
                      <a:endParaRPr lang="en-GB" sz="1400" b="1" dirty="0"/>
                    </a:p>
                  </a:txBody>
                  <a:tcPr/>
                </a:tc>
              </a:tr>
              <a:tr h="365772">
                <a:tc>
                  <a:txBody>
                    <a:bodyPr/>
                    <a:lstStyle/>
                    <a:p>
                      <a:r>
                        <a:rPr lang="en-US" sz="1400" b="1" dirty="0" smtClean="0"/>
                        <a:t>Recirculation Sponsor Ballot (D5.0)/Unchanged</a:t>
                      </a:r>
                      <a:endParaRPr lang="en-GB" sz="1400" b="1" dirty="0"/>
                    </a:p>
                  </a:txBody>
                  <a:tcPr/>
                </a:tc>
                <a:tc>
                  <a:txBody>
                    <a:bodyPr/>
                    <a:lstStyle/>
                    <a:p>
                      <a:r>
                        <a:rPr lang="en-US" sz="1400" b="1" dirty="0" smtClean="0"/>
                        <a:t>June</a:t>
                      </a:r>
                      <a:r>
                        <a:rPr lang="en-US" sz="1400" b="1" baseline="0" dirty="0" smtClean="0"/>
                        <a:t> </a:t>
                      </a:r>
                      <a:r>
                        <a:rPr lang="en-US" sz="1400" b="1" dirty="0" smtClean="0"/>
                        <a:t>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July</a:t>
                      </a:r>
                      <a:r>
                        <a:rPr lang="en-US" sz="1400" b="1" baseline="0" dirty="0" smtClean="0"/>
                        <a:t>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Sept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See 2020 SASB dates</a:t>
            </a:r>
            <a:endParaRPr kumimoji="0" lang="en-GB" sz="1200" b="0" i="0" u="none" strike="noStrike" cap="none" normalizeH="0" baseline="0" dirty="0" smtClean="0">
              <a:ln>
                <a:noFill/>
              </a:ln>
              <a:solidFill>
                <a:schemeClr val="tx1"/>
              </a:solidFill>
              <a:effectLst/>
              <a:latin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937789242"/>
              </p:ext>
            </p:extLst>
          </p:nvPr>
        </p:nvGraphicFramePr>
        <p:xfrm>
          <a:off x="8749422" y="4747021"/>
          <a:ext cx="914400" cy="815975"/>
        </p:xfrm>
        <a:graphic>
          <a:graphicData uri="http://schemas.openxmlformats.org/presentationml/2006/ole">
            <mc:AlternateContent xmlns:mc="http://schemas.openxmlformats.org/markup-compatibility/2006">
              <mc:Choice xmlns:v="urn:schemas-microsoft-com:vml" Requires="v">
                <p:oleObj spid="_x0000_s5171" name="Acrobat Document" showAsIcon="1" r:id="rId4" imgW="914400" imgH="816480" progId="AcroExch.Document.11">
                  <p:embed/>
                </p:oleObj>
              </mc:Choice>
              <mc:Fallback>
                <p:oleObj name="Acrobat Document" showAsIcon="1" r:id="rId4" imgW="914400" imgH="816480" progId="AcroExch.Document.11">
                  <p:embed/>
                  <p:pic>
                    <p:nvPicPr>
                      <p:cNvPr id="0" name=""/>
                      <p:cNvPicPr/>
                      <p:nvPr/>
                    </p:nvPicPr>
                    <p:blipFill>
                      <a:blip r:embed="rId5"/>
                      <a:stretch>
                        <a:fillRect/>
                      </a:stretch>
                    </p:blipFill>
                    <p:spPr>
                      <a:xfrm>
                        <a:off x="8749422" y="4747021"/>
                        <a:ext cx="914400" cy="815975"/>
                      </a:xfrm>
                      <a:prstGeom prst="rect">
                        <a:avLst/>
                      </a:prstGeom>
                    </p:spPr>
                  </p:pic>
                </p:oleObj>
              </mc:Fallback>
            </mc:AlternateContent>
          </a:graphicData>
        </a:graphic>
      </p:graphicFrame>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July 2019</a:t>
            </a:r>
            <a:r>
              <a:rPr lang="en-US" dirty="0"/>
              <a:t/>
            </a:r>
            <a:br>
              <a:rPr lang="en-US" dirty="0"/>
            </a:br>
            <a:endParaRPr lang="en-US" dirty="0"/>
          </a:p>
        </p:txBody>
      </p:sp>
      <p:sp>
        <p:nvSpPr>
          <p:cNvPr id="3" name="Content Placeholder 2"/>
          <p:cNvSpPr>
            <a:spLocks noGrp="1"/>
          </p:cNvSpPr>
          <p:nvPr>
            <p:ph idx="1"/>
          </p:nvPr>
        </p:nvSpPr>
        <p:spPr>
          <a:xfrm>
            <a:off x="1943100" y="1828800"/>
            <a:ext cx="8382000" cy="38862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smtClean="0"/>
              <a:t>September</a:t>
            </a:r>
            <a:r>
              <a:rPr lang="en-US" altLang="en-US" dirty="0" smtClean="0"/>
              <a:t> </a:t>
            </a:r>
            <a:r>
              <a:rPr lang="en-US" altLang="en-US" dirty="0"/>
              <a:t>2019 – D3.0 WGLB Recirculation LB </a:t>
            </a:r>
          </a:p>
          <a:p>
            <a:pPr>
              <a:lnSpc>
                <a:spcPct val="80000"/>
              </a:lnSpc>
            </a:pPr>
            <a:r>
              <a:rPr lang="en-US" altLang="en-US" u="sng" dirty="0" smtClean="0"/>
              <a:t>August</a:t>
            </a:r>
            <a:r>
              <a:rPr lang="en-US" altLang="en-US" dirty="0" smtClean="0"/>
              <a:t> </a:t>
            </a:r>
            <a:r>
              <a:rPr lang="en-US" altLang="en-US" dirty="0"/>
              <a:t>2019 – Form SB Pool </a:t>
            </a:r>
          </a:p>
          <a:p>
            <a:pPr>
              <a:lnSpc>
                <a:spcPct val="80000"/>
              </a:lnSpc>
            </a:pPr>
            <a:r>
              <a:rPr lang="en-US" altLang="en-US" u="sng" dirty="0" smtClean="0"/>
              <a:t>November</a:t>
            </a:r>
            <a:r>
              <a:rPr lang="en-US" altLang="en-US" dirty="0" smtClean="0"/>
              <a:t> </a:t>
            </a:r>
            <a:r>
              <a:rPr lang="en-US" altLang="en-US" dirty="0"/>
              <a:t>2019 – D3.0 Recirculation (unchanged)</a:t>
            </a:r>
          </a:p>
          <a:p>
            <a:pPr>
              <a:lnSpc>
                <a:spcPct val="80000"/>
              </a:lnSpc>
            </a:pPr>
            <a:r>
              <a:rPr lang="en-US" altLang="en-US" u="sng" dirty="0" smtClean="0"/>
              <a:t>December </a:t>
            </a:r>
            <a:r>
              <a:rPr lang="en-US" altLang="en-US" dirty="0"/>
              <a:t>2019 – Initial SB D3.0</a:t>
            </a:r>
          </a:p>
          <a:p>
            <a:pPr>
              <a:lnSpc>
                <a:spcPct val="80000"/>
              </a:lnSpc>
            </a:pPr>
            <a:r>
              <a:rPr lang="en-US" altLang="en-US" dirty="0"/>
              <a:t>March 2020– Recirculation SB D4.0</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lvl="1">
              <a:lnSpc>
                <a:spcPct val="90000"/>
              </a:lnSpc>
            </a:pPr>
            <a:r>
              <a:rPr lang="en-US" altLang="zh-CN" dirty="0" smtClean="0"/>
              <a:t>About </a:t>
            </a:r>
            <a:r>
              <a:rPr lang="en-US" altLang="zh-CN" dirty="0"/>
              <a:t>half of the comments resolved/pending resolution</a:t>
            </a:r>
          </a:p>
          <a:p>
            <a:pPr>
              <a:lnSpc>
                <a:spcPct val="90000"/>
              </a:lnSpc>
            </a:pPr>
            <a:r>
              <a:rPr lang="en-US" altLang="zh-CN" dirty="0"/>
              <a:t>Since </a:t>
            </a:r>
            <a:r>
              <a:rPr lang="en-US" altLang="zh-CN" dirty="0" smtClean="0"/>
              <a:t>May </a:t>
            </a:r>
            <a:r>
              <a:rPr lang="en-US" altLang="zh-CN" dirty="0"/>
              <a:t>2019 meeting</a:t>
            </a:r>
          </a:p>
          <a:p>
            <a:pPr lvl="1">
              <a:lnSpc>
                <a:spcPct val="90000"/>
              </a:lnSpc>
            </a:pPr>
            <a:r>
              <a:rPr lang="en-US" altLang="zh-CN" dirty="0" smtClean="0"/>
              <a:t>Eight teleconferences </a:t>
            </a:r>
            <a:r>
              <a:rPr lang="en-US" altLang="zh-CN" dirty="0"/>
              <a:t>held to continue comment resolution</a:t>
            </a:r>
          </a:p>
          <a:p>
            <a:pPr>
              <a:lnSpc>
                <a:spcPct val="90000"/>
              </a:lnSpc>
            </a:pPr>
            <a:r>
              <a:rPr lang="en-US" altLang="zh-CN" dirty="0" smtClean="0"/>
              <a:t>July </a:t>
            </a:r>
            <a:r>
              <a:rPr lang="en-US" altLang="zh-CN" dirty="0"/>
              <a:t>2019 meeting goals </a:t>
            </a:r>
            <a:r>
              <a:rPr lang="en-US" altLang="zh-CN" dirty="0" smtClean="0"/>
              <a:t>(6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Continue </a:t>
            </a:r>
            <a:r>
              <a:rPr lang="en-US" dirty="0">
                <a:cs typeface="Arial" panose="020B0604020202020204" pitchFamily="34" charset="0"/>
                <a:sym typeface="Wingdings" panose="05000000000000000000" pitchFamily="2" charset="2"/>
              </a:rPr>
              <a:t>LB236 comment </a:t>
            </a:r>
            <a:r>
              <a:rPr lang="en-US" dirty="0" smtClean="0">
                <a:cs typeface="Arial" panose="020B0604020202020204" pitchFamily="34" charset="0"/>
                <a:sym typeface="Wingdings" panose="05000000000000000000" pitchFamily="2" charset="2"/>
              </a:rPr>
              <a:t>resolution, approximately 225 comments remain</a:t>
            </a:r>
            <a:endParaRPr lang="en-US"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July- September </a:t>
            </a:r>
            <a:r>
              <a:rPr lang="en-US" altLang="zh-CN" dirty="0">
                <a:cs typeface="Arial" panose="020B0604020202020204" pitchFamily="34" charset="0"/>
                <a:sym typeface="Wingdings" panose="05000000000000000000" pitchFamily="2" charset="2"/>
              </a:rPr>
              <a:t>2019: </a:t>
            </a:r>
            <a:r>
              <a:rPr lang="en-US" altLang="zh-CN" dirty="0" smtClean="0">
                <a:cs typeface="Arial" panose="020B0604020202020204" pitchFamily="34" charset="0"/>
                <a:sym typeface="Wingdings" panose="05000000000000000000" pitchFamily="2" charset="2"/>
              </a:rPr>
              <a:t>comment resolution</a:t>
            </a:r>
          </a:p>
          <a:p>
            <a:pPr lvl="1">
              <a:lnSpc>
                <a:spcPct val="90000"/>
              </a:lnSpc>
            </a:pPr>
            <a:r>
              <a:rPr lang="en-US" altLang="zh-CN" dirty="0" smtClean="0">
                <a:cs typeface="Arial" panose="020B0604020202020204" pitchFamily="34" charset="0"/>
                <a:sym typeface="Wingdings" panose="05000000000000000000" pitchFamily="2" charset="2"/>
              </a:rPr>
              <a:t>Recirculation in September 2019</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11-19-0960</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March and May meeting minutes: </a:t>
            </a:r>
          </a:p>
          <a:p>
            <a:pPr lvl="2">
              <a:lnSpc>
                <a:spcPct val="80000"/>
              </a:lnSpc>
            </a:pPr>
            <a:r>
              <a:rPr lang="en-US" altLang="en-US" dirty="0">
                <a:hlinkClick r:id="rId3"/>
              </a:rPr>
              <a:t>https://</a:t>
            </a:r>
            <a:r>
              <a:rPr lang="en-US" altLang="en-US" dirty="0" smtClean="0">
                <a:hlinkClick r:id="rId3"/>
              </a:rPr>
              <a:t>mentor.ieee.org/802.11/dcn/19/11-19-0251-00-000m-minutes-for-revmd-march-2019-vancouver.docx</a:t>
            </a:r>
            <a:r>
              <a:rPr lang="en-US" altLang="en-US" dirty="0" smtClean="0"/>
              <a:t> </a:t>
            </a:r>
          </a:p>
          <a:p>
            <a:pPr lvl="2">
              <a:lnSpc>
                <a:spcPct val="80000"/>
              </a:lnSpc>
            </a:pPr>
            <a:r>
              <a:rPr lang="en-US" altLang="en-US" dirty="0">
                <a:hlinkClick r:id="rId4"/>
              </a:rPr>
              <a:t>https://</a:t>
            </a:r>
            <a:r>
              <a:rPr lang="en-US" altLang="en-US" dirty="0" smtClean="0">
                <a:hlinkClick r:id="rId4"/>
              </a:rPr>
              <a:t>mentor.ieee.org/802.11/dcn/19/11-19-0911-00-000m-minutes-for-revmd-may-2019-atlanta.docx</a:t>
            </a:r>
            <a:r>
              <a:rPr lang="en-US" altLang="en-US" dirty="0" smtClean="0"/>
              <a:t> </a:t>
            </a:r>
          </a:p>
          <a:p>
            <a:pPr lvl="1">
              <a:lnSpc>
                <a:spcPct val="80000"/>
              </a:lnSpc>
            </a:pPr>
            <a:r>
              <a:rPr lang="en-US" altLang="en-US" dirty="0" smtClean="0"/>
              <a:t>Teleconference minutes:</a:t>
            </a:r>
          </a:p>
          <a:p>
            <a:pPr lvl="2">
              <a:lnSpc>
                <a:spcPct val="80000"/>
              </a:lnSpc>
            </a:pPr>
            <a:r>
              <a:rPr lang="en-US" altLang="en-US" dirty="0">
                <a:hlinkClick r:id="rId5"/>
              </a:rPr>
              <a:t>https://</a:t>
            </a:r>
            <a:r>
              <a:rPr lang="en-US" altLang="en-US" dirty="0" smtClean="0">
                <a:hlinkClick r:id="rId5"/>
              </a:rPr>
              <a:t>mentor.ieee.org/802.11/dcn/19/11-19-0975-06-000m-telecon-minutes-for-revmd-may-june.docx</a:t>
            </a:r>
            <a:r>
              <a:rPr lang="en-US" altLang="en-US" dirty="0" smtClean="0"/>
              <a:t> </a:t>
            </a:r>
          </a:p>
          <a:p>
            <a:pPr lvl="2">
              <a:lnSpc>
                <a:spcPct val="80000"/>
              </a:lnSpc>
            </a:pPr>
            <a:r>
              <a:rPr lang="en-US" altLang="en-US" dirty="0">
                <a:hlinkClick r:id="rId6"/>
              </a:rPr>
              <a:t>https://</a:t>
            </a:r>
            <a:r>
              <a:rPr lang="en-US" altLang="en-US" dirty="0" smtClean="0">
                <a:hlinkClick r:id="rId6"/>
              </a:rPr>
              <a:t>mentor.ieee.org/802.11/dcn/19/11-19-1238-00-000m-telecon-minutes-for-revmd-july-11.docx</a:t>
            </a:r>
            <a:r>
              <a:rPr lang="en-US" altLang="en-US" dirty="0" smtClean="0"/>
              <a:t> </a:t>
            </a:r>
            <a:endParaRPr lang="en-US" altLang="en-US" dirty="0"/>
          </a:p>
          <a:p>
            <a:pPr>
              <a:lnSpc>
                <a:spcPct val="80000"/>
              </a:lnSpc>
            </a:pPr>
            <a:r>
              <a:rPr lang="en-US" altLang="en-US" dirty="0" smtClean="0"/>
              <a:t>Moved: Mike </a:t>
            </a:r>
            <a:r>
              <a:rPr lang="en-US" altLang="en-US" dirty="0" err="1" smtClean="0"/>
              <a:t>Montemurro</a:t>
            </a:r>
            <a:endParaRPr lang="en-US" altLang="en-US" dirty="0" smtClean="0"/>
          </a:p>
          <a:p>
            <a:pPr>
              <a:lnSpc>
                <a:spcPct val="80000"/>
              </a:lnSpc>
            </a:pPr>
            <a:r>
              <a:rPr lang="en-US" altLang="en-US" dirty="0" smtClean="0"/>
              <a:t>Seconded:  Jon Rosdahl</a:t>
            </a:r>
          </a:p>
          <a:p>
            <a:pPr>
              <a:lnSpc>
                <a:spcPct val="80000"/>
              </a:lnSpc>
            </a:pPr>
            <a:r>
              <a:rPr lang="en-US" altLang="en-US" dirty="0" smtClean="0"/>
              <a:t>Result: Unanimous</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119 – May meeting and </a:t>
            </a:r>
            <a:r>
              <a:rPr lang="en-US" altLang="en-US" dirty="0" err="1" smtClean="0"/>
              <a:t>telecon</a:t>
            </a:r>
            <a:r>
              <a:rPr lang="en-US" altLang="en-US" dirty="0" smtClean="0"/>
              <a:t>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“Motion-EDITOR-N” in </a:t>
            </a:r>
            <a:r>
              <a:rPr lang="en-US" altLang="en-US" sz="1800" dirty="0">
                <a:hlinkClick r:id="rId3"/>
              </a:rPr>
              <a:t>https://</a:t>
            </a:r>
            <a:r>
              <a:rPr lang="en-US" altLang="en-US" sz="1800" dirty="0" smtClean="0">
                <a:hlinkClick r:id="rId3"/>
              </a:rPr>
              <a:t>mentor.ieee.org/802.11/dcn/19/11-19-0142-09-000m-revmd-wg-lb236-comments-for-editor-ad-hoc.xls</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MAC-AC” tab </a:t>
            </a:r>
            <a:r>
              <a:rPr lang="en-US" altLang="en-US" sz="1800" dirty="0"/>
              <a:t>in </a:t>
            </a:r>
            <a:r>
              <a:rPr lang="en-US" altLang="en-US" sz="1800" dirty="0">
                <a:hlinkClick r:id="rId4"/>
              </a:rPr>
              <a:t>https://</a:t>
            </a:r>
            <a:r>
              <a:rPr lang="en-US" altLang="en-US" sz="1800" dirty="0" smtClean="0">
                <a:hlinkClick r:id="rId4"/>
              </a:rPr>
              <a:t>mentor.ieee.org/802.11/dcn/17/11-17-0927-43-000m-revmd-mac-comments.xls</a:t>
            </a:r>
            <a:r>
              <a:rPr lang="en-US" altLang="en-US" sz="1800" dirty="0" smtClean="0"/>
              <a:t>  </a:t>
            </a:r>
          </a:p>
          <a:p>
            <a:pPr lvl="1">
              <a:lnSpc>
                <a:spcPct val="80000"/>
              </a:lnSpc>
            </a:pPr>
            <a:r>
              <a:rPr lang="en-US" altLang="en-US" sz="1800" dirty="0" smtClean="0"/>
              <a:t>“PHY Motion </a:t>
            </a:r>
            <a:r>
              <a:rPr lang="en-US" altLang="en-US" sz="1800" dirty="0"/>
              <a:t>F</a:t>
            </a:r>
            <a:r>
              <a:rPr lang="en-US" altLang="en-US" sz="1800" dirty="0" smtClean="0"/>
              <a:t>”, tab in </a:t>
            </a:r>
            <a:r>
              <a:rPr lang="en-US" altLang="en-US" sz="1800" dirty="0" smtClean="0">
                <a:hlinkClick r:id="rId5"/>
              </a:rPr>
              <a:t>https://mentor.ieee.org/802.11/dcn/19/11-19-0156-09-000m-lb236-revmd-phy-sec-comments.xlsx</a:t>
            </a:r>
            <a:r>
              <a:rPr lang="en-US" altLang="en-US" sz="1800" dirty="0" smtClean="0"/>
              <a:t>   </a:t>
            </a:r>
          </a:p>
          <a:p>
            <a:pPr lvl="1">
              <a:lnSpc>
                <a:spcPct val="80000"/>
              </a:lnSpc>
            </a:pPr>
            <a:r>
              <a:rPr lang="en-US" altLang="en-US" sz="1800" dirty="0"/>
              <a:t>“GEN Motion Portland” </a:t>
            </a:r>
            <a:r>
              <a:rPr lang="en-US" altLang="en-US" sz="1800" dirty="0" smtClean="0"/>
              <a:t>, “GEN </a:t>
            </a:r>
            <a:r>
              <a:rPr lang="en-US" altLang="en-US" sz="1800" dirty="0"/>
              <a:t>Motion </a:t>
            </a:r>
            <a:r>
              <a:rPr lang="en-US" altLang="en-US" sz="1800" dirty="0" err="1"/>
              <a:t>Telecon</a:t>
            </a:r>
            <a:r>
              <a:rPr lang="en-US" altLang="en-US" sz="1800" dirty="0"/>
              <a:t>” </a:t>
            </a:r>
            <a:r>
              <a:rPr lang="en-US" altLang="en-US" sz="1800" dirty="0" smtClean="0"/>
              <a:t>and “GEN Motion </a:t>
            </a:r>
            <a:r>
              <a:rPr lang="en-US" altLang="en-US" sz="1800" dirty="0" err="1" smtClean="0"/>
              <a:t>Telecon</a:t>
            </a:r>
            <a:r>
              <a:rPr lang="en-US" altLang="en-US" sz="1800" dirty="0" smtClean="0"/>
              <a:t> – July 11” tabs </a:t>
            </a:r>
            <a:r>
              <a:rPr lang="en-US" altLang="en-US" sz="1800" dirty="0"/>
              <a:t>in </a:t>
            </a:r>
            <a:r>
              <a:rPr lang="en-US" altLang="en-US" sz="1800" dirty="0" smtClean="0">
                <a:hlinkClick r:id="rId6"/>
              </a:rPr>
              <a:t>https://mentor.ieee.org/802.11/dcn/19/11-19-0449-06-000m-revmd-lb236-gen-comments.xls</a:t>
            </a:r>
            <a:r>
              <a:rPr lang="en-US" altLang="en-US" sz="1800" dirty="0" smtClean="0"/>
              <a:t> </a:t>
            </a: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Jon Rosdahl</a:t>
            </a:r>
            <a:endParaRPr lang="en-US" altLang="en-US" sz="2000" dirty="0"/>
          </a:p>
          <a:p>
            <a:pPr>
              <a:lnSpc>
                <a:spcPct val="80000"/>
              </a:lnSpc>
            </a:pPr>
            <a:r>
              <a:rPr lang="en-US" altLang="en-US" sz="2000" dirty="0" smtClean="0"/>
              <a:t>Seconded: Michael </a:t>
            </a:r>
            <a:r>
              <a:rPr lang="en-US" altLang="en-US" sz="2000" dirty="0" err="1" smtClean="0"/>
              <a:t>Montemurro</a:t>
            </a:r>
            <a:endParaRPr lang="en-US" altLang="en-US" sz="2000" dirty="0" smtClean="0"/>
          </a:p>
          <a:p>
            <a:pPr>
              <a:lnSpc>
                <a:spcPct val="80000"/>
              </a:lnSpc>
            </a:pPr>
            <a:r>
              <a:rPr lang="en-US" altLang="en-US" sz="2000" dirty="0" smtClean="0"/>
              <a:t>Result: 10-0-1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791245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120  – Additional PHY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the “</a:t>
            </a:r>
            <a:r>
              <a:rPr lang="en-US" dirty="0" err="1" smtClean="0"/>
              <a:t>Additonal</a:t>
            </a:r>
            <a:r>
              <a:rPr lang="en-US" dirty="0" smtClean="0"/>
              <a:t> changes” section on page 7 of </a:t>
            </a:r>
            <a:r>
              <a:rPr lang="en-US" dirty="0">
                <a:hlinkClick r:id="rId3"/>
              </a:rPr>
              <a:t>https://</a:t>
            </a:r>
            <a:r>
              <a:rPr lang="en-US" dirty="0" smtClean="0">
                <a:hlinkClick r:id="rId3"/>
              </a:rPr>
              <a:t>mentor.ieee.org/802.11/dcn/19/11-19-0336-02-000m-cids-2709-2710-2711.docx</a:t>
            </a:r>
            <a:r>
              <a:rPr lang="en-US" dirty="0" smtClean="0"/>
              <a:t> </a:t>
            </a: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err="1" smtClean="0"/>
              <a:t>Jouni</a:t>
            </a:r>
            <a:r>
              <a:rPr lang="en-US" altLang="en-US" sz="2000" dirty="0" smtClean="0"/>
              <a:t> </a:t>
            </a:r>
            <a:r>
              <a:rPr lang="en-US" altLang="en-US" sz="2000" dirty="0" err="1" smtClean="0"/>
              <a:t>Malinen</a:t>
            </a:r>
            <a:endParaRPr lang="en-US" altLang="en-US" sz="2000" dirty="0"/>
          </a:p>
          <a:p>
            <a:pPr>
              <a:lnSpc>
                <a:spcPct val="80000"/>
              </a:lnSpc>
            </a:pPr>
            <a:r>
              <a:rPr lang="en-US" altLang="en-US" sz="2000" dirty="0" smtClean="0"/>
              <a:t>Seconded: Michael </a:t>
            </a:r>
            <a:r>
              <a:rPr lang="en-US" altLang="en-US" sz="2000" dirty="0" err="1" smtClean="0"/>
              <a:t>Montemurro</a:t>
            </a:r>
            <a:endParaRPr lang="en-US" altLang="en-US" sz="2000" dirty="0" smtClean="0"/>
          </a:p>
          <a:p>
            <a:pPr>
              <a:lnSpc>
                <a:spcPct val="80000"/>
              </a:lnSpc>
            </a:pPr>
            <a:r>
              <a:rPr lang="en-US" altLang="en-US" sz="2000" dirty="0" smtClean="0"/>
              <a:t>Result: Unanimous</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1057781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121 – Additional Multiple BSSID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on pages 9 through 13 of </a:t>
            </a:r>
            <a:r>
              <a:rPr lang="en-US" dirty="0" smtClean="0">
                <a:hlinkClick r:id="rId3"/>
              </a:rPr>
              <a:t>https</a:t>
            </a:r>
            <a:r>
              <a:rPr lang="en-US" dirty="0">
                <a:hlinkClick r:id="rId3"/>
              </a:rPr>
              <a:t>://</a:t>
            </a:r>
            <a:r>
              <a:rPr lang="en-US" dirty="0" smtClean="0">
                <a:hlinkClick r:id="rId3"/>
              </a:rPr>
              <a:t>mentor.ieee.org/802.11/dcn/19/11-19-0396-05-000m-resolution-for-cids-related-to-multiple-bssid.docx</a:t>
            </a:r>
            <a:r>
              <a:rPr lang="en-US" dirty="0" smtClean="0"/>
              <a:t> </a:t>
            </a: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err="1" smtClean="0"/>
              <a:t>Jouni</a:t>
            </a:r>
            <a:r>
              <a:rPr lang="en-US" altLang="en-US" sz="2000" dirty="0" smtClean="0"/>
              <a:t> </a:t>
            </a:r>
            <a:r>
              <a:rPr lang="en-US" altLang="en-US" sz="2000" dirty="0" err="1" smtClean="0"/>
              <a:t>Malinen</a:t>
            </a:r>
            <a:endParaRPr lang="en-US" altLang="en-US" sz="2000" dirty="0"/>
          </a:p>
          <a:p>
            <a:pPr>
              <a:lnSpc>
                <a:spcPct val="80000"/>
              </a:lnSpc>
            </a:pPr>
            <a:r>
              <a:rPr lang="en-US" altLang="en-US" sz="2000" dirty="0" smtClean="0"/>
              <a:t>Seconded: Edward Au</a:t>
            </a:r>
          </a:p>
          <a:p>
            <a:pPr>
              <a:lnSpc>
                <a:spcPct val="80000"/>
              </a:lnSpc>
            </a:pPr>
            <a:r>
              <a:rPr lang="en-US" altLang="en-US" sz="2000" dirty="0" smtClean="0"/>
              <a:t>Result: Unanimous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489891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July 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122   </a:t>
            </a:r>
            <a:r>
              <a:rPr lang="en-US" altLang="en-US" dirty="0" smtClean="0"/>
              <a:t>– May CIDs - 2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 CCA-ED”, tab in </a:t>
            </a:r>
            <a:r>
              <a:rPr lang="en-US" altLang="en-US" sz="1800" dirty="0" smtClean="0">
                <a:hlinkClick r:id="rId3"/>
              </a:rPr>
              <a:t>https://mentor.ieee.org/802.11/dcn/19/11-19-0156-09-000m-lb236-revmd-phy-sec-comments.xlsx</a:t>
            </a:r>
            <a:r>
              <a:rPr lang="en-US" altLang="en-US" sz="1800" dirty="0" smtClean="0"/>
              <a:t>   </a:t>
            </a:r>
          </a:p>
          <a:p>
            <a:pPr>
              <a:lnSpc>
                <a:spcPct val="80000"/>
              </a:lnSpc>
            </a:pPr>
            <a:endParaRPr lang="en-US" altLang="en-US" sz="20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42833894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July meeting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 MAC-AD” tab in </a:t>
            </a:r>
            <a:r>
              <a:rPr lang="en-US" altLang="en-US" sz="1800" dirty="0" smtClean="0">
                <a:hlinkClick r:id="rId3"/>
              </a:rPr>
              <a:t>https://mentor.ieee.org/802.11/dcn/17/11-17-0927-44-000m-revmd-mac-comments.xls</a:t>
            </a:r>
            <a:r>
              <a:rPr lang="en-US" altLang="en-US" sz="1800" dirty="0" smtClean="0"/>
              <a:t>  </a:t>
            </a:r>
          </a:p>
          <a:p>
            <a:pPr lvl="1">
              <a:lnSpc>
                <a:spcPct val="80000"/>
              </a:lnSpc>
            </a:pPr>
            <a:r>
              <a:rPr lang="en-US" altLang="en-US" sz="1800" dirty="0" smtClean="0"/>
              <a:t>“</a:t>
            </a:r>
            <a:r>
              <a:rPr lang="en-US" altLang="en-US" sz="1800" dirty="0" smtClean="0"/>
              <a:t>PHY Motion G”, tab in </a:t>
            </a:r>
            <a:r>
              <a:rPr lang="en-US" altLang="en-US" sz="1800" dirty="0" smtClean="0">
                <a:hlinkClick r:id="rId4"/>
              </a:rPr>
              <a:t>https://mentor.ieee.org/802.11/dcn/19/11-19-0156-09-000m-lb236-revmd-phy-sec-comments.xlsx</a:t>
            </a:r>
            <a:r>
              <a:rPr lang="en-US" altLang="en-US" sz="1800" dirty="0" smtClean="0"/>
              <a:t>   </a:t>
            </a:r>
          </a:p>
          <a:p>
            <a:pPr lvl="1">
              <a:lnSpc>
                <a:spcPct val="80000"/>
              </a:lnSpc>
            </a:pPr>
            <a:r>
              <a:rPr lang="en-US" altLang="en-US" sz="1800" dirty="0" smtClean="0"/>
              <a:t>“GEN Motion </a:t>
            </a:r>
            <a:r>
              <a:rPr lang="en-US" altLang="en-US" sz="1800" dirty="0" smtClean="0"/>
              <a:t>Vienna</a:t>
            </a:r>
            <a:r>
              <a:rPr lang="en-US" altLang="en-US" sz="1800" dirty="0" smtClean="0"/>
              <a:t>” </a:t>
            </a:r>
            <a:r>
              <a:rPr lang="en-US" altLang="en-US" sz="1800" dirty="0" smtClean="0"/>
              <a:t>tab in </a:t>
            </a:r>
            <a:r>
              <a:rPr lang="en-US" altLang="en-US" sz="1800" dirty="0" smtClean="0">
                <a:hlinkClick r:id="rId5"/>
              </a:rPr>
              <a:t>https://</a:t>
            </a:r>
            <a:r>
              <a:rPr lang="en-US" altLang="en-US" sz="1800" dirty="0" smtClean="0">
                <a:hlinkClick r:id="rId5"/>
              </a:rPr>
              <a:t>mentor.ieee.org/802.11/dcn/19/11-19-0449-07-000m-revmd-lb236-gen-comments.xls</a:t>
            </a:r>
            <a:r>
              <a:rPr lang="en-US" altLang="en-US" sz="1800" dirty="0" smtClean="0"/>
              <a:t> </a:t>
            </a:r>
            <a:endParaRPr lang="en-US" altLang="en-US" sz="1800" dirty="0" smtClean="0"/>
          </a:p>
          <a:p>
            <a:pPr>
              <a:lnSpc>
                <a:spcPct val="80000"/>
              </a:lnSpc>
            </a:pPr>
            <a:r>
              <a:rPr lang="en-US" altLang="en-US" sz="2000" dirty="0" smtClean="0"/>
              <a:t>and </a:t>
            </a:r>
            <a:r>
              <a:rPr lang="en-US" altLang="en-US" sz="2000" dirty="0" smtClean="0"/>
              <a:t>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3179849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smtClean="0"/>
              <a:t>Vienna </a:t>
            </a:r>
            <a:r>
              <a:rPr lang="en-US" altLang="en-US" dirty="0" smtClean="0"/>
              <a:t>CIDs - 2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a:t>“Motion MAC-Center-</a:t>
            </a:r>
            <a:r>
              <a:rPr lang="en-US" altLang="en-US" sz="1800" dirty="0" err="1"/>
              <a:t>Freq</a:t>
            </a:r>
            <a:r>
              <a:rPr lang="en-US" altLang="en-US" sz="1800" dirty="0"/>
              <a:t>” tab in </a:t>
            </a:r>
            <a:r>
              <a:rPr lang="en-US" altLang="en-US" sz="1800" dirty="0">
                <a:hlinkClick r:id="rId3"/>
              </a:rPr>
              <a:t>https://mentor.ieee.org/802.11/dcn/17/11-17-0927-44-000m-revmd-mac-comments.xls</a:t>
            </a:r>
            <a:r>
              <a:rPr lang="en-US" altLang="en-US" sz="1800" dirty="0"/>
              <a:t>  </a:t>
            </a:r>
          </a:p>
          <a:p>
            <a:pPr>
              <a:lnSpc>
                <a:spcPct val="80000"/>
              </a:lnSpc>
            </a:pPr>
            <a:endParaRPr lang="en-US" altLang="en-US" sz="20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5590120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err="1" smtClean="0"/>
              <a:t>telecon</a:t>
            </a:r>
            <a:r>
              <a:rPr lang="en-US" altLang="en-US" dirty="0" smtClean="0"/>
              <a:t> CIDs </a:t>
            </a:r>
            <a:r>
              <a:rPr lang="en-US" altLang="en-US" dirty="0" smtClean="0"/>
              <a:t>- 2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a:t>“GEN Motion </a:t>
            </a:r>
            <a:r>
              <a:rPr lang="en-US" altLang="en-US" sz="1800" dirty="0" smtClean="0"/>
              <a:t>present” tab in </a:t>
            </a:r>
            <a:r>
              <a:rPr lang="en-US" altLang="en-US" sz="1800" dirty="0" smtClean="0">
                <a:hlinkClick r:id="rId3"/>
              </a:rPr>
              <a:t>https://mentor.ieee.org/802.11/dcn/19/11-19-0449-06-000m-revmd-lb236-gen-comments.xls</a:t>
            </a:r>
            <a:r>
              <a:rPr lang="en-US" altLang="en-US" sz="1800" dirty="0" smtClean="0"/>
              <a:t> </a:t>
            </a:r>
            <a:endParaRPr lang="en-US" altLang="en-US" sz="1800" dirty="0"/>
          </a:p>
          <a:p>
            <a:pPr>
              <a:lnSpc>
                <a:spcPct val="80000"/>
              </a:lnSpc>
            </a:pPr>
            <a:endParaRPr lang="en-US" altLang="en-US" sz="20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1374625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Insufficient Detail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a:t>Approve the comment resolutions in the </a:t>
            </a:r>
          </a:p>
          <a:p>
            <a:pPr lvl="1">
              <a:lnSpc>
                <a:spcPct val="80000"/>
              </a:lnSpc>
            </a:pPr>
            <a:r>
              <a:rPr lang="en-US" altLang="en-US" sz="1800" dirty="0" smtClean="0"/>
              <a:t>“Insufficient </a:t>
            </a:r>
            <a:r>
              <a:rPr lang="en-US" altLang="en-US" sz="1800" dirty="0"/>
              <a:t>D</a:t>
            </a:r>
            <a:r>
              <a:rPr lang="en-US" altLang="en-US" sz="1800" dirty="0" smtClean="0"/>
              <a:t>etail” tab </a:t>
            </a:r>
            <a:r>
              <a:rPr lang="en-US" altLang="en-US" sz="1800" dirty="0"/>
              <a:t>in </a:t>
            </a:r>
            <a:r>
              <a:rPr lang="en-US" altLang="en-US" sz="1800" dirty="0" smtClean="0">
                <a:hlinkClick r:id="rId3"/>
              </a:rPr>
              <a:t>https://mentor.ieee.org/802.11/dcn/17/11-17-0927-37-000m-revmd-mac-comments.xls </a:t>
            </a:r>
            <a:endParaRPr lang="en-US" altLang="en-US" sz="1800" dirty="0" smtClean="0"/>
          </a:p>
          <a:p>
            <a:pPr lvl="1">
              <a:lnSpc>
                <a:spcPct val="80000"/>
              </a:lnSpc>
            </a:pPr>
            <a:r>
              <a:rPr lang="en-US" altLang="en-US" sz="1800" dirty="0" smtClean="0"/>
              <a:t>“Insufficient Details”, tab in </a:t>
            </a:r>
            <a:r>
              <a:rPr lang="en-US" altLang="en-US" sz="1800" dirty="0" smtClean="0">
                <a:hlinkClick r:id="rId4"/>
              </a:rPr>
              <a:t>https://mentor.ieee.org/802.11/dcn/19/11-19-0156-08-000m-lb236-revmd-phy-sec-comments.xlsx</a:t>
            </a:r>
            <a:r>
              <a:rPr lang="en-US" altLang="en-US" sz="1800" dirty="0" smtClean="0"/>
              <a:t> </a:t>
            </a:r>
          </a:p>
          <a:p>
            <a:pPr lvl="1">
              <a:lnSpc>
                <a:spcPct val="80000"/>
              </a:lnSpc>
            </a:pPr>
            <a:r>
              <a:rPr lang="en-US" altLang="en-US" sz="1800" dirty="0" smtClean="0"/>
              <a:t>“GEN Insufficient Information” tab </a:t>
            </a:r>
            <a:r>
              <a:rPr lang="en-US" altLang="en-US" sz="1800" dirty="0"/>
              <a:t>in </a:t>
            </a:r>
            <a:r>
              <a:rPr lang="en-US" altLang="en-US" sz="1800" dirty="0">
                <a:hlinkClick r:id="rId5"/>
              </a:rPr>
              <a:t>https://</a:t>
            </a:r>
            <a:r>
              <a:rPr lang="en-US" altLang="en-US" sz="1800" dirty="0" smtClean="0">
                <a:hlinkClick r:id="rId6"/>
              </a:rPr>
              <a:t>mentor.ieee.org/802.11/dcn/19/11-19-0449-02-000m-revmd-lb236-gen-comments.xls </a:t>
            </a:r>
            <a:endParaRPr lang="en-US" altLang="en-US" sz="1800" dirty="0" smtClean="0"/>
          </a:p>
          <a:p>
            <a:pPr>
              <a:lnSpc>
                <a:spcPct val="80000"/>
              </a:lnSpc>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7" name="Rectangle 6"/>
          <p:cNvSpPr/>
          <p:nvPr/>
        </p:nvSpPr>
        <p:spPr>
          <a:xfrm rot="19468405">
            <a:off x="6796860" y="1714569"/>
            <a:ext cx="4098944" cy="923330"/>
          </a:xfrm>
          <a:prstGeom prst="rect">
            <a:avLst/>
          </a:prstGeom>
          <a:noFill/>
        </p:spPr>
        <p:txBody>
          <a:bodyPr wrap="none" lIns="91440" tIns="45720" rIns="91440" bIns="45720">
            <a:spAutoFit/>
          </a:bodyPr>
          <a:lstStyle/>
          <a:p>
            <a:pPr algn="ctr"/>
            <a:r>
              <a:rPr lang="en-US" sz="5400" dirty="0" smtClean="0">
                <a:ln w="0"/>
                <a:solidFill>
                  <a:schemeClr val="accent1"/>
                </a:solidFill>
                <a:effectLst>
                  <a:outerShdw blurRad="38100" dist="25400" dir="5400000" algn="ctr" rotWithShape="0">
                    <a:srgbClr val="6E747A">
                      <a:alpha val="43000"/>
                    </a:srgbClr>
                  </a:outerShdw>
                </a:effectLst>
              </a:rPr>
              <a:t>To be updated</a:t>
            </a:r>
            <a:endParaRPr lang="en-GB"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8336677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topic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a:t>
            </a:r>
            <a:r>
              <a:rPr lang="en-US" dirty="0"/>
              <a:t>&lt;</a:t>
            </a:r>
            <a:r>
              <a:rPr lang="en-US" dirty="0" smtClean="0"/>
              <a:t>document link&gt;</a:t>
            </a:r>
            <a:endParaRPr lang="en-US" sz="16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5384833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26</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&lt;&gt;in [Sunrise Florida/Montreal/Cambridge/Toronto]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27</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approved changes to P802.11REVmd D2.0 as defined in 11-18-611, instruct </a:t>
            </a:r>
            <a:r>
              <a:rPr lang="en-US" sz="2800" dirty="0"/>
              <a:t>the editor to prepare </a:t>
            </a:r>
            <a:r>
              <a:rPr lang="en-US" sz="2800" dirty="0" smtClean="0"/>
              <a:t>P802.11REVmd D3.0 and</a:t>
            </a:r>
            <a:endParaRPr lang="en-GB" sz="2800" dirty="0"/>
          </a:p>
          <a:p>
            <a:pPr lvl="0"/>
            <a:r>
              <a:rPr lang="en-US" sz="2800" dirty="0"/>
              <a:t>Approve a </a:t>
            </a:r>
            <a:r>
              <a:rPr lang="en-US" sz="2800" dirty="0" smtClean="0"/>
              <a:t>20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p>
          <a:p>
            <a:r>
              <a:rPr lang="en-US" altLang="en-US" sz="2800" kern="0" dirty="0" smtClean="0"/>
              <a:t>TG result:</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28</a:t>
            </a:fld>
            <a:endParaRPr lang="en-US" smtClean="0"/>
          </a:p>
        </p:txBody>
      </p:sp>
      <p:sp>
        <p:nvSpPr>
          <p:cNvPr id="25605" name="Rectangle 2"/>
          <p:cNvSpPr>
            <a:spLocks noGrp="1" noChangeArrowheads="1"/>
          </p:cNvSpPr>
          <p:nvPr>
            <p:ph type="title"/>
          </p:nvPr>
        </p:nvSpPr>
        <p:spPr/>
        <p:txBody>
          <a:bodyPr/>
          <a:lstStyle/>
          <a:p>
            <a:r>
              <a:rPr lang="en-US" altLang="en-US" dirty="0" smtClean="0"/>
              <a:t>July 2019 – September 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sz="1800" dirty="0" smtClean="0"/>
              <a:t>July 30, 31, August 6, 7, 27, 28, Sept 3, 4, Sept 10 at 3PM Eastern, 2 hours</a:t>
            </a:r>
          </a:p>
          <a:p>
            <a:pPr lvl="1"/>
            <a:r>
              <a:rPr lang="en-US" sz="1800" dirty="0" smtClean="0"/>
              <a:t>August 2, 9, Sept 6</a:t>
            </a:r>
            <a:endParaRPr lang="en-GB" sz="1800" dirty="0"/>
          </a:p>
          <a:p>
            <a:r>
              <a:rPr lang="en-US" altLang="en-US" sz="2000" dirty="0" smtClean="0"/>
              <a:t>Next ad-hoc:  August 21, 22, 23 </a:t>
            </a:r>
          </a:p>
          <a:p>
            <a:r>
              <a:rPr lang="en-US" altLang="en-US" sz="2000" dirty="0" smtClean="0"/>
              <a:t>Schedule </a:t>
            </a:r>
            <a:r>
              <a:rPr lang="en-US" altLang="en-US" sz="2000" dirty="0"/>
              <a:t>review</a:t>
            </a:r>
          </a:p>
          <a:p>
            <a:r>
              <a:rPr lang="en-US" altLang="en-US" sz="2000" dirty="0"/>
              <a:t>Availability of 11md </a:t>
            </a:r>
            <a:r>
              <a:rPr lang="en-US" altLang="en-US" sz="2000" dirty="0" smtClean="0"/>
              <a:t>D2.0 </a:t>
            </a:r>
            <a:r>
              <a:rPr lang="en-US" altLang="en-US" sz="2000" dirty="0"/>
              <a:t>in the IEEE store</a:t>
            </a:r>
          </a:p>
          <a:p>
            <a:pPr lvl="1"/>
            <a:r>
              <a:rPr lang="en-US" altLang="en-US" sz="1800" dirty="0" smtClean="0"/>
              <a:t>Draft </a:t>
            </a:r>
            <a:r>
              <a:rPr lang="en-US" altLang="en-US" sz="1800" dirty="0"/>
              <a:t>2</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29</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5"/>
              </a:rPr>
              <a:t>mentor.ieee.org/802.11/dcn/17/11-17-0914-06-000m-revmd-wg-cc-comments.xls </a:t>
            </a:r>
            <a:endParaRPr lang="en-US" altLang="en-US" sz="2000" dirty="0" smtClean="0"/>
          </a:p>
          <a:p>
            <a:r>
              <a:rPr lang="en-US" altLang="en-US" sz="2000" dirty="0" smtClean="0"/>
              <a:t>LB232, 236 </a:t>
            </a:r>
            <a:r>
              <a:rPr lang="en-US" altLang="en-US" sz="2000" dirty="0"/>
              <a:t>comments </a:t>
            </a:r>
            <a:r>
              <a:rPr lang="en-US" altLang="en-US" sz="2000" dirty="0" smtClean="0">
                <a:hlinkClick r:id="rId6"/>
              </a:rPr>
              <a:t>https://mentor.ieee.org/802.11/dcn/18/11-18-0611-21-000m-revmd-wg-ballot-comments.xls</a:t>
            </a:r>
            <a:r>
              <a:rPr lang="en-US" altLang="en-US" sz="2000" dirty="0" smtClean="0"/>
              <a:t> </a:t>
            </a:r>
          </a:p>
          <a:p>
            <a:r>
              <a:rPr lang="en-US" altLang="en-US" sz="2000" dirty="0" smtClean="0"/>
              <a:t>Approved PAR: </a:t>
            </a:r>
            <a:r>
              <a:rPr lang="en-US" altLang="en-US" sz="2000" dirty="0">
                <a:hlinkClick r:id="rId7"/>
              </a:rPr>
              <a:t>https://</a:t>
            </a:r>
            <a:r>
              <a:rPr lang="en-US" altLang="en-US" sz="2000" dirty="0" smtClean="0">
                <a:hlinkClick r:id="rId7"/>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58114" y="1676400"/>
            <a:ext cx="59436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a:t>
            </a:r>
            <a:r>
              <a:rPr lang="en-US" altLang="en-US" sz="1600" dirty="0" smtClean="0"/>
              <a:t>reminder, Approve agenda</a:t>
            </a:r>
            <a:endParaRPr lang="en-US" altLang="en-US" sz="1600" dirty="0"/>
          </a:p>
          <a:p>
            <a:pPr lvl="1"/>
            <a:r>
              <a:rPr lang="en-US" altLang="en-US" sz="1600" dirty="0"/>
              <a:t>Status, Review of </a:t>
            </a:r>
            <a:r>
              <a:rPr lang="en-US" altLang="en-US" sz="1600" dirty="0" smtClean="0"/>
              <a:t>Objectives, </a:t>
            </a:r>
            <a:r>
              <a:rPr lang="en-US" sz="1600" dirty="0" smtClean="0"/>
              <a:t>Editor Report 11-17-0920</a:t>
            </a:r>
          </a:p>
          <a:p>
            <a:pPr lvl="1"/>
            <a:r>
              <a:rPr lang="en-US" sz="1600" dirty="0"/>
              <a:t>CID 2234 - 11-19-610 – Emily QI – Edward AU to </a:t>
            </a:r>
            <a:r>
              <a:rPr lang="en-US" sz="1600" dirty="0" smtClean="0"/>
              <a:t>present (10 mins)</a:t>
            </a:r>
            <a:endParaRPr lang="en-GB" sz="1600" dirty="0"/>
          </a:p>
          <a:p>
            <a:pPr lvl="1"/>
            <a:r>
              <a:rPr lang="en-US" sz="1600" dirty="0" smtClean="0"/>
              <a:t>PHY </a:t>
            </a:r>
            <a:r>
              <a:rPr lang="en-US" sz="1600" dirty="0"/>
              <a:t>and 11aj CIDs – Michael MONTEMURRO – also 2048, 2387 and </a:t>
            </a:r>
            <a:r>
              <a:rPr lang="en-US" sz="1600" dirty="0" smtClean="0"/>
              <a:t>2678 (45 mins)</a:t>
            </a:r>
          </a:p>
          <a:p>
            <a:pPr lvl="1"/>
            <a:r>
              <a:rPr lang="en-GB" sz="1600" dirty="0" smtClean="0"/>
              <a:t>11-19- 551 - Mark HAMILTON </a:t>
            </a:r>
            <a:r>
              <a:rPr lang="en-GB" sz="1600" dirty="0"/>
              <a:t>MAC </a:t>
            </a:r>
            <a:r>
              <a:rPr lang="en-GB" sz="1600" dirty="0" smtClean="0"/>
              <a:t>CIDs (30 mins)</a:t>
            </a:r>
            <a:endParaRPr lang="en-GB" sz="1600" dirty="0"/>
          </a:p>
          <a:p>
            <a:pPr lvl="1"/>
            <a:endParaRPr lang="en-US" sz="1600" dirty="0" smtClean="0"/>
          </a:p>
        </p:txBody>
      </p:sp>
      <p:sp>
        <p:nvSpPr>
          <p:cNvPr id="8" name="Rectangle 19"/>
          <p:cNvSpPr>
            <a:spLocks noChangeArrowheads="1"/>
          </p:cNvSpPr>
          <p:nvPr/>
        </p:nvSpPr>
        <p:spPr bwMode="auto">
          <a:xfrm>
            <a:off x="6781800" y="1962572"/>
            <a:ext cx="5156886" cy="2362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AM2</a:t>
            </a:r>
            <a:endParaRPr lang="en-US" altLang="en-US" sz="2400" b="1" dirty="0"/>
          </a:p>
          <a:p>
            <a:pPr lvl="1"/>
            <a:r>
              <a:rPr lang="en-US" sz="1600" dirty="0"/>
              <a:t>11-19-1195 – Menzo WENTINK (60 mins)</a:t>
            </a:r>
          </a:p>
          <a:p>
            <a:pPr lvl="1"/>
            <a:r>
              <a:rPr lang="en-US" sz="1600" dirty="0" smtClean="0"/>
              <a:t>CID </a:t>
            </a:r>
            <a:r>
              <a:rPr lang="en-US" sz="1600" dirty="0"/>
              <a:t>2004, 2007 – 11-19-405, 11-19-396  – </a:t>
            </a:r>
            <a:r>
              <a:rPr lang="en-US" sz="1600" dirty="0" err="1"/>
              <a:t>Abhi</a:t>
            </a:r>
            <a:r>
              <a:rPr lang="en-US" sz="1600" dirty="0"/>
              <a:t> </a:t>
            </a:r>
            <a:r>
              <a:rPr lang="en-US" sz="1600" dirty="0" smtClean="0"/>
              <a:t>PATIL (30 mins)</a:t>
            </a:r>
            <a:endParaRPr lang="en-GB" sz="1600" dirty="0"/>
          </a:p>
          <a:p>
            <a:pPr lvl="1"/>
            <a:r>
              <a:rPr lang="en-US" sz="1600" dirty="0" smtClean="0"/>
              <a:t>11-19-1173 – Dan Harkins (30 mins)</a:t>
            </a:r>
          </a:p>
          <a:p>
            <a:pPr lvl="1"/>
            <a:endParaRPr lang="en-GB" sz="1600" dirty="0"/>
          </a:p>
        </p:txBody>
      </p:sp>
      <p:sp>
        <p:nvSpPr>
          <p:cNvPr id="9" name="Rectangle 19"/>
          <p:cNvSpPr>
            <a:spLocks noChangeArrowheads="1"/>
          </p:cNvSpPr>
          <p:nvPr/>
        </p:nvSpPr>
        <p:spPr bwMode="auto">
          <a:xfrm>
            <a:off x="558114" y="4368887"/>
            <a:ext cx="5690286" cy="1650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Monday PM2</a:t>
            </a:r>
            <a:endParaRPr lang="en-US" altLang="en-US" sz="2400" b="1" dirty="0"/>
          </a:p>
          <a:p>
            <a:pPr lvl="1"/>
            <a:r>
              <a:rPr lang="en-US" sz="1600" dirty="0" smtClean="0"/>
              <a:t>11-19-1195 – Menzo WENTINK (60 mins)</a:t>
            </a:r>
          </a:p>
          <a:p>
            <a:pPr lvl="1"/>
            <a:r>
              <a:rPr lang="en-US" sz="1600" dirty="0" smtClean="0"/>
              <a:t>11-19-1045 – Assaf KASHER (60 mins)</a:t>
            </a:r>
            <a:endParaRPr lang="en-GB" sz="1600" dirty="0" smtClean="0"/>
          </a:p>
          <a:p>
            <a:pPr lvl="1"/>
            <a:endParaRPr lang="en-GB" sz="1600" dirty="0"/>
          </a:p>
          <a:p>
            <a:pPr lvl="1"/>
            <a:endParaRPr lang="en-GB" sz="1600" dirty="0"/>
          </a:p>
          <a:p>
            <a:pPr lvl="1"/>
            <a:endParaRPr lang="en-GB" sz="1200" dirty="0"/>
          </a:p>
        </p:txBody>
      </p:sp>
    </p:spTree>
    <p:extLst>
      <p:ext uri="{BB962C8B-B14F-4D97-AF65-F5344CB8AC3E}">
        <p14:creationId xmlns:p14="http://schemas.microsoft.com/office/powerpoint/2010/main" val="27477304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10" name="Rectangle 35"/>
          <p:cNvSpPr>
            <a:spLocks noChangeArrowheads="1"/>
          </p:cNvSpPr>
          <p:nvPr/>
        </p:nvSpPr>
        <p:spPr bwMode="auto">
          <a:xfrm>
            <a:off x="6096000" y="1905000"/>
            <a:ext cx="57912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PM2 </a:t>
            </a:r>
          </a:p>
          <a:p>
            <a:pPr lvl="1"/>
            <a:r>
              <a:rPr lang="en-US" sz="1800" dirty="0" smtClean="0"/>
              <a:t>Motions</a:t>
            </a:r>
            <a:endParaRPr lang="en-GB" sz="1800" dirty="0" smtClean="0"/>
          </a:p>
          <a:p>
            <a:pPr lvl="1"/>
            <a:r>
              <a:rPr lang="en-US" sz="1800" dirty="0" smtClean="0"/>
              <a:t>CID </a:t>
            </a:r>
            <a:r>
              <a:rPr lang="en-US" sz="1800" dirty="0"/>
              <a:t>2115 – 11-19-660  – Ganesh VENKATESAN</a:t>
            </a:r>
            <a:endParaRPr lang="en-GB" sz="1800" dirty="0"/>
          </a:p>
          <a:p>
            <a:pPr lvl="1"/>
            <a:r>
              <a:rPr lang="en-US" sz="1800" dirty="0"/>
              <a:t>FILS CIDs – Marc </a:t>
            </a:r>
            <a:r>
              <a:rPr lang="en-US" sz="1800" dirty="0" err="1"/>
              <a:t>Emmelman</a:t>
            </a:r>
            <a:endParaRPr lang="en-US" sz="1800" dirty="0"/>
          </a:p>
          <a:p>
            <a:pPr lvl="1"/>
            <a:r>
              <a:rPr lang="en-GB" sz="1800" dirty="0" smtClean="0"/>
              <a:t>11-19-796 – Peter Ecclesine</a:t>
            </a:r>
          </a:p>
          <a:p>
            <a:pPr lvl="1"/>
            <a:r>
              <a:rPr lang="en-US" sz="1800" dirty="0" smtClean="0"/>
              <a:t>11-19-720, 11-19-721, 11-19-586r5 – Thomas DERHAM</a:t>
            </a:r>
          </a:p>
          <a:p>
            <a:pPr lvl="1"/>
            <a:r>
              <a:rPr lang="en-GB" sz="1800" dirty="0" smtClean="0"/>
              <a:t>Mark </a:t>
            </a:r>
            <a:r>
              <a:rPr lang="en-GB" sz="1800" dirty="0"/>
              <a:t>Hamilton MAC CIDs</a:t>
            </a:r>
          </a:p>
          <a:p>
            <a:pPr lvl="1"/>
            <a:r>
              <a:rPr lang="en-US" sz="1800" dirty="0"/>
              <a:t>11-19-1045 – Assaf KASHER</a:t>
            </a:r>
            <a:endParaRPr lang="en-GB" sz="1800" dirty="0"/>
          </a:p>
          <a:p>
            <a:pPr lvl="1">
              <a:lnSpc>
                <a:spcPct val="80000"/>
              </a:lnSpc>
            </a:pPr>
            <a:r>
              <a:rPr lang="en-US" altLang="en-US" sz="1800" dirty="0" smtClean="0"/>
              <a:t>Plans for July – September 2019</a:t>
            </a:r>
          </a:p>
          <a:p>
            <a:pPr lvl="1">
              <a:lnSpc>
                <a:spcPct val="80000"/>
              </a:lnSpc>
            </a:pPr>
            <a:r>
              <a:rPr lang="en-US" altLang="en-US" sz="1800" dirty="0" smtClean="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11" name="Rectangle 19"/>
          <p:cNvSpPr>
            <a:spLocks noChangeArrowheads="1"/>
          </p:cNvSpPr>
          <p:nvPr/>
        </p:nvSpPr>
        <p:spPr bwMode="auto">
          <a:xfrm>
            <a:off x="533400" y="4457333"/>
            <a:ext cx="5396996" cy="1828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Thursday PM1</a:t>
            </a:r>
            <a:endParaRPr lang="en-GB" sz="1600" dirty="0"/>
          </a:p>
          <a:p>
            <a:pPr lvl="1"/>
            <a:r>
              <a:rPr lang="en-GB" sz="1800" dirty="0"/>
              <a:t>11-19-0838-00-000m-LB236 GEN </a:t>
            </a:r>
            <a:r>
              <a:rPr lang="en-GB" sz="1800" dirty="0" err="1"/>
              <a:t>AdHoc</a:t>
            </a:r>
            <a:r>
              <a:rPr lang="en-GB" sz="1800" dirty="0"/>
              <a:t> CID </a:t>
            </a:r>
            <a:r>
              <a:rPr lang="en-GB" sz="1800" dirty="0" smtClean="0"/>
              <a:t>2446-2645-2699 and additional GEN CIDs – Jon Rosdahl (60 mins)</a:t>
            </a:r>
          </a:p>
          <a:p>
            <a:pPr lvl="1"/>
            <a:r>
              <a:rPr lang="en-US" sz="1800" dirty="0"/>
              <a:t>CIDs 2447, 2448, 2584, 2585, 2654, 2606 – Mark </a:t>
            </a:r>
            <a:r>
              <a:rPr lang="en-US" sz="1800" dirty="0" smtClean="0"/>
              <a:t>RISON (60 minutes)</a:t>
            </a:r>
            <a:endParaRPr lang="en-US" sz="1800" dirty="0"/>
          </a:p>
          <a:p>
            <a:pPr lvl="1"/>
            <a:endParaRPr lang="en-GB" sz="1800" dirty="0" smtClean="0"/>
          </a:p>
          <a:p>
            <a:pPr lvl="1"/>
            <a:endParaRPr lang="en-GB" dirty="0"/>
          </a:p>
          <a:p>
            <a:pPr lvl="1"/>
            <a:endParaRPr lang="en-US" sz="1600" dirty="0" smtClean="0"/>
          </a:p>
          <a:p>
            <a:pPr lvl="1"/>
            <a:endParaRPr lang="en-US" sz="1600" dirty="0" smtClean="0"/>
          </a:p>
          <a:p>
            <a:pPr lvl="1"/>
            <a:endParaRPr lang="en-US" sz="1600" dirty="0"/>
          </a:p>
          <a:p>
            <a:pPr lvl="1"/>
            <a:endParaRPr lang="en-GB" sz="1600" dirty="0"/>
          </a:p>
        </p:txBody>
      </p:sp>
      <p:sp>
        <p:nvSpPr>
          <p:cNvPr id="8" name="Rectangle 19"/>
          <p:cNvSpPr>
            <a:spLocks noChangeArrowheads="1"/>
          </p:cNvSpPr>
          <p:nvPr/>
        </p:nvSpPr>
        <p:spPr bwMode="auto">
          <a:xfrm>
            <a:off x="533400" y="1676400"/>
            <a:ext cx="5156886" cy="2591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US" sz="1600" dirty="0" smtClean="0"/>
              <a:t>Motions (25 mins)</a:t>
            </a:r>
          </a:p>
          <a:p>
            <a:pPr lvl="1"/>
            <a:r>
              <a:rPr lang="en-US" sz="1600" dirty="0"/>
              <a:t>11-19-286 – Roger </a:t>
            </a:r>
            <a:r>
              <a:rPr lang="en-US" sz="1600" dirty="0" smtClean="0"/>
              <a:t>Marks (15 mins)</a:t>
            </a:r>
            <a:endParaRPr lang="en-US" sz="1600" dirty="0"/>
          </a:p>
          <a:p>
            <a:pPr lvl="1"/>
            <a:r>
              <a:rPr lang="en-US" sz="1600" dirty="0" smtClean="0"/>
              <a:t>CID 2656 - 11-19-306 – Matthew FISCHER – revisit (20 mins)</a:t>
            </a:r>
          </a:p>
          <a:p>
            <a:pPr lvl="1"/>
            <a:r>
              <a:rPr lang="en-US" sz="1600" dirty="0" smtClean="0"/>
              <a:t>Channel </a:t>
            </a:r>
            <a:r>
              <a:rPr lang="en-US" sz="1600" dirty="0"/>
              <a:t>Center Frequency CIDs 11-19-1189 – </a:t>
            </a:r>
            <a:r>
              <a:rPr lang="en-US" sz="1600" dirty="0" err="1"/>
              <a:t>Tomo</a:t>
            </a:r>
            <a:r>
              <a:rPr lang="en-US" sz="1600" dirty="0"/>
              <a:t> </a:t>
            </a:r>
            <a:r>
              <a:rPr lang="en-US" sz="1600" dirty="0" smtClean="0"/>
              <a:t>ADACHI (20 mins)</a:t>
            </a:r>
          </a:p>
          <a:p>
            <a:pPr lvl="1"/>
            <a:r>
              <a:rPr lang="en-GB" sz="1600" dirty="0" smtClean="0"/>
              <a:t>11-19- </a:t>
            </a:r>
            <a:r>
              <a:rPr lang="en-GB" sz="1600" dirty="0"/>
              <a:t>551 - Mark HAMILTON MAC CIDs (</a:t>
            </a:r>
            <a:r>
              <a:rPr lang="en-GB" sz="1600" dirty="0" smtClean="0"/>
              <a:t>35 </a:t>
            </a:r>
            <a:r>
              <a:rPr lang="en-GB" sz="1600" dirty="0"/>
              <a:t>mins)</a:t>
            </a:r>
          </a:p>
          <a:p>
            <a:pPr lvl="1"/>
            <a:endParaRPr lang="en-GB" sz="1600" dirty="0"/>
          </a:p>
          <a:p>
            <a:pPr lvl="1"/>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5</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smtClean="0"/>
              <a:t>Future teleconference topics</a:t>
            </a:r>
            <a:endParaRPr lang="en-US" altLang="en-US" dirty="0"/>
          </a:p>
        </p:txBody>
      </p:sp>
      <p:sp>
        <p:nvSpPr>
          <p:cNvPr id="8" name="Rectangle 19"/>
          <p:cNvSpPr>
            <a:spLocks noChangeArrowheads="1"/>
          </p:cNvSpPr>
          <p:nvPr/>
        </p:nvSpPr>
        <p:spPr bwMode="auto">
          <a:xfrm>
            <a:off x="533400" y="1676400"/>
            <a:ext cx="10972800" cy="3884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lvl="1"/>
            <a:r>
              <a:rPr lang="en-US" sz="2400" dirty="0"/>
              <a:t>CID 2234 - 11-19-610 – Emily QI – Edward AU to present (10 mins</a:t>
            </a:r>
            <a:r>
              <a:rPr lang="en-US" sz="2400" dirty="0" smtClean="0"/>
              <a:t>)</a:t>
            </a:r>
          </a:p>
          <a:p>
            <a:pPr lvl="1"/>
            <a:r>
              <a:rPr lang="en-US" sz="2400" dirty="0" smtClean="0"/>
              <a:t>CID 2357 – Rison/Hamilton</a:t>
            </a:r>
          </a:p>
          <a:p>
            <a:pPr lvl="1"/>
            <a:r>
              <a:rPr lang="en-US" sz="2400" dirty="0" smtClean="0"/>
              <a:t>CID 2692, MAC CIDs – Mark Hamilton</a:t>
            </a:r>
          </a:p>
          <a:p>
            <a:pPr lvl="1"/>
            <a:r>
              <a:rPr lang="en-US" sz="2400" dirty="0" smtClean="0"/>
              <a:t>11-19-1297 CIDs 2537-2539 – Stephen McCann</a:t>
            </a:r>
          </a:p>
          <a:p>
            <a:pPr lvl="1"/>
            <a:r>
              <a:rPr lang="en-US" sz="2400" dirty="0"/>
              <a:t>11-19-1195 – Menzo </a:t>
            </a:r>
            <a:r>
              <a:rPr lang="en-US" sz="2400" dirty="0" smtClean="0"/>
              <a:t>WENTINK</a:t>
            </a:r>
          </a:p>
          <a:p>
            <a:pPr lvl="1"/>
            <a:r>
              <a:rPr lang="en-US" sz="2400" dirty="0"/>
              <a:t>11-19-286 – Roger Marks </a:t>
            </a:r>
            <a:r>
              <a:rPr lang="en-US" sz="2400" dirty="0" smtClean="0"/>
              <a:t> </a:t>
            </a:r>
          </a:p>
          <a:p>
            <a:pPr lvl="1"/>
            <a:r>
              <a:rPr lang="en-US" sz="2400" dirty="0"/>
              <a:t>FILS CIDs – Marc </a:t>
            </a:r>
            <a:r>
              <a:rPr lang="en-US" sz="2400" dirty="0" err="1"/>
              <a:t>Emmelman</a:t>
            </a:r>
            <a:endParaRPr lang="en-US" sz="2400" dirty="0"/>
          </a:p>
          <a:p>
            <a:pPr lvl="1"/>
            <a:endParaRPr lang="en-US" sz="2400" dirty="0"/>
          </a:p>
          <a:p>
            <a:pPr lvl="1"/>
            <a:endParaRPr lang="en-GB" sz="2400" dirty="0" smtClean="0"/>
          </a:p>
          <a:p>
            <a:pPr lvl="1"/>
            <a:endParaRPr lang="en-GB" sz="1600" dirty="0"/>
          </a:p>
          <a:p>
            <a:pPr lvl="1"/>
            <a:endParaRPr lang="en-GB" sz="1600" dirty="0"/>
          </a:p>
          <a:p>
            <a:pPr lvl="1"/>
            <a:endParaRPr lang="en-GB" sz="1600" dirty="0"/>
          </a:p>
        </p:txBody>
      </p:sp>
    </p:spTree>
    <p:extLst>
      <p:ext uri="{BB962C8B-B14F-4D97-AF65-F5344CB8AC3E}">
        <p14:creationId xmlns:p14="http://schemas.microsoft.com/office/powerpoint/2010/main" val="9065651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540603</TotalTime>
  <Words>2601</Words>
  <Application>Microsoft Office PowerPoint</Application>
  <PresentationFormat>Widescreen</PresentationFormat>
  <Paragraphs>569</Paragraphs>
  <Slides>29</Slides>
  <Notes>26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40" baseType="lpstr">
      <vt:lpstr>MS Gothic</vt:lpstr>
      <vt:lpstr>MS PGothic</vt:lpstr>
      <vt:lpstr>Arial</vt:lpstr>
      <vt:lpstr>Calibri</vt:lpstr>
      <vt:lpstr>Helvetica</vt:lpstr>
      <vt:lpstr>Monotype Sorts</vt:lpstr>
      <vt:lpstr>Times New Roman</vt:lpstr>
      <vt:lpstr>Wingdings</vt:lpstr>
      <vt:lpstr>802-11-Submission</vt:lpstr>
      <vt:lpstr>Document</vt:lpstr>
      <vt:lpstr>Acrobat Document</vt:lpstr>
      <vt:lpstr>IEEE 802.11 TGmd July 2019 Agenda</vt:lpstr>
      <vt:lpstr>Abstract</vt:lpstr>
      <vt:lpstr>TGmd Agenda  </vt:lpstr>
      <vt:lpstr>TGmd Agenda  </vt:lpstr>
      <vt:lpstr>Future teleconference topics</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July 2019 </vt:lpstr>
      <vt:lpstr>TGmd – Snapshot slide</vt:lpstr>
      <vt:lpstr>Approve prior TGmd minutes</vt:lpstr>
      <vt:lpstr>Motion  119 – May meeting and telecon CIDs</vt:lpstr>
      <vt:lpstr>Motion 120  – Additional PHY fixes</vt:lpstr>
      <vt:lpstr>Motion  121 – Additional Multiple BSSID fixes</vt:lpstr>
      <vt:lpstr>Motion 122   – May CIDs - 2</vt:lpstr>
      <vt:lpstr>Motion  – July meeting CIDs</vt:lpstr>
      <vt:lpstr>Motion  – Vienna CIDs - 2</vt:lpstr>
      <vt:lpstr>Motion  – telecon CIDs - 2</vt:lpstr>
      <vt:lpstr>Motion   – Insufficient Detail CIDs</vt:lpstr>
      <vt:lpstr>Motion   – topic</vt:lpstr>
      <vt:lpstr>Motion: Ad-hoc</vt:lpstr>
      <vt:lpstr>PowerPoint Presentation</vt:lpstr>
      <vt:lpstr>July 2019 – September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July 2019</cp:keywords>
  <cp:lastModifiedBy>Stanley, Dorothy</cp:lastModifiedBy>
  <cp:revision>3762</cp:revision>
  <cp:lastPrinted>1998-02-10T13:28:06Z</cp:lastPrinted>
  <dcterms:created xsi:type="dcterms:W3CDTF">2005-01-04T21:26:55Z</dcterms:created>
  <dcterms:modified xsi:type="dcterms:W3CDTF">2019-07-18T13:38:34Z</dcterms:modified>
</cp:coreProperties>
</file>