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278" r:id="rId3"/>
    <p:sldId id="724" r:id="rId4"/>
    <p:sldId id="632" r:id="rId5"/>
    <p:sldId id="734" r:id="rId6"/>
    <p:sldId id="665" r:id="rId7"/>
    <p:sldId id="666" r:id="rId8"/>
    <p:sldId id="667" r:id="rId9"/>
    <p:sldId id="668" r:id="rId10"/>
    <p:sldId id="669" r:id="rId11"/>
    <p:sldId id="670" r:id="rId12"/>
    <p:sldId id="629" r:id="rId13"/>
    <p:sldId id="710" r:id="rId14"/>
    <p:sldId id="711" r:id="rId15"/>
    <p:sldId id="647" r:id="rId16"/>
    <p:sldId id="677" r:id="rId17"/>
    <p:sldId id="721" r:id="rId18"/>
    <p:sldId id="731" r:id="rId19"/>
    <p:sldId id="733" r:id="rId20"/>
    <p:sldId id="725" r:id="rId21"/>
    <p:sldId id="730" r:id="rId22"/>
    <p:sldId id="732" r:id="rId23"/>
    <p:sldId id="728" r:id="rId24"/>
    <p:sldId id="729" r:id="rId25"/>
    <p:sldId id="684" r:id="rId26"/>
    <p:sldId id="707" r:id="rId27"/>
    <p:sldId id="590" r:id="rId28"/>
    <p:sldId id="516" r:id="rId29"/>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70" d="100"/>
          <a:sy n="70" d="100"/>
        </p:scale>
        <p:origin x="295" y="27"/>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802.11-19/0960r5</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802.11-19/0960r5</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802.11-19/0960r5</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802.11-19/0960r5</a:t>
            </a:r>
            <a:endParaRPr lang="en-US"/>
          </a:p>
        </p:txBody>
      </p:sp>
      <p:sp>
        <p:nvSpPr>
          <p:cNvPr id="5" name="Date Placeholder 4"/>
          <p:cNvSpPr>
            <a:spLocks noGrp="1"/>
          </p:cNvSpPr>
          <p:nvPr>
            <p:ph type="dt" idx="11"/>
          </p:nvPr>
        </p:nvSpPr>
        <p:spPr/>
        <p:txBody>
          <a:bodyPr/>
          <a:lstStyle/>
          <a:p>
            <a:pPr>
              <a:defRPr/>
            </a:pPr>
            <a:r>
              <a:rPr lang="en-US" smtClean="0"/>
              <a:t>July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14</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315317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592489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94730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1264753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626020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802.11-19/0960r5</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3285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172122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802.11-19/0960r5</a:t>
            </a:r>
            <a:endParaRPr lang="en-US"/>
          </a:p>
        </p:txBody>
      </p:sp>
      <p:sp>
        <p:nvSpPr>
          <p:cNvPr id="5" name="Date Placeholder 4"/>
          <p:cNvSpPr>
            <a:spLocks noGrp="1"/>
          </p:cNvSpPr>
          <p:nvPr>
            <p:ph type="dt" idx="11"/>
          </p:nvPr>
        </p:nvSpPr>
        <p:spPr/>
        <p:txBody>
          <a:bodyPr/>
          <a:lstStyle/>
          <a:p>
            <a:pPr>
              <a:defRPr/>
            </a:pPr>
            <a:r>
              <a:rPr lang="en-US" smtClean="0"/>
              <a:t>July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26</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802.11-19/0960r5</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27</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802.11-19/0960r5</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28</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802.11-19/0960r5</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802.11-19/0960r5</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802.11-19/0960r5</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32272377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802.11-19/0960r5</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251-00-000m-minutes-for-revmd-march-2019-vancouver.doc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9/11-19-1238-00-000m-telecon-minutes-for-revmd-july-11.docx" TargetMode="External"/><Relationship Id="rId5" Type="http://schemas.openxmlformats.org/officeDocument/2006/relationships/hyperlink" Target="https://mentor.ieee.org/802.11/dcn/19/11-19-0975-06-000m-telecon-minutes-for-revmd-may-june.docx" TargetMode="External"/><Relationship Id="rId4" Type="http://schemas.openxmlformats.org/officeDocument/2006/relationships/hyperlink" Target="https://mentor.ieee.org/802.11/dcn/19/11-19-0911-00-000m-minutes-for-revmd-may-2019-atlanta.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42-09-000m-revmd-wg-lb236-comments-for-editor-ad-hoc.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s://mentor.ieee.org/802.11/dcn/19/11-19-0449-06-000m-revmd-lb236-gen-comments.xls" TargetMode="External"/><Relationship Id="rId5" Type="http://schemas.openxmlformats.org/officeDocument/2006/relationships/hyperlink" Target="https://mentor.ieee.org/802.11/dcn/19/11-19-0156-09-000m-lb236-revmd-phy-sec-comments.xlsx" TargetMode="External"/><Relationship Id="rId4" Type="http://schemas.openxmlformats.org/officeDocument/2006/relationships/hyperlink" Target="https://mentor.ieee.org/802.11/dcn/17/11-17-0927-43-000m-revmd-mac-comments.xl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156-09-000m-lb236-revmd-phy-sec-comments.xls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449-06-000m-revmd-lb236-gen-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336-02-000m-cids-2709-2710-2711.doc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0396-05-000m-resolution-for-cids-related-to-multiple-bssid.docx"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9/11-19-0156-09-000m-lb236-revmd-phy-sec-comments.xlsx" TargetMode="External"/><Relationship Id="rId7" Type="http://schemas.openxmlformats.org/officeDocument/2006/relationships/hyperlink" Target="https://mentor.ieee.org/802.11/dcn/17/11-17-0927-43-000m-revmd-mac-comments.xls"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hyperlink" Target="https://mentor.ieee.org/802.11/dcn/19/11-19-0143-1x-000m-revmd-editor2-lb236-comments.xlsx" TargetMode="External"/><Relationship Id="rId5" Type="http://schemas.openxmlformats.org/officeDocument/2006/relationships/hyperlink" Target="https://mentor.ieee.org/802.11/dcn/19/11-19-0142-09-000m-revmd-wg-lb236-comments-for-editor-ad-hoc.xls" TargetMode="External"/><Relationship Id="rId4" Type="http://schemas.openxmlformats.org/officeDocument/2006/relationships/hyperlink" Target="https://mentor.ieee.org/802.11/dcn/19/11-19-0449-06-000m-revmd-lb236-gen-comments.xls"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927-43-000m-revmd-mac-comments.xls%20except%20for%202082"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hyperlink" Target="https://mentor.ieee.org/802.11/dcn/19/11-19-0449-05-000m-revmd-lb236-gen-comments.xls" TargetMode="External"/><Relationship Id="rId5" Type="http://schemas.openxmlformats.org/officeDocument/2006/relationships/hyperlink" Target="https://mentor.ieee.org/802.11/dcn/19/11-19-0449-02-000m-revmd-lb236-gen-comments.xls" TargetMode="External"/><Relationship Id="rId4" Type="http://schemas.openxmlformats.org/officeDocument/2006/relationships/hyperlink" Target="https://mentor.ieee.org/802.11/dcn/19/11-19-0156-08-000m-lb236-revmd-phy-sec-comments.xls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mentor.ieee.org/802.11/dcn/18/11-18-0611-21-000m-revmd-wg-ballot-comments.xls"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July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2019-07-16</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298"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156"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83820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August</a:t>
            </a:r>
            <a:r>
              <a:rPr lang="en-US" altLang="en-US" dirty="0" smtClean="0"/>
              <a:t> </a:t>
            </a:r>
            <a:r>
              <a:rPr lang="en-US" altLang="en-US" dirty="0"/>
              <a:t>2019 – Form SB Pool </a:t>
            </a:r>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About </a:t>
            </a:r>
            <a:r>
              <a:rPr lang="en-US" altLang="zh-CN" dirty="0"/>
              <a:t>half of the comments resolved/pending resolution</a:t>
            </a:r>
          </a:p>
          <a:p>
            <a:pPr>
              <a:lnSpc>
                <a:spcPct val="90000"/>
              </a:lnSpc>
            </a:pPr>
            <a:r>
              <a:rPr lang="en-US" altLang="zh-CN" dirty="0"/>
              <a:t>Since </a:t>
            </a:r>
            <a:r>
              <a:rPr lang="en-US" altLang="zh-CN" dirty="0" smtClean="0"/>
              <a:t>May </a:t>
            </a:r>
            <a:r>
              <a:rPr lang="en-US" altLang="zh-CN" dirty="0"/>
              <a:t>2019 meeting</a:t>
            </a:r>
          </a:p>
          <a:p>
            <a:pPr lvl="1">
              <a:lnSpc>
                <a:spcPct val="90000"/>
              </a:lnSpc>
            </a:pPr>
            <a:r>
              <a:rPr lang="en-US" altLang="zh-CN" dirty="0" smtClean="0"/>
              <a:t>Eight teleconferences </a:t>
            </a:r>
            <a:r>
              <a:rPr lang="en-US" altLang="zh-CN" dirty="0"/>
              <a:t>held to continue comment resolution</a:t>
            </a:r>
          </a:p>
          <a:p>
            <a:pPr>
              <a:lnSpc>
                <a:spcPct val="90000"/>
              </a:lnSpc>
            </a:pPr>
            <a:r>
              <a:rPr lang="en-US" altLang="zh-CN" dirty="0" smtClean="0"/>
              <a:t>July </a:t>
            </a:r>
            <a:r>
              <a:rPr lang="en-US" altLang="zh-CN" dirty="0"/>
              <a:t>2019 meeting goals </a:t>
            </a:r>
            <a:r>
              <a:rPr lang="en-US" altLang="zh-CN" dirty="0" smtClean="0"/>
              <a:t>(6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Continue </a:t>
            </a:r>
            <a:r>
              <a:rPr lang="en-US" dirty="0">
                <a:cs typeface="Arial" panose="020B0604020202020204" pitchFamily="34" charset="0"/>
                <a:sym typeface="Wingdings" panose="05000000000000000000" pitchFamily="2" charset="2"/>
              </a:rPr>
              <a:t>LB236 comment </a:t>
            </a:r>
            <a:r>
              <a:rPr lang="en-US" dirty="0" smtClean="0">
                <a:cs typeface="Arial" panose="020B0604020202020204" pitchFamily="34" charset="0"/>
                <a:sym typeface="Wingdings" panose="05000000000000000000" pitchFamily="2" charset="2"/>
              </a:rPr>
              <a:t>resolution, approximately 225 comments remain</a:t>
            </a:r>
            <a:endParaRPr lang="en-US"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July- September </a:t>
            </a:r>
            <a:r>
              <a:rPr lang="en-US" altLang="zh-CN" dirty="0">
                <a:cs typeface="Arial" panose="020B0604020202020204" pitchFamily="34" charset="0"/>
                <a:sym typeface="Wingdings" panose="05000000000000000000" pitchFamily="2" charset="2"/>
              </a:rPr>
              <a:t>2019: </a:t>
            </a:r>
            <a:r>
              <a:rPr lang="en-US" altLang="zh-CN" dirty="0" smtClean="0">
                <a:cs typeface="Arial" panose="020B0604020202020204" pitchFamily="34" charset="0"/>
                <a:sym typeface="Wingdings" panose="05000000000000000000" pitchFamily="2" charset="2"/>
              </a:rPr>
              <a:t>comment resolution</a:t>
            </a:r>
          </a:p>
          <a:p>
            <a:pPr lvl="1">
              <a:lnSpc>
                <a:spcPct val="90000"/>
              </a:lnSpc>
            </a:pPr>
            <a:r>
              <a:rPr lang="en-US" altLang="zh-CN" dirty="0" smtClean="0">
                <a:cs typeface="Arial" panose="020B0604020202020204" pitchFamily="34" charset="0"/>
                <a:sym typeface="Wingdings" panose="05000000000000000000" pitchFamily="2" charset="2"/>
              </a:rPr>
              <a:t>Recirculation in September 2019</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11-19-0960</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March and May meeting minutes: </a:t>
            </a:r>
          </a:p>
          <a:p>
            <a:pPr lvl="2">
              <a:lnSpc>
                <a:spcPct val="80000"/>
              </a:lnSpc>
            </a:pPr>
            <a:r>
              <a:rPr lang="en-US" altLang="en-US" dirty="0">
                <a:hlinkClick r:id="rId3"/>
              </a:rPr>
              <a:t>https://</a:t>
            </a:r>
            <a:r>
              <a:rPr lang="en-US" altLang="en-US" dirty="0" smtClean="0">
                <a:hlinkClick r:id="rId3"/>
              </a:rPr>
              <a:t>mentor.ieee.org/802.11/dcn/19/11-19-0251-00-000m-minutes-for-revmd-march-2019-vancouver.docx</a:t>
            </a:r>
            <a:r>
              <a:rPr lang="en-US" altLang="en-US" dirty="0" smtClean="0"/>
              <a:t> </a:t>
            </a:r>
          </a:p>
          <a:p>
            <a:pPr lvl="2">
              <a:lnSpc>
                <a:spcPct val="80000"/>
              </a:lnSpc>
            </a:pPr>
            <a:r>
              <a:rPr lang="en-US" altLang="en-US" dirty="0">
                <a:hlinkClick r:id="rId4"/>
              </a:rPr>
              <a:t>https://</a:t>
            </a:r>
            <a:r>
              <a:rPr lang="en-US" altLang="en-US" dirty="0" smtClean="0">
                <a:hlinkClick r:id="rId4"/>
              </a:rPr>
              <a:t>mentor.ieee.org/802.11/dcn/19/11-19-0911-00-000m-minutes-for-revmd-may-2019-atlanta.docx</a:t>
            </a:r>
            <a:r>
              <a:rPr lang="en-US" altLang="en-US" dirty="0" smtClean="0"/>
              <a:t> </a:t>
            </a:r>
          </a:p>
          <a:p>
            <a:pPr lvl="1">
              <a:lnSpc>
                <a:spcPct val="80000"/>
              </a:lnSpc>
            </a:pPr>
            <a:r>
              <a:rPr lang="en-US" altLang="en-US" dirty="0" smtClean="0"/>
              <a:t>Teleconference minutes:</a:t>
            </a:r>
          </a:p>
          <a:p>
            <a:pPr lvl="2">
              <a:lnSpc>
                <a:spcPct val="80000"/>
              </a:lnSpc>
            </a:pPr>
            <a:r>
              <a:rPr lang="en-US" altLang="en-US" dirty="0">
                <a:hlinkClick r:id="rId5"/>
              </a:rPr>
              <a:t>https://</a:t>
            </a:r>
            <a:r>
              <a:rPr lang="en-US" altLang="en-US" dirty="0" smtClean="0">
                <a:hlinkClick r:id="rId5"/>
              </a:rPr>
              <a:t>mentor.ieee.org/802.11/dcn/19/11-19-0975-06-000m-telecon-minutes-for-revmd-may-june.docx</a:t>
            </a:r>
            <a:r>
              <a:rPr lang="en-US" altLang="en-US" dirty="0" smtClean="0"/>
              <a:t> </a:t>
            </a:r>
          </a:p>
          <a:p>
            <a:pPr lvl="2">
              <a:lnSpc>
                <a:spcPct val="80000"/>
              </a:lnSpc>
            </a:pPr>
            <a:r>
              <a:rPr lang="en-US" altLang="en-US">
                <a:hlinkClick r:id="rId6"/>
              </a:rPr>
              <a:t>https://</a:t>
            </a:r>
            <a:r>
              <a:rPr lang="en-US" altLang="en-US" smtClean="0">
                <a:hlinkClick r:id="rId6"/>
              </a:rPr>
              <a:t>mentor.ieee.org/802.11/dcn/19/11-19-1238-00-000m-telecon-minutes-for-revmd-july-11.docx</a:t>
            </a:r>
            <a:r>
              <a:rPr lang="en-US" altLang="en-US" smtClean="0"/>
              <a:t> </a:t>
            </a:r>
            <a:endParaRPr lang="en-US" altLang="en-US" dirty="0"/>
          </a:p>
          <a:p>
            <a:pPr>
              <a:lnSpc>
                <a:spcPct val="80000"/>
              </a:lnSpc>
            </a:pPr>
            <a:r>
              <a:rPr lang="en-US" altLang="en-US" dirty="0" smtClean="0"/>
              <a:t>Moved:</a:t>
            </a:r>
          </a:p>
          <a:p>
            <a:pPr>
              <a:lnSpc>
                <a:spcPct val="80000"/>
              </a:lnSpc>
            </a:pPr>
            <a:r>
              <a:rPr lang="en-US" altLang="en-US" dirty="0" smtClean="0"/>
              <a:t>Seconded: </a:t>
            </a:r>
          </a:p>
          <a:p>
            <a:pPr>
              <a:lnSpc>
                <a:spcPct val="80000"/>
              </a:lnSpc>
            </a:pPr>
            <a:r>
              <a:rPr lang="en-US" altLang="en-US" dirty="0" smtClean="0"/>
              <a:t>Result:</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119 – May meeting and </a:t>
            </a:r>
            <a:r>
              <a:rPr lang="en-US" altLang="en-US" dirty="0" err="1" smtClean="0"/>
              <a:t>telecon</a:t>
            </a:r>
            <a:r>
              <a:rPr lang="en-US" altLang="en-US" dirty="0" smtClean="0"/>
              <a:t>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“Motion-EDITOR-N” in </a:t>
            </a:r>
            <a:r>
              <a:rPr lang="en-US" altLang="en-US" sz="1800" dirty="0">
                <a:hlinkClick r:id="rId3"/>
              </a:rPr>
              <a:t>https://</a:t>
            </a:r>
            <a:r>
              <a:rPr lang="en-US" altLang="en-US" sz="1800" dirty="0" smtClean="0">
                <a:hlinkClick r:id="rId3"/>
              </a:rPr>
              <a:t>mentor.ieee.org/802.11/dcn/19/11-19-0142-09-000m-revmd-wg-lb236-comments-for-editor-ad-hoc.xls</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MAC-AC” tab </a:t>
            </a:r>
            <a:r>
              <a:rPr lang="en-US" altLang="en-US" sz="1800" dirty="0"/>
              <a:t>in </a:t>
            </a:r>
            <a:r>
              <a:rPr lang="en-US" altLang="en-US" sz="1800" dirty="0">
                <a:hlinkClick r:id="rId4"/>
              </a:rPr>
              <a:t>https://</a:t>
            </a:r>
            <a:r>
              <a:rPr lang="en-US" altLang="en-US" sz="1800" dirty="0" smtClean="0">
                <a:hlinkClick r:id="rId4"/>
              </a:rPr>
              <a:t>mentor.ieee.org/802.11/dcn/17/11-17-0927-43-000m-revmd-mac-comments.xls</a:t>
            </a:r>
            <a:r>
              <a:rPr lang="en-US" altLang="en-US" sz="1800" dirty="0" smtClean="0"/>
              <a:t>  </a:t>
            </a:r>
          </a:p>
          <a:p>
            <a:pPr lvl="1">
              <a:lnSpc>
                <a:spcPct val="80000"/>
              </a:lnSpc>
            </a:pPr>
            <a:r>
              <a:rPr lang="en-US" altLang="en-US" sz="1800" dirty="0" smtClean="0"/>
              <a:t>“PHY Motion </a:t>
            </a:r>
            <a:r>
              <a:rPr lang="en-US" altLang="en-US" sz="1800" dirty="0"/>
              <a:t>F</a:t>
            </a:r>
            <a:r>
              <a:rPr lang="en-US" altLang="en-US" sz="1800" dirty="0" smtClean="0"/>
              <a:t>”, tab in </a:t>
            </a:r>
            <a:r>
              <a:rPr lang="en-US" altLang="en-US" sz="1800" dirty="0" smtClean="0">
                <a:hlinkClick r:id="rId5"/>
              </a:rPr>
              <a:t>https://mentor.ieee.org/802.11/dcn/19/11-19-0156-09-000m-lb236-revmd-phy-sec-comments.xlsx</a:t>
            </a:r>
            <a:r>
              <a:rPr lang="en-US" altLang="en-US" sz="1800" dirty="0" smtClean="0"/>
              <a:t>   </a:t>
            </a:r>
            <a:endParaRPr lang="en-US" altLang="en-US" sz="1800" dirty="0" smtClean="0"/>
          </a:p>
          <a:p>
            <a:pPr lvl="1">
              <a:lnSpc>
                <a:spcPct val="80000"/>
              </a:lnSpc>
            </a:pPr>
            <a:r>
              <a:rPr lang="en-US" altLang="en-US" sz="1800" dirty="0"/>
              <a:t>“GEN Motion Portland” </a:t>
            </a:r>
            <a:r>
              <a:rPr lang="en-US" altLang="en-US" sz="1800" dirty="0" smtClean="0"/>
              <a:t>, </a:t>
            </a:r>
            <a:r>
              <a:rPr lang="en-US" altLang="en-US" sz="1800" dirty="0" smtClean="0"/>
              <a:t>“GEN </a:t>
            </a:r>
            <a:r>
              <a:rPr lang="en-US" altLang="en-US" sz="1800" dirty="0"/>
              <a:t>Motion </a:t>
            </a:r>
            <a:r>
              <a:rPr lang="en-US" altLang="en-US" sz="1800" dirty="0" err="1"/>
              <a:t>Telecon</a:t>
            </a:r>
            <a:r>
              <a:rPr lang="en-US" altLang="en-US" sz="1800" dirty="0"/>
              <a:t>” </a:t>
            </a:r>
            <a:r>
              <a:rPr lang="en-US" altLang="en-US" sz="1800" dirty="0" smtClean="0"/>
              <a:t>and “GEN Motion </a:t>
            </a:r>
            <a:r>
              <a:rPr lang="en-US" altLang="en-US" sz="1800" dirty="0" err="1" smtClean="0"/>
              <a:t>Telecon</a:t>
            </a:r>
            <a:r>
              <a:rPr lang="en-US" altLang="en-US" sz="1800" dirty="0" smtClean="0"/>
              <a:t> </a:t>
            </a:r>
            <a:r>
              <a:rPr lang="en-US" altLang="en-US" sz="1800" dirty="0" smtClean="0"/>
              <a:t>– July 11” </a:t>
            </a:r>
            <a:r>
              <a:rPr lang="en-US" altLang="en-US" sz="1800" dirty="0" smtClean="0"/>
              <a:t>tabs </a:t>
            </a:r>
            <a:r>
              <a:rPr lang="en-US" altLang="en-US" sz="1800" dirty="0"/>
              <a:t>in </a:t>
            </a:r>
            <a:r>
              <a:rPr lang="en-US" altLang="en-US" sz="1800" dirty="0" smtClean="0">
                <a:hlinkClick r:id="rId6"/>
              </a:rPr>
              <a:t>https://mentor.ieee.org/802.11/dcn/19/11-19-0449-06-000m-revmd-lb236-gen-comments.xls</a:t>
            </a:r>
            <a:r>
              <a:rPr lang="en-US" altLang="en-US" sz="1800" dirty="0" smtClean="0"/>
              <a:t> </a:t>
            </a: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May CIDs - 2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CCA-ED”, tab in </a:t>
            </a:r>
            <a:r>
              <a:rPr lang="en-US" altLang="en-US" sz="1800" dirty="0" smtClean="0">
                <a:hlinkClick r:id="rId3"/>
              </a:rPr>
              <a:t>https://mentor.ieee.org/802.11/dcn/19/11-19-0156-09-000m-lb236-revmd-phy-sec-comments.xlsx</a:t>
            </a:r>
            <a:r>
              <a:rPr lang="en-US" altLang="en-US" sz="1800" dirty="0" smtClean="0"/>
              <a:t>   </a:t>
            </a:r>
            <a:endParaRPr lang="en-US" altLang="en-US" sz="1800" dirty="0" smtClean="0"/>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2833894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err="1" smtClean="0"/>
              <a:t>telecon</a:t>
            </a:r>
            <a:r>
              <a:rPr lang="en-US" altLang="en-US" dirty="0" smtClean="0"/>
              <a:t> CIDs - 2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a:t>“GEN Motion </a:t>
            </a:r>
            <a:r>
              <a:rPr lang="en-US" altLang="en-US" sz="1800" dirty="0" smtClean="0"/>
              <a:t>present” tab in </a:t>
            </a:r>
            <a:r>
              <a:rPr lang="en-US" altLang="en-US" sz="1800" dirty="0" smtClean="0">
                <a:hlinkClick r:id="rId3"/>
              </a:rPr>
              <a:t>https://mentor.ieee.org/802.11/dcn/19/11-19-0449-06-000m-revmd-lb236-gen-comments.xls</a:t>
            </a:r>
            <a:r>
              <a:rPr lang="en-US" altLang="en-US" sz="1800" dirty="0" smtClean="0"/>
              <a:t> </a:t>
            </a:r>
            <a:endParaRPr lang="en-US" altLang="en-US" sz="1800" dirty="0"/>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59012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July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Additional PHY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the “Additional changes” section on page 7 of </a:t>
            </a:r>
            <a:r>
              <a:rPr lang="en-US" dirty="0">
                <a:hlinkClick r:id="rId3"/>
              </a:rPr>
              <a:t>https://</a:t>
            </a:r>
            <a:r>
              <a:rPr lang="en-US" dirty="0" smtClean="0">
                <a:hlinkClick r:id="rId3"/>
              </a:rPr>
              <a:t>mentor.ieee.org/802.11/dcn/19/11-19-0336-02-000m-cids-2709-2710-2711.docx</a:t>
            </a:r>
            <a:r>
              <a:rPr lang="en-US" dirty="0" smtClean="0"/>
              <a:t> </a:t>
            </a: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057781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Additional Multiple BSSID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on pages 9 through </a:t>
            </a:r>
            <a:r>
              <a:rPr lang="en-US" dirty="0" smtClean="0"/>
              <a:t>13 </a:t>
            </a:r>
            <a:r>
              <a:rPr lang="en-US" dirty="0" smtClean="0"/>
              <a:t>of </a:t>
            </a:r>
            <a:r>
              <a:rPr lang="en-US" dirty="0" smtClean="0">
                <a:hlinkClick r:id="rId3"/>
              </a:rPr>
              <a:t>https</a:t>
            </a:r>
            <a:r>
              <a:rPr lang="en-US" dirty="0">
                <a:hlinkClick r:id="rId3"/>
              </a:rPr>
              <a:t>://</a:t>
            </a:r>
            <a:r>
              <a:rPr lang="en-US" dirty="0" smtClean="0">
                <a:hlinkClick r:id="rId3"/>
              </a:rPr>
              <a:t>mentor.ieee.org/802.11/dcn/19/11-19-0396-05-000m-resolution-for-cids-related-to-multiple-bssid.docx</a:t>
            </a:r>
            <a:r>
              <a:rPr lang="en-US" dirty="0" smtClean="0"/>
              <a:t> </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489891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July meeting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“PHY Motion G”, tab in </a:t>
            </a:r>
            <a:r>
              <a:rPr lang="en-US" altLang="en-US" sz="1800" dirty="0" smtClean="0">
                <a:hlinkClick r:id="rId3"/>
              </a:rPr>
              <a:t>https://mentor.ieee.org/802.11/dcn/19/11-19-0156-09-000m-lb236-revmd-phy-sec-comments.xlsx</a:t>
            </a:r>
            <a:r>
              <a:rPr lang="en-US" altLang="en-US" sz="1800" dirty="0" smtClean="0"/>
              <a:t>   </a:t>
            </a:r>
          </a:p>
          <a:p>
            <a:pPr lvl="1">
              <a:lnSpc>
                <a:spcPct val="80000"/>
              </a:lnSpc>
            </a:pPr>
            <a:r>
              <a:rPr lang="en-US" altLang="en-US" sz="1800" dirty="0" smtClean="0"/>
              <a:t>“GEN Motion TBD” tab in </a:t>
            </a:r>
            <a:r>
              <a:rPr lang="en-US" altLang="en-US" sz="1800" dirty="0" smtClean="0">
                <a:hlinkClick r:id="rId4"/>
              </a:rPr>
              <a:t>https://mentor.ieee.org/802.11/dcn/19/11-19-0449-06-000m-revmd-lb236-gen-comments.xls</a:t>
            </a:r>
            <a:r>
              <a:rPr lang="en-US" altLang="en-US" sz="1800" dirty="0" smtClean="0"/>
              <a:t> </a:t>
            </a:r>
          </a:p>
          <a:p>
            <a:pPr lvl="1">
              <a:lnSpc>
                <a:spcPct val="80000"/>
              </a:lnSpc>
            </a:pPr>
            <a:r>
              <a:rPr lang="en-US" altLang="en-US" sz="1800" dirty="0" smtClean="0"/>
              <a:t>“</a:t>
            </a:r>
            <a:r>
              <a:rPr lang="en-US" altLang="en-US" sz="1800" dirty="0" smtClean="0"/>
              <a:t>Motion-EDITOR-TBD” in </a:t>
            </a:r>
            <a:r>
              <a:rPr lang="en-US" altLang="en-US" sz="1800" dirty="0">
                <a:hlinkClick r:id="rId5"/>
              </a:rPr>
              <a:t>https://</a:t>
            </a:r>
            <a:r>
              <a:rPr lang="en-US" altLang="en-US" sz="1800" dirty="0" smtClean="0">
                <a:hlinkClick r:id="rId5"/>
              </a:rPr>
              <a:t>mentor.ieee.org/802.11/dcn/19/11-19-0142-09-000m-revmd-wg-lb236-comments-for-editor-ad-hoc.xls</a:t>
            </a:r>
            <a:r>
              <a:rPr lang="en-US" altLang="en-US" sz="1800" dirty="0" smtClean="0"/>
              <a:t> </a:t>
            </a:r>
          </a:p>
          <a:p>
            <a:pPr lvl="1">
              <a:lnSpc>
                <a:spcPct val="80000"/>
              </a:lnSpc>
            </a:pPr>
            <a:r>
              <a:rPr lang="en-US" altLang="en-US" sz="1800" dirty="0" smtClean="0"/>
              <a:t> “Motion-EDITOR2-TBD” tab </a:t>
            </a:r>
            <a:r>
              <a:rPr lang="en-US" altLang="en-US" sz="1800" dirty="0"/>
              <a:t>in </a:t>
            </a:r>
            <a:r>
              <a:rPr lang="en-US" altLang="en-US" sz="1800" dirty="0" smtClean="0">
                <a:hlinkClick r:id="rId6"/>
              </a:rPr>
              <a:t>https://mentor.ieee.org/802.11/dcn/19/11-19-0143-1x-000m-revmd-editor2-lb236-comments.xlsx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MAC-TBD” tab </a:t>
            </a:r>
            <a:r>
              <a:rPr lang="en-US" altLang="en-US" sz="1800" dirty="0"/>
              <a:t>in </a:t>
            </a:r>
            <a:r>
              <a:rPr lang="en-US" altLang="en-US" sz="1800" dirty="0">
                <a:hlinkClick r:id="rId7"/>
              </a:rPr>
              <a:t>https://</a:t>
            </a:r>
            <a:r>
              <a:rPr lang="en-US" altLang="en-US" sz="1800" dirty="0" smtClean="0">
                <a:hlinkClick r:id="rId7"/>
              </a:rPr>
              <a:t>mentor.ieee.org/802.11/dcn/17/11-17-0927-43-000m-revmd-mac-comments.xls</a:t>
            </a:r>
            <a:r>
              <a:rPr lang="en-US" altLang="en-US" sz="1800" dirty="0" smtClean="0"/>
              <a:t>  </a:t>
            </a:r>
          </a:p>
          <a:p>
            <a:pPr>
              <a:lnSpc>
                <a:spcPct val="80000"/>
              </a:lnSpc>
            </a:pPr>
            <a:r>
              <a:rPr lang="en-US" altLang="en-US" sz="2000" dirty="0" smtClean="0"/>
              <a:t>and </a:t>
            </a:r>
            <a:r>
              <a:rPr lang="en-US" altLang="en-US" sz="2000" dirty="0" smtClean="0"/>
              <a:t>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3179849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Insufficient Detail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p>
          <a:p>
            <a:pPr lvl="1">
              <a:lnSpc>
                <a:spcPct val="80000"/>
              </a:lnSpc>
            </a:pPr>
            <a:r>
              <a:rPr lang="en-US" altLang="en-US" sz="1800" dirty="0" smtClean="0"/>
              <a:t>“Insufficient </a:t>
            </a:r>
            <a:r>
              <a:rPr lang="en-US" altLang="en-US" sz="1800" dirty="0"/>
              <a:t>D</a:t>
            </a:r>
            <a:r>
              <a:rPr lang="en-US" altLang="en-US" sz="1800" dirty="0" smtClean="0"/>
              <a:t>etail” tab </a:t>
            </a:r>
            <a:r>
              <a:rPr lang="en-US" altLang="en-US" sz="1800" dirty="0"/>
              <a:t>in </a:t>
            </a:r>
            <a:r>
              <a:rPr lang="en-US" altLang="en-US" sz="1800" dirty="0" smtClean="0">
                <a:hlinkClick r:id="rId3"/>
              </a:rPr>
              <a:t>https://mentor.ieee.org/802.11/dcn/17/11-17-0927-37-000m-revmd-mac-comments.xls </a:t>
            </a:r>
            <a:endParaRPr lang="en-US" altLang="en-US" sz="1800" dirty="0" smtClean="0"/>
          </a:p>
          <a:p>
            <a:pPr lvl="1">
              <a:lnSpc>
                <a:spcPct val="80000"/>
              </a:lnSpc>
            </a:pPr>
            <a:r>
              <a:rPr lang="en-US" altLang="en-US" sz="1800" dirty="0" smtClean="0"/>
              <a:t>“Insufficient Details”, tab in </a:t>
            </a:r>
            <a:r>
              <a:rPr lang="en-US" altLang="en-US" sz="1800" dirty="0" smtClean="0">
                <a:hlinkClick r:id="rId4"/>
              </a:rPr>
              <a:t>https://mentor.ieee.org/802.11/dcn/19/11-19-0156-08-000m-lb236-revmd-phy-sec-comments.xlsx</a:t>
            </a:r>
            <a:r>
              <a:rPr lang="en-US" altLang="en-US" sz="1800" dirty="0" smtClean="0"/>
              <a:t> </a:t>
            </a:r>
          </a:p>
          <a:p>
            <a:pPr lvl="1">
              <a:lnSpc>
                <a:spcPct val="80000"/>
              </a:lnSpc>
            </a:pPr>
            <a:r>
              <a:rPr lang="en-US" altLang="en-US" sz="1800" dirty="0" smtClean="0"/>
              <a:t>“GEN Insufficient Information” tab </a:t>
            </a:r>
            <a:r>
              <a:rPr lang="en-US" altLang="en-US" sz="1800" dirty="0"/>
              <a:t>in </a:t>
            </a:r>
            <a:r>
              <a:rPr lang="en-US" altLang="en-US" sz="1800" dirty="0">
                <a:hlinkClick r:id="rId5"/>
              </a:rPr>
              <a:t>https://</a:t>
            </a:r>
            <a:r>
              <a:rPr lang="en-US" altLang="en-US" sz="1800" dirty="0" smtClean="0">
                <a:hlinkClick r:id="rId6"/>
              </a:rPr>
              <a:t>mentor.ieee.org/802.11/dcn/19/11-19-0449-02-000m-revmd-lb236-gen-comments.xls </a:t>
            </a:r>
            <a:endParaRPr lang="en-US" altLang="en-US" sz="1800" dirty="0" smtClean="0"/>
          </a:p>
          <a:p>
            <a:pPr>
              <a:lnSpc>
                <a:spcPct val="80000"/>
              </a:lnSpc>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rot="19468405">
            <a:off x="6796860" y="1714569"/>
            <a:ext cx="4098944"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To be updated</a:t>
            </a:r>
            <a:endParaRPr lang="en-GB"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8336677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topic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t>&lt;</a:t>
            </a:r>
            <a:r>
              <a:rPr lang="en-US" dirty="0" smtClean="0"/>
              <a:t>document link&gt;</a:t>
            </a:r>
            <a:endParaRPr lang="en-US" sz="16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384833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26</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approved changes to P802.11REVmd D2.0 as defined in 11-18-611, instruct </a:t>
            </a:r>
            <a:r>
              <a:rPr lang="en-US" sz="2800" dirty="0"/>
              <a:t>the editor to prepare </a:t>
            </a:r>
            <a:r>
              <a:rPr lang="en-US" sz="2800" dirty="0" smtClean="0"/>
              <a:t>P802.11REVmd D3.0 and</a:t>
            </a:r>
            <a:endParaRPr lang="en-GB" sz="2800" dirty="0"/>
          </a:p>
          <a:p>
            <a:pPr lvl="0"/>
            <a:r>
              <a:rPr lang="en-US" sz="2800" dirty="0"/>
              <a:t>Approve a </a:t>
            </a:r>
            <a:r>
              <a:rPr lang="en-US" sz="2800" dirty="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p>
          <a:p>
            <a:r>
              <a:rPr lang="en-US" altLang="en-US" sz="2800" kern="0" dirty="0" smtClean="0"/>
              <a:t>TG result:</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27</a:t>
            </a:fld>
            <a:endParaRPr lang="en-US" smtClean="0"/>
          </a:p>
        </p:txBody>
      </p:sp>
      <p:sp>
        <p:nvSpPr>
          <p:cNvPr id="25605" name="Rectangle 2"/>
          <p:cNvSpPr>
            <a:spLocks noGrp="1" noChangeArrowheads="1"/>
          </p:cNvSpPr>
          <p:nvPr>
            <p:ph type="title"/>
          </p:nvPr>
        </p:nvSpPr>
        <p:spPr/>
        <p:txBody>
          <a:bodyPr/>
          <a:lstStyle/>
          <a:p>
            <a:r>
              <a:rPr lang="en-US" altLang="en-US" dirty="0" smtClean="0"/>
              <a:t>July 2019 – September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sz="1800" dirty="0" smtClean="0"/>
              <a:t>TBD</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28</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a:t>
            </a:r>
            <a:r>
              <a:rPr lang="en-US" altLang="en-US" sz="2000" dirty="0"/>
              <a:t>comments </a:t>
            </a:r>
            <a:r>
              <a:rPr lang="en-US" altLang="en-US" sz="2000" dirty="0" smtClean="0">
                <a:hlinkClick r:id="rId6"/>
              </a:rPr>
              <a:t>https://mentor.ieee.org/802.11/dcn/18/11-18-0611-21-000m-revmd-wg-ballot-comments.xls</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676400"/>
            <a:ext cx="5943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a:t>
            </a:r>
            <a:r>
              <a:rPr lang="en-US" altLang="en-US" sz="1600" dirty="0" smtClean="0"/>
              <a:t>reminder, Approve 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p>
          <a:p>
            <a:pPr lvl="1"/>
            <a:r>
              <a:rPr lang="en-US" sz="1600" dirty="0"/>
              <a:t>CID 2234 - 11-19-610 – Emily QI – Edward AU to </a:t>
            </a:r>
            <a:r>
              <a:rPr lang="en-US" sz="1600" dirty="0" smtClean="0"/>
              <a:t>present (10 mins)</a:t>
            </a:r>
            <a:endParaRPr lang="en-GB" sz="1600" dirty="0"/>
          </a:p>
          <a:p>
            <a:pPr lvl="1"/>
            <a:r>
              <a:rPr lang="en-US" sz="1600" dirty="0" smtClean="0"/>
              <a:t>PHY </a:t>
            </a:r>
            <a:r>
              <a:rPr lang="en-US" sz="1600" dirty="0"/>
              <a:t>and 11aj CIDs – Michael MONTEMURRO – also 2048, 2387 and </a:t>
            </a:r>
            <a:r>
              <a:rPr lang="en-US" sz="1600" dirty="0" smtClean="0"/>
              <a:t>2678 (45 mins)</a:t>
            </a:r>
          </a:p>
          <a:p>
            <a:pPr lvl="1"/>
            <a:r>
              <a:rPr lang="en-GB" sz="1600" dirty="0" smtClean="0"/>
              <a:t>11-19- 551 - Mark HAMILTON </a:t>
            </a:r>
            <a:r>
              <a:rPr lang="en-GB" sz="1600" dirty="0"/>
              <a:t>MAC </a:t>
            </a:r>
            <a:r>
              <a:rPr lang="en-GB" sz="1600" dirty="0" smtClean="0"/>
              <a:t>CIDs (30 mins)</a:t>
            </a:r>
            <a:endParaRPr lang="en-GB" sz="1600" dirty="0"/>
          </a:p>
          <a:p>
            <a:pPr lvl="1"/>
            <a:endParaRPr lang="en-US" sz="1600" dirty="0" smtClean="0"/>
          </a:p>
        </p:txBody>
      </p:sp>
      <p:sp>
        <p:nvSpPr>
          <p:cNvPr id="8" name="Rectangle 19"/>
          <p:cNvSpPr>
            <a:spLocks noChangeArrowheads="1"/>
          </p:cNvSpPr>
          <p:nvPr/>
        </p:nvSpPr>
        <p:spPr bwMode="auto">
          <a:xfrm>
            <a:off x="6781800" y="1962572"/>
            <a:ext cx="5156886" cy="2362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smtClean="0"/>
              <a:t>AM2</a:t>
            </a:r>
            <a:endParaRPr lang="en-US" altLang="en-US" sz="2400" b="1" dirty="0"/>
          </a:p>
          <a:p>
            <a:pPr lvl="1"/>
            <a:r>
              <a:rPr lang="en-US" sz="1600" dirty="0"/>
              <a:t>11-19-1195 – Menzo WENTINK (60 mins)</a:t>
            </a:r>
          </a:p>
          <a:p>
            <a:pPr lvl="1"/>
            <a:r>
              <a:rPr lang="en-US" sz="1600" dirty="0" smtClean="0"/>
              <a:t>CID </a:t>
            </a:r>
            <a:r>
              <a:rPr lang="en-US" sz="1600" dirty="0"/>
              <a:t>2004, 2007 – 11-19-405, 11-19-396  – </a:t>
            </a:r>
            <a:r>
              <a:rPr lang="en-US" sz="1600" dirty="0" err="1"/>
              <a:t>Abhi</a:t>
            </a:r>
            <a:r>
              <a:rPr lang="en-US" sz="1600" dirty="0"/>
              <a:t> </a:t>
            </a:r>
            <a:r>
              <a:rPr lang="en-US" sz="1600" dirty="0" smtClean="0"/>
              <a:t>PATIL (30 mins)</a:t>
            </a:r>
            <a:endParaRPr lang="en-GB" sz="1600" dirty="0"/>
          </a:p>
          <a:p>
            <a:pPr lvl="1"/>
            <a:r>
              <a:rPr lang="en-US" sz="1600" dirty="0" smtClean="0"/>
              <a:t>11-19-1173 – Dan Harkins (30 mins)</a:t>
            </a:r>
          </a:p>
          <a:p>
            <a:pPr lvl="1"/>
            <a:endParaRPr lang="en-GB" sz="1600" dirty="0"/>
          </a:p>
        </p:txBody>
      </p:sp>
      <p:sp>
        <p:nvSpPr>
          <p:cNvPr id="9" name="Rectangle 19"/>
          <p:cNvSpPr>
            <a:spLocks noChangeArrowheads="1"/>
          </p:cNvSpPr>
          <p:nvPr/>
        </p:nvSpPr>
        <p:spPr bwMode="auto">
          <a:xfrm>
            <a:off x="558114" y="4368887"/>
            <a:ext cx="5690286" cy="1650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Monday PM2</a:t>
            </a:r>
            <a:endParaRPr lang="en-US" altLang="en-US" sz="2400" b="1" dirty="0"/>
          </a:p>
          <a:p>
            <a:pPr lvl="1"/>
            <a:r>
              <a:rPr lang="en-US" sz="1600" dirty="0" smtClean="0"/>
              <a:t>11-19-1195 – Menzo WENTINK (60 mins)</a:t>
            </a:r>
          </a:p>
          <a:p>
            <a:pPr lvl="1"/>
            <a:r>
              <a:rPr lang="en-US" sz="1600" dirty="0" smtClean="0"/>
              <a:t>11-19-1045 – Assaf KASHER </a:t>
            </a:r>
            <a:r>
              <a:rPr lang="en-US" sz="1600" dirty="0" smtClean="0"/>
              <a:t>(</a:t>
            </a:r>
            <a:r>
              <a:rPr lang="en-US" sz="1600" dirty="0" smtClean="0"/>
              <a:t>60</a:t>
            </a:r>
            <a:r>
              <a:rPr lang="en-US" sz="1600" dirty="0" smtClean="0"/>
              <a:t> </a:t>
            </a:r>
            <a:r>
              <a:rPr lang="en-US" sz="1600" dirty="0" smtClean="0"/>
              <a:t>mins)</a:t>
            </a:r>
            <a:endParaRPr lang="en-GB" sz="1600" dirty="0" smtClean="0"/>
          </a:p>
          <a:p>
            <a:pPr lvl="1"/>
            <a:endParaRPr lang="en-GB" sz="1600" dirty="0"/>
          </a:p>
          <a:p>
            <a:pPr lvl="1"/>
            <a:endParaRPr lang="en-GB" sz="1600" dirty="0"/>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096000" y="1905000"/>
            <a:ext cx="5791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PM2 </a:t>
            </a:r>
          </a:p>
          <a:p>
            <a:pPr lvl="1"/>
            <a:r>
              <a:rPr lang="en-US" sz="1800" dirty="0" smtClean="0"/>
              <a:t>Motions</a:t>
            </a:r>
            <a:endParaRPr lang="en-GB" sz="1800" dirty="0" smtClean="0"/>
          </a:p>
          <a:p>
            <a:pPr lvl="1"/>
            <a:r>
              <a:rPr lang="en-US" sz="1800" dirty="0" smtClean="0"/>
              <a:t>CID </a:t>
            </a:r>
            <a:r>
              <a:rPr lang="en-US" sz="1800" dirty="0"/>
              <a:t>2115 – 11-19-660  – Ganesh VENKATESAN</a:t>
            </a:r>
            <a:endParaRPr lang="en-GB" sz="1800" dirty="0"/>
          </a:p>
          <a:p>
            <a:pPr lvl="1"/>
            <a:r>
              <a:rPr lang="en-US" sz="1800" dirty="0"/>
              <a:t>FILS CIDs – Marc </a:t>
            </a:r>
            <a:r>
              <a:rPr lang="en-US" sz="1800" dirty="0" err="1"/>
              <a:t>Emmelman</a:t>
            </a:r>
            <a:endParaRPr lang="en-US" sz="1800" dirty="0"/>
          </a:p>
          <a:p>
            <a:pPr lvl="1"/>
            <a:r>
              <a:rPr lang="en-GB" sz="1800" dirty="0" smtClean="0"/>
              <a:t>11-19-796 – Peter Ecclesine</a:t>
            </a:r>
          </a:p>
          <a:p>
            <a:pPr lvl="1"/>
            <a:r>
              <a:rPr lang="en-GB" sz="1800" dirty="0" smtClean="0"/>
              <a:t>Mark </a:t>
            </a:r>
            <a:r>
              <a:rPr lang="en-GB" sz="1800" dirty="0"/>
              <a:t>Hamilton MAC CIDs</a:t>
            </a:r>
          </a:p>
          <a:p>
            <a:pPr lvl="1"/>
            <a:r>
              <a:rPr lang="en-US" sz="1800" dirty="0"/>
              <a:t>11-19-1045 – Assaf KASHER</a:t>
            </a:r>
            <a:endParaRPr lang="en-GB" sz="1800" dirty="0"/>
          </a:p>
          <a:p>
            <a:pPr lvl="1"/>
            <a:r>
              <a:rPr lang="en-US" sz="1800" dirty="0"/>
              <a:t>11-19-720, 11-19-721, 11-19-586r5 – Thomas DERHAM</a:t>
            </a:r>
          </a:p>
          <a:p>
            <a:pPr lvl="1">
              <a:lnSpc>
                <a:spcPct val="80000"/>
              </a:lnSpc>
            </a:pPr>
            <a:r>
              <a:rPr lang="en-US" altLang="en-US" sz="1800" dirty="0" smtClean="0"/>
              <a:t>Plans </a:t>
            </a:r>
            <a:r>
              <a:rPr lang="en-US" altLang="en-US" sz="1800" dirty="0" smtClean="0"/>
              <a:t>for July – September 2019</a:t>
            </a:r>
          </a:p>
          <a:p>
            <a:pPr lvl="1">
              <a:lnSpc>
                <a:spcPct val="80000"/>
              </a:lnSpc>
            </a:pPr>
            <a:r>
              <a:rPr lang="en-US" altLang="en-US" sz="18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533400" y="4457333"/>
            <a:ext cx="5396996" cy="1828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PM1</a:t>
            </a:r>
            <a:endParaRPr lang="en-GB" sz="1600" dirty="0"/>
          </a:p>
          <a:p>
            <a:pPr lvl="1"/>
            <a:r>
              <a:rPr lang="en-GB" sz="1800" dirty="0"/>
              <a:t>11-19-0838-00-000m-LB236 GEN </a:t>
            </a:r>
            <a:r>
              <a:rPr lang="en-GB" sz="1800" dirty="0" err="1"/>
              <a:t>AdHoc</a:t>
            </a:r>
            <a:r>
              <a:rPr lang="en-GB" sz="1800" dirty="0"/>
              <a:t> CID </a:t>
            </a:r>
            <a:r>
              <a:rPr lang="en-GB" sz="1800" dirty="0" smtClean="0"/>
              <a:t>2446-2645-2699 and additional GEN CIDs – Jon Rosdahl (60 mins)</a:t>
            </a:r>
          </a:p>
          <a:p>
            <a:pPr lvl="1"/>
            <a:r>
              <a:rPr lang="en-US" sz="1800" dirty="0"/>
              <a:t>CIDs 2447, 2448, 2584, 2585, 2654, 2606 – Mark </a:t>
            </a:r>
            <a:r>
              <a:rPr lang="en-US" sz="1800" dirty="0" smtClean="0"/>
              <a:t>RISON (60 minutes)</a:t>
            </a:r>
            <a:endParaRPr lang="en-US" sz="1800" dirty="0"/>
          </a:p>
          <a:p>
            <a:pPr lvl="1"/>
            <a:endParaRPr lang="en-GB" sz="1800" dirty="0" smtClean="0"/>
          </a:p>
          <a:p>
            <a:pPr lvl="1"/>
            <a:endParaRPr lang="en-GB" dirty="0"/>
          </a:p>
          <a:p>
            <a:pPr lvl="1"/>
            <a:endParaRPr lang="en-US" sz="1600" dirty="0" smtClean="0"/>
          </a:p>
          <a:p>
            <a:pPr lvl="1"/>
            <a:endParaRPr lang="en-US" sz="1600" dirty="0" smtClean="0"/>
          </a:p>
          <a:p>
            <a:pPr lvl="1"/>
            <a:endParaRPr lang="en-US" sz="1600" dirty="0"/>
          </a:p>
          <a:p>
            <a:pPr lvl="1"/>
            <a:endParaRPr lang="en-GB" sz="1600" dirty="0"/>
          </a:p>
        </p:txBody>
      </p:sp>
      <p:sp>
        <p:nvSpPr>
          <p:cNvPr id="8" name="Rectangle 19"/>
          <p:cNvSpPr>
            <a:spLocks noChangeArrowheads="1"/>
          </p:cNvSpPr>
          <p:nvPr/>
        </p:nvSpPr>
        <p:spPr bwMode="auto">
          <a:xfrm>
            <a:off x="533400" y="1676400"/>
            <a:ext cx="5156886"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600" dirty="0" smtClean="0"/>
              <a:t>Motions (30 mins)</a:t>
            </a:r>
          </a:p>
          <a:p>
            <a:pPr lvl="1"/>
            <a:r>
              <a:rPr lang="en-US" sz="1600" dirty="0"/>
              <a:t>11-19-286 – Roger </a:t>
            </a:r>
            <a:r>
              <a:rPr lang="en-US" sz="1600" dirty="0" smtClean="0"/>
              <a:t>Marks (10 mins)</a:t>
            </a:r>
            <a:endParaRPr lang="en-US" sz="1600" dirty="0"/>
          </a:p>
          <a:p>
            <a:pPr lvl="1"/>
            <a:r>
              <a:rPr lang="en-US" sz="1600" dirty="0" smtClean="0"/>
              <a:t>Channel </a:t>
            </a:r>
            <a:r>
              <a:rPr lang="en-US" sz="1600" dirty="0"/>
              <a:t>Center Frequency CIDs 11-19-1189 – </a:t>
            </a:r>
            <a:r>
              <a:rPr lang="en-US" sz="1600" dirty="0" err="1"/>
              <a:t>Tomo</a:t>
            </a:r>
            <a:r>
              <a:rPr lang="en-US" sz="1600" dirty="0"/>
              <a:t> </a:t>
            </a:r>
            <a:r>
              <a:rPr lang="en-US" sz="1600" dirty="0" smtClean="0"/>
              <a:t>ADACHI (20 mins)</a:t>
            </a:r>
          </a:p>
          <a:p>
            <a:pPr lvl="1"/>
            <a:r>
              <a:rPr lang="en-US" sz="1600" dirty="0" smtClean="0"/>
              <a:t>CID </a:t>
            </a:r>
            <a:r>
              <a:rPr lang="en-US" sz="1600" dirty="0"/>
              <a:t>2656 - 11-19-306 – Matthew FISCHER </a:t>
            </a:r>
            <a:r>
              <a:rPr lang="en-US" sz="1600" dirty="0" smtClean="0"/>
              <a:t>– revisit (10 mins)</a:t>
            </a:r>
          </a:p>
          <a:p>
            <a:pPr lvl="1"/>
            <a:r>
              <a:rPr lang="en-GB" sz="1600" dirty="0"/>
              <a:t>11-19- 551 - Mark HAMILTON MAC CIDs (30 mins)</a:t>
            </a:r>
          </a:p>
          <a:p>
            <a:pPr lvl="1"/>
            <a:endParaRPr lang="en-GB"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smtClean="0"/>
              <a:t>Future teleconference topics</a:t>
            </a:r>
            <a:endParaRPr lang="en-US" altLang="en-US" dirty="0"/>
          </a:p>
        </p:txBody>
      </p:sp>
      <p:sp>
        <p:nvSpPr>
          <p:cNvPr id="8" name="Rectangle 19"/>
          <p:cNvSpPr>
            <a:spLocks noChangeArrowheads="1"/>
          </p:cNvSpPr>
          <p:nvPr/>
        </p:nvSpPr>
        <p:spPr bwMode="auto">
          <a:xfrm>
            <a:off x="533400" y="1676400"/>
            <a:ext cx="10972800" cy="3884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lvl="1"/>
            <a:r>
              <a:rPr lang="en-US" sz="2400" dirty="0"/>
              <a:t>CID 2234 - 11-19-610 – Emily QI – Edward AU to present (10 mins</a:t>
            </a:r>
            <a:r>
              <a:rPr lang="en-US" sz="2400" dirty="0" smtClean="0"/>
              <a:t>)</a:t>
            </a:r>
          </a:p>
          <a:p>
            <a:pPr lvl="1"/>
            <a:r>
              <a:rPr lang="en-US" sz="2400" dirty="0" smtClean="0"/>
              <a:t>CID 2357 – Rison/Hamilton</a:t>
            </a:r>
          </a:p>
          <a:p>
            <a:pPr lvl="1"/>
            <a:r>
              <a:rPr lang="en-US" sz="2400" dirty="0" smtClean="0"/>
              <a:t>CID 2692 – Mark Hamilton</a:t>
            </a:r>
          </a:p>
          <a:p>
            <a:pPr lvl="1"/>
            <a:r>
              <a:rPr lang="en-US" sz="2400" dirty="0" smtClean="0"/>
              <a:t>11-19-1297 CIDs 2537-2539 – Stephen McCann</a:t>
            </a:r>
          </a:p>
          <a:p>
            <a:pPr lvl="1"/>
            <a:r>
              <a:rPr lang="en-US" sz="2400" dirty="0"/>
              <a:t>11-19-1195 – Menzo WENTINK </a:t>
            </a:r>
          </a:p>
          <a:p>
            <a:pPr lvl="1"/>
            <a:endParaRPr lang="en-GB" sz="2400" dirty="0" smtClean="0"/>
          </a:p>
          <a:p>
            <a:pPr lvl="1"/>
            <a:endParaRPr lang="en-GB" sz="1600" dirty="0"/>
          </a:p>
          <a:p>
            <a:pPr lvl="1"/>
            <a:endParaRPr lang="en-GB" sz="1600" dirty="0"/>
          </a:p>
          <a:p>
            <a:pPr lvl="1"/>
            <a:endParaRPr lang="en-GB" sz="1600" dirty="0"/>
          </a:p>
        </p:txBody>
      </p:sp>
    </p:spTree>
    <p:extLst>
      <p:ext uri="{BB962C8B-B14F-4D97-AF65-F5344CB8AC3E}">
        <p14:creationId xmlns:p14="http://schemas.microsoft.com/office/powerpoint/2010/main" val="9065651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540041</TotalTime>
  <Words>2492</Words>
  <Application>Microsoft Office PowerPoint</Application>
  <PresentationFormat>Widescreen</PresentationFormat>
  <Paragraphs>546</Paragraphs>
  <Slides>28</Slides>
  <Notes>25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39" baseType="lpstr">
      <vt:lpstr>MS Gothic</vt: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July 2019 Agenda</vt:lpstr>
      <vt:lpstr>Abstract</vt:lpstr>
      <vt:lpstr>TGmd Agenda  </vt:lpstr>
      <vt:lpstr>TGmd Agenda  </vt:lpstr>
      <vt:lpstr>Future teleconference topics</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July 2019 </vt:lpstr>
      <vt:lpstr>TGmd – Snapshot slide</vt:lpstr>
      <vt:lpstr>Approve prior TGmd minutes</vt:lpstr>
      <vt:lpstr>Motion  119 – May meeting and telecon CIDs</vt:lpstr>
      <vt:lpstr>Motion  – May CIDs - 2</vt:lpstr>
      <vt:lpstr>Motion  – telecon CIDs - 2</vt:lpstr>
      <vt:lpstr>Motion   – Additional PHY fixes</vt:lpstr>
      <vt:lpstr>Motion   – Additional Multiple BSSID fixes</vt:lpstr>
      <vt:lpstr>Motion  – July meeting CIDs</vt:lpstr>
      <vt:lpstr>Motion   – Insufficient Detail CIDs</vt:lpstr>
      <vt:lpstr>Motion   – topic</vt:lpstr>
      <vt:lpstr>Motion: Ad-hoc</vt:lpstr>
      <vt:lpstr>PowerPoint Presentation</vt:lpstr>
      <vt:lpstr>July 2019 – September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July 2019</cp:keywords>
  <cp:lastModifiedBy>Stanley, Dorothy</cp:lastModifiedBy>
  <cp:revision>3748</cp:revision>
  <cp:lastPrinted>1998-02-10T13:28:06Z</cp:lastPrinted>
  <dcterms:created xsi:type="dcterms:W3CDTF">2005-01-04T21:26:55Z</dcterms:created>
  <dcterms:modified xsi:type="dcterms:W3CDTF">2019-07-16T10:42:21Z</dcterms:modified>
</cp:coreProperties>
</file>