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8" r:id="rId3"/>
    <p:sldId id="724" r:id="rId4"/>
    <p:sldId id="632" r:id="rId5"/>
    <p:sldId id="665" r:id="rId6"/>
    <p:sldId id="666" r:id="rId7"/>
    <p:sldId id="667" r:id="rId8"/>
    <p:sldId id="668" r:id="rId9"/>
    <p:sldId id="669" r:id="rId10"/>
    <p:sldId id="670" r:id="rId11"/>
    <p:sldId id="629" r:id="rId12"/>
    <p:sldId id="710" r:id="rId13"/>
    <p:sldId id="711" r:id="rId14"/>
    <p:sldId id="647" r:id="rId15"/>
    <p:sldId id="677" r:id="rId16"/>
    <p:sldId id="721" r:id="rId17"/>
    <p:sldId id="731" r:id="rId18"/>
    <p:sldId id="725" r:id="rId19"/>
    <p:sldId id="730" r:id="rId20"/>
    <p:sldId id="732" r:id="rId21"/>
    <p:sldId id="728" r:id="rId22"/>
    <p:sldId id="729" r:id="rId23"/>
    <p:sldId id="684" r:id="rId24"/>
    <p:sldId id="707" r:id="rId25"/>
    <p:sldId id="590" r:id="rId26"/>
    <p:sldId id="516" r:id="rId27"/>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802.11-19/0960r0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802.11-19/0960r0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802.11-19/0960r0</a:t>
            </a:r>
            <a:endParaRPr lang="en-US"/>
          </a:p>
        </p:txBody>
      </p:sp>
      <p:sp>
        <p:nvSpPr>
          <p:cNvPr id="5" name="Date Placeholder 4"/>
          <p:cNvSpPr>
            <a:spLocks noGrp="1"/>
          </p:cNvSpPr>
          <p:nvPr>
            <p:ph type="dt" idx="11"/>
          </p:nvPr>
        </p:nvSpPr>
        <p:spPr/>
        <p:txBody>
          <a:bodyPr/>
          <a:lstStyle/>
          <a:p>
            <a:pPr>
              <a:defRPr/>
            </a:pPr>
            <a:r>
              <a:rPr lang="en-US" smtClean="0"/>
              <a:t>July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315317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094730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1264753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6260206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3285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17212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802.11-19/0960r0</a:t>
            </a:r>
            <a:endParaRPr lang="en-US"/>
          </a:p>
        </p:txBody>
      </p:sp>
      <p:sp>
        <p:nvSpPr>
          <p:cNvPr id="5" name="Date Placeholder 4"/>
          <p:cNvSpPr>
            <a:spLocks noGrp="1"/>
          </p:cNvSpPr>
          <p:nvPr>
            <p:ph type="dt" idx="11"/>
          </p:nvPr>
        </p:nvSpPr>
        <p:spPr/>
        <p:txBody>
          <a:bodyPr/>
          <a:lstStyle/>
          <a:p>
            <a:pPr>
              <a:defRPr/>
            </a:pPr>
            <a:r>
              <a:rPr lang="en-US" smtClean="0"/>
              <a:t>July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24</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25</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26</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802.11-19/0960r1</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0251-00-000m-minutes-for-revmd-march-2019-vancouver.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hyperlink" Target="https://mentor.ieee.org/802.11/dcn/19/11-19-0975-06-000m-telecon-minutes-for-revmd-may-june.docx" TargetMode="External"/><Relationship Id="rId4" Type="http://schemas.openxmlformats.org/officeDocument/2006/relationships/hyperlink" Target="https://mentor.ieee.org/802.11/dcn/19/11-19-0911-00-000m-minutes-for-revmd-may-2019-atlanta.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42-09-000m-revmd-wg-lb236-comments-for-editor-ad-hoc.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9/11-19-0449-02-000m-revmd-lb236-gen-comments.xls" TargetMode="External"/><Relationship Id="rId5" Type="http://schemas.openxmlformats.org/officeDocument/2006/relationships/hyperlink" Target="https://mentor.ieee.org/802.11/dcn/19/11-19-0156-08-000m-lb236-revmd-phy-sec-comments.xlsx" TargetMode="External"/><Relationship Id="rId4" Type="http://schemas.openxmlformats.org/officeDocument/2006/relationships/hyperlink" Target="https://mentor.ieee.org/802.11/dcn/17/11-17-0927-43-000m-revmd-mac-comments.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56-08-000m-lb236-revmd-phy-sec-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336-02-000m-cids-2709-2710-2711.doc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396-05-000m-resolution-for-cids-related-to-multiple-bssid.doc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142-09-000m-revmd-wg-lb236-comments-for-editor-ad-hoc.xls" TargetMode="External"/><Relationship Id="rId7" Type="http://schemas.openxmlformats.org/officeDocument/2006/relationships/hyperlink" Target="https://mentor.ieee.org/802.11/dcn/19/11-19-0449-02-000m-revmd-lb236-gen-comments.xls"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hyperlink" Target="https://mentor.ieee.org/802.11/dcn/19/11-19-0156-08-000m-lb236-revmd-phy-sec-comments.xlsx" TargetMode="External"/><Relationship Id="rId5" Type="http://schemas.openxmlformats.org/officeDocument/2006/relationships/hyperlink" Target="https://mentor.ieee.org/802.11/dcn/17/11-17-0927-43-000m-revmd-mac-comments.xls" TargetMode="External"/><Relationship Id="rId4" Type="http://schemas.openxmlformats.org/officeDocument/2006/relationships/hyperlink" Target="https://mentor.ieee.org/802.11/dcn/19/11-19-0143-1x-000m-revmd-editor2-lb236-comments.xls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927-43-000m-revmd-mac-comments.xls%20except%20for%202082"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hyperlink" Target="https://mentor.ieee.org/802.11/dcn/19/11-19-0449-05-000m-revmd-lb236-gen-comments.xls" TargetMode="External"/><Relationship Id="rId5" Type="http://schemas.openxmlformats.org/officeDocument/2006/relationships/hyperlink" Target="https://mentor.ieee.org/802.11/dcn/19/11-19-0449-02-000m-revmd-lb236-gen-comments.xls" TargetMode="External"/><Relationship Id="rId4" Type="http://schemas.openxmlformats.org/officeDocument/2006/relationships/hyperlink" Target="https://mentor.ieee.org/802.11/dcn/19/11-19-0156-08-000m-lb236-revmd-phy-sec-comments.xls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15-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July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2019-07-13</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257"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268178973"/>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July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July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dirty="0" smtClean="0"/>
                        <a:t>Sept 2019,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dirty="0" smtClean="0"/>
                        <a:t>October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May 2019</a:t>
            </a:r>
            <a:r>
              <a:rPr lang="en-US" dirty="0"/>
              <a:t/>
            </a:r>
            <a:br>
              <a:rPr lang="en-US" dirty="0"/>
            </a:br>
            <a:endParaRPr lang="en-US" dirty="0"/>
          </a:p>
        </p:txBody>
      </p:sp>
      <p:sp>
        <p:nvSpPr>
          <p:cNvPr id="3" name="Content Placeholder 2"/>
          <p:cNvSpPr>
            <a:spLocks noGrp="1"/>
          </p:cNvSpPr>
          <p:nvPr>
            <p:ph idx="1"/>
          </p:nvPr>
        </p:nvSpPr>
        <p:spPr>
          <a:xfrm>
            <a:off x="1943100" y="1828800"/>
            <a:ext cx="83820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dirty="0"/>
              <a:t>July 2019 – D3.0 WGLB Recirculation LB </a:t>
            </a:r>
          </a:p>
          <a:p>
            <a:pPr>
              <a:lnSpc>
                <a:spcPct val="80000"/>
              </a:lnSpc>
            </a:pPr>
            <a:r>
              <a:rPr lang="en-US" altLang="en-US" dirty="0"/>
              <a:t>July 2019 – Form SB Pool </a:t>
            </a:r>
          </a:p>
          <a:p>
            <a:pPr>
              <a:lnSpc>
                <a:spcPct val="80000"/>
              </a:lnSpc>
            </a:pPr>
            <a:r>
              <a:rPr lang="en-US" altLang="en-US" dirty="0"/>
              <a:t>September 2019 – D3.0 Recirculation (unchanged)</a:t>
            </a:r>
          </a:p>
          <a:p>
            <a:pPr>
              <a:lnSpc>
                <a:spcPct val="80000"/>
              </a:lnSpc>
            </a:pPr>
            <a:r>
              <a:rPr lang="en-US" altLang="en-US" dirty="0"/>
              <a:t>October 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lvl="1">
              <a:lnSpc>
                <a:spcPct val="90000"/>
              </a:lnSpc>
            </a:pPr>
            <a:r>
              <a:rPr lang="en-US" altLang="zh-CN" dirty="0" smtClean="0"/>
              <a:t>About </a:t>
            </a:r>
            <a:r>
              <a:rPr lang="en-US" altLang="zh-CN" dirty="0"/>
              <a:t>half of the comments resolved/pending resolution</a:t>
            </a:r>
          </a:p>
          <a:p>
            <a:pPr>
              <a:lnSpc>
                <a:spcPct val="90000"/>
              </a:lnSpc>
            </a:pPr>
            <a:r>
              <a:rPr lang="en-US" altLang="zh-CN" dirty="0"/>
              <a:t>Since </a:t>
            </a:r>
            <a:r>
              <a:rPr lang="en-US" altLang="zh-CN" dirty="0" smtClean="0"/>
              <a:t>May </a:t>
            </a:r>
            <a:r>
              <a:rPr lang="en-US" altLang="zh-CN" dirty="0"/>
              <a:t>2019 meeting</a:t>
            </a:r>
          </a:p>
          <a:p>
            <a:pPr lvl="1">
              <a:lnSpc>
                <a:spcPct val="90000"/>
              </a:lnSpc>
            </a:pPr>
            <a:r>
              <a:rPr lang="en-US" altLang="zh-CN" dirty="0"/>
              <a:t>Teleconferences held to continue comment resolution</a:t>
            </a:r>
          </a:p>
          <a:p>
            <a:pPr>
              <a:lnSpc>
                <a:spcPct val="90000"/>
              </a:lnSpc>
            </a:pPr>
            <a:r>
              <a:rPr lang="en-US" altLang="zh-CN" dirty="0" smtClean="0"/>
              <a:t>July </a:t>
            </a:r>
            <a:r>
              <a:rPr lang="en-US" altLang="zh-CN" dirty="0"/>
              <a:t>2019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a:t>
            </a:r>
            <a:r>
              <a:rPr lang="en-US" dirty="0">
                <a:cs typeface="Arial" panose="020B0604020202020204" pitchFamily="34" charset="0"/>
                <a:sym typeface="Wingdings" panose="05000000000000000000" pitchFamily="2" charset="2"/>
              </a:rPr>
              <a:t>LB236 comment </a:t>
            </a:r>
            <a:r>
              <a:rPr lang="en-US" dirty="0" smtClean="0">
                <a:cs typeface="Arial" panose="020B0604020202020204" pitchFamily="34" charset="0"/>
                <a:sym typeface="Wingdings" panose="05000000000000000000" pitchFamily="2" charset="2"/>
              </a:rPr>
              <a:t>resolution, approximately 225 comments remain</a:t>
            </a:r>
            <a:endParaRPr lang="en-US"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WGLB </a:t>
            </a:r>
            <a:r>
              <a:rPr lang="en-US" altLang="zh-CN" dirty="0">
                <a:cs typeface="Arial" panose="020B0604020202020204" pitchFamily="34" charset="0"/>
                <a:sym typeface="Wingdings" panose="05000000000000000000" pitchFamily="2" charset="2"/>
              </a:rPr>
              <a:t>recirculation on </a:t>
            </a:r>
            <a:r>
              <a:rPr lang="en-US" altLang="zh-CN" dirty="0" smtClean="0">
                <a:cs typeface="Arial" panose="020B0604020202020204" pitchFamily="34" charset="0"/>
                <a:sym typeface="Wingdings" panose="05000000000000000000" pitchFamily="2" charset="2"/>
              </a:rPr>
              <a:t>D3.0</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Plans </a:t>
            </a:r>
            <a:r>
              <a:rPr lang="en-US" altLang="zh-CN" dirty="0" smtClean="0">
                <a:cs typeface="Arial" panose="020B0604020202020204" pitchFamily="34" charset="0"/>
                <a:sym typeface="Wingdings" panose="05000000000000000000" pitchFamily="2" charset="2"/>
              </a:rPr>
              <a:t>for July- September </a:t>
            </a:r>
            <a:r>
              <a:rPr lang="en-US" altLang="zh-CN" dirty="0">
                <a:cs typeface="Arial" panose="020B0604020202020204" pitchFamily="34" charset="0"/>
                <a:sym typeface="Wingdings" panose="05000000000000000000" pitchFamily="2" charset="2"/>
              </a:rPr>
              <a:t>2019: </a:t>
            </a:r>
            <a:r>
              <a:rPr lang="en-US" altLang="zh-CN" dirty="0" smtClean="0">
                <a:cs typeface="Arial" panose="020B0604020202020204" pitchFamily="34" charset="0"/>
                <a:sym typeface="Wingdings" panose="05000000000000000000" pitchFamily="2" charset="2"/>
              </a:rPr>
              <a:t>Recirculation LB and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11-19-0960</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March and May meeting minutes: </a:t>
            </a:r>
          </a:p>
          <a:p>
            <a:pPr lvl="2">
              <a:lnSpc>
                <a:spcPct val="80000"/>
              </a:lnSpc>
            </a:pPr>
            <a:r>
              <a:rPr lang="en-US" altLang="en-US" dirty="0">
                <a:hlinkClick r:id="rId3"/>
              </a:rPr>
              <a:t>https://</a:t>
            </a:r>
            <a:r>
              <a:rPr lang="en-US" altLang="en-US" dirty="0" smtClean="0">
                <a:hlinkClick r:id="rId3"/>
              </a:rPr>
              <a:t>mentor.ieee.org/802.11/dcn/19/11-19-0251-00-000m-minutes-for-revmd-march-2019-vancouver.docx</a:t>
            </a:r>
            <a:r>
              <a:rPr lang="en-US" altLang="en-US" dirty="0" smtClean="0"/>
              <a:t> </a:t>
            </a:r>
            <a:endParaRPr lang="en-US" altLang="en-US" dirty="0" smtClean="0"/>
          </a:p>
          <a:p>
            <a:pPr lvl="2">
              <a:lnSpc>
                <a:spcPct val="80000"/>
              </a:lnSpc>
            </a:pPr>
            <a:r>
              <a:rPr lang="en-US" altLang="en-US" dirty="0">
                <a:hlinkClick r:id="rId4"/>
              </a:rPr>
              <a:t>https://</a:t>
            </a:r>
            <a:r>
              <a:rPr lang="en-US" altLang="en-US" dirty="0" smtClean="0">
                <a:hlinkClick r:id="rId4"/>
              </a:rPr>
              <a:t>mentor.ieee.org/802.11/dcn/19/11-19-0911-00-000m-minutes-for-revmd-may-2019-atlanta.docx</a:t>
            </a:r>
            <a:r>
              <a:rPr lang="en-US" altLang="en-US" dirty="0" smtClean="0"/>
              <a:t> </a:t>
            </a:r>
            <a:endParaRPr lang="en-US" altLang="en-US" dirty="0" smtClean="0"/>
          </a:p>
          <a:p>
            <a:pPr lvl="1">
              <a:lnSpc>
                <a:spcPct val="80000"/>
              </a:lnSpc>
            </a:pPr>
            <a:r>
              <a:rPr lang="en-US" altLang="en-US" dirty="0" smtClean="0"/>
              <a:t>Teleconference minutes:</a:t>
            </a:r>
          </a:p>
          <a:p>
            <a:pPr lvl="2">
              <a:lnSpc>
                <a:spcPct val="80000"/>
              </a:lnSpc>
            </a:pPr>
            <a:r>
              <a:rPr lang="en-US" altLang="en-US" dirty="0">
                <a:hlinkClick r:id="rId5"/>
              </a:rPr>
              <a:t>https://</a:t>
            </a:r>
            <a:r>
              <a:rPr lang="en-US" altLang="en-US" dirty="0" smtClean="0">
                <a:hlinkClick r:id="rId5"/>
              </a:rPr>
              <a:t>mentor.ieee.org/802.11/dcn/19/11-19-0975-06-000m-telecon-minutes-for-revmd-may-june.docx</a:t>
            </a:r>
            <a:r>
              <a:rPr lang="en-US" altLang="en-US" dirty="0" smtClean="0"/>
              <a:t> </a:t>
            </a:r>
            <a:endParaRPr lang="en-US" altLang="en-US" dirty="0" smtClean="0"/>
          </a:p>
          <a:p>
            <a:pPr>
              <a:lnSpc>
                <a:spcPct val="80000"/>
              </a:lnSpc>
            </a:pPr>
            <a:endParaRPr lang="en-US" altLang="en-US" dirty="0"/>
          </a:p>
          <a:p>
            <a:pPr>
              <a:lnSpc>
                <a:spcPct val="80000"/>
              </a:lnSpc>
            </a:pPr>
            <a:r>
              <a:rPr lang="en-US" altLang="en-US" dirty="0" smtClean="0"/>
              <a:t>Moved</a:t>
            </a:r>
            <a:r>
              <a:rPr lang="en-US" altLang="en-US" dirty="0" smtClean="0"/>
              <a:t>:</a:t>
            </a:r>
          </a:p>
          <a:p>
            <a:pPr>
              <a:lnSpc>
                <a:spcPct val="80000"/>
              </a:lnSpc>
            </a:pPr>
            <a:r>
              <a:rPr lang="en-US" altLang="en-US" dirty="0" smtClean="0"/>
              <a:t>Seconded: </a:t>
            </a:r>
          </a:p>
          <a:p>
            <a:pPr>
              <a:lnSpc>
                <a:spcPct val="80000"/>
              </a:lnSpc>
            </a:pPr>
            <a:r>
              <a:rPr lang="en-US" altLang="en-US" dirty="0" smtClean="0"/>
              <a:t>Result:</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119 – </a:t>
            </a:r>
            <a:r>
              <a:rPr lang="en-US" altLang="en-US" dirty="0" smtClean="0"/>
              <a:t>May meeting and </a:t>
            </a:r>
            <a:r>
              <a:rPr lang="en-US" altLang="en-US" dirty="0" err="1" smtClean="0"/>
              <a:t>telecon</a:t>
            </a:r>
            <a:r>
              <a:rPr lang="en-US" altLang="en-US" dirty="0" smtClean="0"/>
              <a:t> </a:t>
            </a:r>
            <a:r>
              <a:rPr lang="en-US" altLang="en-US" dirty="0" smtClean="0"/>
              <a:t>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a:t>
            </a:r>
            <a:r>
              <a:rPr lang="en-US" altLang="en-US" sz="1800" dirty="0" smtClean="0"/>
              <a:t>Motion-EDITOR-N” </a:t>
            </a:r>
            <a:r>
              <a:rPr lang="en-US" altLang="en-US" sz="1800" dirty="0" smtClean="0"/>
              <a:t>in </a:t>
            </a:r>
            <a:r>
              <a:rPr lang="en-US" altLang="en-US" sz="1800" dirty="0">
                <a:hlinkClick r:id="rId3"/>
              </a:rPr>
              <a:t>https://</a:t>
            </a:r>
            <a:r>
              <a:rPr lang="en-US" altLang="en-US" sz="1800" dirty="0" smtClean="0">
                <a:hlinkClick r:id="rId3"/>
              </a:rPr>
              <a:t>mentor.ieee.org/802.11/dcn/19/11-19-0142-09-000m-revmd-wg-lb236-comments-for-editor-ad-hoc.xls</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MAC-AC” tab </a:t>
            </a:r>
            <a:r>
              <a:rPr lang="en-US" altLang="en-US" sz="1800" dirty="0"/>
              <a:t>in </a:t>
            </a:r>
            <a:r>
              <a:rPr lang="en-US" altLang="en-US" sz="1800" dirty="0">
                <a:hlinkClick r:id="rId4"/>
              </a:rPr>
              <a:t>https://</a:t>
            </a:r>
            <a:r>
              <a:rPr lang="en-US" altLang="en-US" sz="1800" dirty="0" smtClean="0">
                <a:hlinkClick r:id="rId4"/>
              </a:rPr>
              <a:t>mentor.ieee.org/802.11/dcn/17/11-17-0927-43-000m-revmd-mac-comments.xls</a:t>
            </a:r>
            <a:r>
              <a:rPr lang="en-US" altLang="en-US" sz="1800" dirty="0" smtClean="0"/>
              <a:t>  </a:t>
            </a:r>
          </a:p>
          <a:p>
            <a:pPr lvl="1">
              <a:lnSpc>
                <a:spcPct val="80000"/>
              </a:lnSpc>
            </a:pPr>
            <a:r>
              <a:rPr lang="en-US" altLang="en-US" sz="1800" dirty="0" smtClean="0"/>
              <a:t>“</a:t>
            </a:r>
            <a:r>
              <a:rPr lang="en-US" altLang="en-US" sz="1800" dirty="0" smtClean="0"/>
              <a:t>PHY Motion </a:t>
            </a:r>
            <a:r>
              <a:rPr lang="en-US" altLang="en-US" sz="1800" dirty="0"/>
              <a:t>F</a:t>
            </a:r>
            <a:r>
              <a:rPr lang="en-US" altLang="en-US" sz="1800" dirty="0" smtClean="0"/>
              <a:t>”, </a:t>
            </a:r>
            <a:r>
              <a:rPr lang="en-US" altLang="en-US" sz="1800" dirty="0" smtClean="0"/>
              <a:t>tab in </a:t>
            </a:r>
            <a:r>
              <a:rPr lang="en-US" altLang="en-US" sz="1800" dirty="0">
                <a:hlinkClick r:id="rId5"/>
              </a:rPr>
              <a:t>https://</a:t>
            </a:r>
            <a:r>
              <a:rPr lang="en-US" altLang="en-US" sz="1800" dirty="0" smtClean="0">
                <a:hlinkClick r:id="rId5"/>
              </a:rPr>
              <a:t>mentor.ieee.org/802.11/dcn/19/11-19-0156-08-000m-lb236-revmd-phy-sec-comments.xlsx</a:t>
            </a:r>
            <a:r>
              <a:rPr lang="en-US" altLang="en-US" sz="1800" dirty="0" smtClean="0"/>
              <a:t>   </a:t>
            </a:r>
          </a:p>
          <a:p>
            <a:pPr lvl="1">
              <a:lnSpc>
                <a:spcPct val="80000"/>
              </a:lnSpc>
            </a:pPr>
            <a:r>
              <a:rPr lang="en-US" altLang="en-US" sz="1800" dirty="0" smtClean="0"/>
              <a:t>“</a:t>
            </a:r>
            <a:r>
              <a:rPr lang="en-US" altLang="en-US" sz="1800" dirty="0" smtClean="0"/>
              <a:t>GEN Motion Portland” and “GEN Motion </a:t>
            </a:r>
            <a:r>
              <a:rPr lang="en-US" altLang="en-US" sz="1800" dirty="0" err="1" smtClean="0"/>
              <a:t>Telecon</a:t>
            </a:r>
            <a:r>
              <a:rPr lang="en-US" altLang="en-US" sz="1800" dirty="0" smtClean="0"/>
              <a:t>” tabs </a:t>
            </a:r>
            <a:r>
              <a:rPr lang="en-US" altLang="en-US" sz="1800" dirty="0"/>
              <a:t>in </a:t>
            </a:r>
            <a:r>
              <a:rPr lang="en-US" altLang="en-US" sz="1800" dirty="0">
                <a:hlinkClick r:id="rId6"/>
              </a:rPr>
              <a:t>https://</a:t>
            </a:r>
            <a:r>
              <a:rPr lang="en-US" altLang="en-US" sz="1800" dirty="0" smtClean="0">
                <a:hlinkClick r:id="rId6"/>
              </a:rPr>
              <a:t>mentor.ieee.org/802.11/dcn/19/11-19-0449-02-000m-revmd-lb236-gen-comments.xls</a:t>
            </a:r>
            <a:r>
              <a:rPr lang="en-US" altLang="en-US" sz="1800" dirty="0" smtClean="0"/>
              <a:t>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 </a:t>
            </a:r>
            <a:r>
              <a:rPr lang="en-US" altLang="en-US" dirty="0" smtClean="0"/>
              <a:t>May CIDs - 2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a:t>
            </a:r>
            <a:r>
              <a:rPr lang="en-US" altLang="en-US" sz="1800" dirty="0" smtClean="0"/>
              <a:t>Motion CCA-ED”, </a:t>
            </a:r>
            <a:r>
              <a:rPr lang="en-US" altLang="en-US" sz="1800" dirty="0" smtClean="0"/>
              <a:t>tab in </a:t>
            </a:r>
            <a:r>
              <a:rPr lang="en-US" altLang="en-US" sz="1800" dirty="0">
                <a:hlinkClick r:id="rId3"/>
              </a:rPr>
              <a:t>https://</a:t>
            </a:r>
            <a:r>
              <a:rPr lang="en-US" altLang="en-US" sz="1800" dirty="0" smtClean="0">
                <a:hlinkClick r:id="rId3"/>
              </a:rPr>
              <a:t>mentor.ieee.org/802.11/dcn/19/11-19-0156-08-000m-lb236-revmd-phy-sec-comments.xlsx</a:t>
            </a:r>
            <a:r>
              <a:rPr lang="en-US" altLang="en-US" sz="1800" dirty="0" smtClean="0"/>
              <a:t>   </a:t>
            </a:r>
          </a:p>
          <a:p>
            <a:pPr>
              <a:lnSpc>
                <a:spcPct val="80000"/>
              </a:lnSpc>
            </a:pPr>
            <a:endParaRPr lang="en-US" altLang="en-US" sz="2000" dirty="0" smtClean="0"/>
          </a:p>
          <a:p>
            <a:pPr>
              <a:lnSpc>
                <a:spcPct val="80000"/>
              </a:lnSpc>
            </a:pPr>
            <a:r>
              <a:rPr lang="en-US" altLang="en-US" sz="2000" dirty="0" smtClean="0"/>
              <a:t>and </a:t>
            </a:r>
            <a:r>
              <a:rPr lang="en-US" altLang="en-US" sz="2000" dirty="0" smtClean="0"/>
              <a:t>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2833894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Additional PHY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the “Additional changes” section on page 7 of </a:t>
            </a:r>
            <a:r>
              <a:rPr lang="en-US" dirty="0">
                <a:hlinkClick r:id="rId3"/>
              </a:rPr>
              <a:t>https://</a:t>
            </a:r>
            <a:r>
              <a:rPr lang="en-US" dirty="0" smtClean="0">
                <a:hlinkClick r:id="rId3"/>
              </a:rPr>
              <a:t>mentor.ieee.org/802.11/dcn/19/11-19-0336-02-000m-cids-2709-2710-2711.docx</a:t>
            </a:r>
            <a:r>
              <a:rPr lang="en-US" dirty="0" smtClean="0"/>
              <a:t> </a:t>
            </a: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057781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Additional Multiple BSSID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a:t>
            </a:r>
            <a:r>
              <a:rPr lang="en-US" smtClean="0"/>
              <a:t>indicated on pages 9 through 12 of </a:t>
            </a:r>
            <a:r>
              <a:rPr lang="en-US" smtClean="0">
                <a:hlinkClick r:id="rId3"/>
              </a:rPr>
              <a:t>https</a:t>
            </a:r>
            <a:r>
              <a:rPr lang="en-US">
                <a:hlinkClick r:id="rId3"/>
              </a:rPr>
              <a:t>://</a:t>
            </a:r>
            <a:r>
              <a:rPr lang="en-US" smtClean="0">
                <a:hlinkClick r:id="rId3"/>
              </a:rPr>
              <a:t>mentor.ieee.org/802.11/dcn/19/11-19-0396-05-000m-resolution-for-cids-related-to-multiple-bssid.docx</a:t>
            </a:r>
            <a:r>
              <a:rPr lang="en-US" smtClean="0"/>
              <a:t> </a:t>
            </a: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489891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July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119 – </a:t>
            </a:r>
            <a:r>
              <a:rPr lang="en-US" altLang="en-US" dirty="0" smtClean="0"/>
              <a:t>Jul</a:t>
            </a:r>
            <a:r>
              <a:rPr lang="en-US" altLang="en-US" dirty="0" smtClean="0"/>
              <a:t>y meeting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a:t>
            </a:r>
            <a:r>
              <a:rPr lang="en-US" altLang="en-US" sz="1800" dirty="0" smtClean="0"/>
              <a:t>Motion-EDITOR-TBD” </a:t>
            </a:r>
            <a:r>
              <a:rPr lang="en-US" altLang="en-US" sz="1800" dirty="0" smtClean="0"/>
              <a:t>in </a:t>
            </a:r>
            <a:r>
              <a:rPr lang="en-US" altLang="en-US" sz="1800" dirty="0">
                <a:hlinkClick r:id="rId3"/>
              </a:rPr>
              <a:t>https://</a:t>
            </a:r>
            <a:r>
              <a:rPr lang="en-US" altLang="en-US" sz="1800" dirty="0" smtClean="0">
                <a:hlinkClick r:id="rId3"/>
              </a:rPr>
              <a:t>mentor.ieee.org/802.11/dcn/19/11-19-0142-09-000m-revmd-wg-lb236-comments-for-editor-ad-hoc.xls</a:t>
            </a:r>
            <a:r>
              <a:rPr lang="en-US" altLang="en-US" sz="1800" dirty="0" smtClean="0"/>
              <a:t> </a:t>
            </a:r>
          </a:p>
          <a:p>
            <a:pPr lvl="1">
              <a:lnSpc>
                <a:spcPct val="80000"/>
              </a:lnSpc>
            </a:pPr>
            <a:r>
              <a:rPr lang="en-US" altLang="en-US" sz="1800" dirty="0" smtClean="0"/>
              <a:t> </a:t>
            </a:r>
            <a:r>
              <a:rPr lang="en-US" altLang="en-US" sz="1800" dirty="0" smtClean="0"/>
              <a:t>“</a:t>
            </a:r>
            <a:r>
              <a:rPr lang="en-US" altLang="en-US" sz="1800" dirty="0" smtClean="0"/>
              <a:t>Motion-EDITOR2-TBD” </a:t>
            </a:r>
            <a:r>
              <a:rPr lang="en-US" altLang="en-US" sz="1800" dirty="0" smtClean="0"/>
              <a:t>tab </a:t>
            </a:r>
            <a:r>
              <a:rPr lang="en-US" altLang="en-US" sz="1800" dirty="0"/>
              <a:t>in </a:t>
            </a:r>
            <a:r>
              <a:rPr lang="en-US" altLang="en-US" sz="1800" dirty="0" smtClean="0">
                <a:hlinkClick r:id="rId4"/>
              </a:rPr>
              <a:t>https://</a:t>
            </a:r>
            <a:r>
              <a:rPr lang="en-US" altLang="en-US" sz="1800" dirty="0" smtClean="0">
                <a:hlinkClick r:id="rId4"/>
              </a:rPr>
              <a:t>mentor.ieee.org/802.11/dcn/19/11-19-0143-1x-000m-revmd-editor2-lb236-comments.xlsx</a:t>
            </a:r>
            <a:r>
              <a:rPr lang="en-US" altLang="en-US" sz="1800" dirty="0" smtClean="0"/>
              <a:t> </a:t>
            </a:r>
            <a:endParaRPr lang="en-US" altLang="en-US" sz="1800" dirty="0" smtClean="0"/>
          </a:p>
          <a:p>
            <a:pPr lvl="1">
              <a:lnSpc>
                <a:spcPct val="80000"/>
              </a:lnSpc>
            </a:pPr>
            <a:r>
              <a:rPr lang="en-US" altLang="en-US" sz="1800" dirty="0" smtClean="0"/>
              <a:t>“</a:t>
            </a:r>
            <a:r>
              <a:rPr lang="en-US" altLang="en-US" sz="1800" dirty="0"/>
              <a:t>Motion </a:t>
            </a:r>
            <a:r>
              <a:rPr lang="en-US" altLang="en-US" sz="1800" dirty="0" smtClean="0"/>
              <a:t>MAC-TBD” </a:t>
            </a:r>
            <a:r>
              <a:rPr lang="en-US" altLang="en-US" sz="1800" dirty="0" smtClean="0"/>
              <a:t>tab </a:t>
            </a:r>
            <a:r>
              <a:rPr lang="en-US" altLang="en-US" sz="1800" dirty="0"/>
              <a:t>in </a:t>
            </a:r>
            <a:r>
              <a:rPr lang="en-US" altLang="en-US" sz="1800" dirty="0">
                <a:hlinkClick r:id="rId5"/>
              </a:rPr>
              <a:t>https://</a:t>
            </a:r>
            <a:r>
              <a:rPr lang="en-US" altLang="en-US" sz="1800" dirty="0" smtClean="0">
                <a:hlinkClick r:id="rId5"/>
              </a:rPr>
              <a:t>mentor.ieee.org/802.11/dcn/17/11-17-0927-43-000m-revmd-mac-comments.xls</a:t>
            </a:r>
            <a:r>
              <a:rPr lang="en-US" altLang="en-US" sz="1800" dirty="0" smtClean="0"/>
              <a:t>  </a:t>
            </a:r>
          </a:p>
          <a:p>
            <a:pPr lvl="1">
              <a:lnSpc>
                <a:spcPct val="80000"/>
              </a:lnSpc>
            </a:pPr>
            <a:r>
              <a:rPr lang="en-US" altLang="en-US" sz="1800" dirty="0" smtClean="0"/>
              <a:t>“</a:t>
            </a:r>
            <a:r>
              <a:rPr lang="en-US" altLang="en-US" sz="1800" dirty="0" smtClean="0"/>
              <a:t>PHY Motion </a:t>
            </a:r>
            <a:r>
              <a:rPr lang="en-US" altLang="en-US" sz="1800" dirty="0" smtClean="0"/>
              <a:t>TBD”, </a:t>
            </a:r>
            <a:r>
              <a:rPr lang="en-US" altLang="en-US" sz="1800" dirty="0" smtClean="0"/>
              <a:t>tab in </a:t>
            </a:r>
            <a:r>
              <a:rPr lang="en-US" altLang="en-US" sz="1800" dirty="0">
                <a:hlinkClick r:id="rId6"/>
              </a:rPr>
              <a:t>https://</a:t>
            </a:r>
            <a:r>
              <a:rPr lang="en-US" altLang="en-US" sz="1800" dirty="0" smtClean="0">
                <a:hlinkClick r:id="rId6"/>
              </a:rPr>
              <a:t>mentor.ieee.org/802.11/dcn/19/11-19-0156-08-000m-lb236-revmd-phy-sec-comments.xlsx</a:t>
            </a:r>
            <a:r>
              <a:rPr lang="en-US" altLang="en-US" sz="1800" dirty="0" smtClean="0"/>
              <a:t>   </a:t>
            </a:r>
          </a:p>
          <a:p>
            <a:pPr lvl="1">
              <a:lnSpc>
                <a:spcPct val="80000"/>
              </a:lnSpc>
            </a:pPr>
            <a:r>
              <a:rPr lang="en-US" altLang="en-US" sz="1800" dirty="0" smtClean="0"/>
              <a:t>“</a:t>
            </a:r>
            <a:r>
              <a:rPr lang="en-US" altLang="en-US" sz="1800" dirty="0" smtClean="0"/>
              <a:t>GEN Motion </a:t>
            </a:r>
            <a:r>
              <a:rPr lang="en-US" altLang="en-US" sz="1800" dirty="0" smtClean="0"/>
              <a:t>TBD</a:t>
            </a:r>
            <a:r>
              <a:rPr lang="en-US" altLang="en-US" sz="1800" dirty="0" smtClean="0"/>
              <a:t>” tab </a:t>
            </a:r>
            <a:r>
              <a:rPr lang="en-US" altLang="en-US" sz="1800" dirty="0"/>
              <a:t>in </a:t>
            </a:r>
            <a:r>
              <a:rPr lang="en-US" altLang="en-US" sz="1800" dirty="0">
                <a:hlinkClick r:id="rId7"/>
              </a:rPr>
              <a:t>https://</a:t>
            </a:r>
            <a:r>
              <a:rPr lang="en-US" altLang="en-US" sz="1800" dirty="0" smtClean="0">
                <a:hlinkClick r:id="rId7"/>
              </a:rPr>
              <a:t>mentor.ieee.org/802.11/dcn/19/11-19-0449-02-000m-revmd-lb236-gen-comments.xls</a:t>
            </a:r>
            <a:r>
              <a:rPr lang="en-US" altLang="en-US" sz="1800" dirty="0" smtClean="0"/>
              <a:t>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rot="19468405">
            <a:off x="6796860" y="1714569"/>
            <a:ext cx="4098944" cy="923330"/>
          </a:xfrm>
          <a:prstGeom prst="rect">
            <a:avLst/>
          </a:prstGeom>
          <a:noFill/>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To be updated</a:t>
            </a:r>
            <a:endParaRPr lang="en-GB"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3179849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Insufficient Detail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resolutions in the </a:t>
            </a:r>
          </a:p>
          <a:p>
            <a:pPr lvl="1">
              <a:lnSpc>
                <a:spcPct val="80000"/>
              </a:lnSpc>
            </a:pPr>
            <a:r>
              <a:rPr lang="en-US" altLang="en-US" sz="1800" dirty="0" smtClean="0"/>
              <a:t>“Insufficient </a:t>
            </a:r>
            <a:r>
              <a:rPr lang="en-US" altLang="en-US" sz="1800" dirty="0"/>
              <a:t>D</a:t>
            </a:r>
            <a:r>
              <a:rPr lang="en-US" altLang="en-US" sz="1800" dirty="0" smtClean="0"/>
              <a:t>etail</a:t>
            </a:r>
            <a:r>
              <a:rPr lang="en-US" altLang="en-US" sz="1800" dirty="0" smtClean="0"/>
              <a:t>” tab </a:t>
            </a:r>
            <a:r>
              <a:rPr lang="en-US" altLang="en-US" sz="1800" dirty="0"/>
              <a:t>in </a:t>
            </a:r>
            <a:r>
              <a:rPr lang="en-US" altLang="en-US" sz="1800" dirty="0" smtClean="0">
                <a:hlinkClick r:id="rId3"/>
              </a:rPr>
              <a:t>https://mentor.ieee.org/802.11/dcn/17/11-17-0927-37-000m-revmd-mac-comments.xls </a:t>
            </a:r>
            <a:endParaRPr lang="en-US" altLang="en-US" sz="1800" dirty="0" smtClean="0"/>
          </a:p>
          <a:p>
            <a:pPr lvl="1">
              <a:lnSpc>
                <a:spcPct val="80000"/>
              </a:lnSpc>
            </a:pPr>
            <a:r>
              <a:rPr lang="en-US" altLang="en-US" sz="1800" dirty="0" smtClean="0"/>
              <a:t>“Insufficient Details”, </a:t>
            </a:r>
            <a:r>
              <a:rPr lang="en-US" altLang="en-US" sz="1800" dirty="0" smtClean="0"/>
              <a:t>tab in </a:t>
            </a:r>
            <a:r>
              <a:rPr lang="en-US" altLang="en-US" sz="1800" dirty="0" smtClean="0">
                <a:hlinkClick r:id="rId4"/>
              </a:rPr>
              <a:t>https://</a:t>
            </a:r>
            <a:r>
              <a:rPr lang="en-US" altLang="en-US" sz="1800" dirty="0" smtClean="0">
                <a:hlinkClick r:id="rId4"/>
              </a:rPr>
              <a:t>mentor.ieee.org/802.11/dcn/19/11-19-0156-08-000m-lb236-revmd-phy-sec-comments.xlsx</a:t>
            </a:r>
            <a:r>
              <a:rPr lang="en-US" altLang="en-US" sz="1800" dirty="0" smtClean="0"/>
              <a:t> </a:t>
            </a:r>
            <a:endParaRPr lang="en-US" altLang="en-US" sz="1800" dirty="0" smtClean="0"/>
          </a:p>
          <a:p>
            <a:pPr lvl="1">
              <a:lnSpc>
                <a:spcPct val="80000"/>
              </a:lnSpc>
            </a:pPr>
            <a:r>
              <a:rPr lang="en-US" altLang="en-US" sz="1800" dirty="0" smtClean="0"/>
              <a:t>“GEN Insufficient Information” </a:t>
            </a:r>
            <a:r>
              <a:rPr lang="en-US" altLang="en-US" sz="1800" dirty="0" smtClean="0"/>
              <a:t>tab </a:t>
            </a:r>
            <a:r>
              <a:rPr lang="en-US" altLang="en-US" sz="1800" dirty="0"/>
              <a:t>in </a:t>
            </a:r>
            <a:r>
              <a:rPr lang="en-US" altLang="en-US" sz="1800" dirty="0">
                <a:hlinkClick r:id="rId5"/>
              </a:rPr>
              <a:t>https://</a:t>
            </a:r>
            <a:r>
              <a:rPr lang="en-US" altLang="en-US" sz="1800" dirty="0" smtClean="0">
                <a:hlinkClick r:id="rId6"/>
              </a:rPr>
              <a:t>mentor.ieee.org/802.11/dcn/19/11-19-0449-02-000m-revmd-lb236-gen-comments.xls </a:t>
            </a:r>
            <a:endParaRPr lang="en-US" altLang="en-US" sz="1800" dirty="0" smtClean="0"/>
          </a:p>
          <a:p>
            <a:pPr>
              <a:lnSpc>
                <a:spcPct val="80000"/>
              </a:lnSpc>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rot="19468405">
            <a:off x="6796860" y="1714569"/>
            <a:ext cx="4098944" cy="923330"/>
          </a:xfrm>
          <a:prstGeom prst="rect">
            <a:avLst/>
          </a:prstGeom>
          <a:noFill/>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To be updated</a:t>
            </a:r>
            <a:endParaRPr lang="en-GB"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8336677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topic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t>&lt;</a:t>
            </a:r>
            <a:r>
              <a:rPr lang="en-US" dirty="0" smtClean="0"/>
              <a:t>document link&gt;</a:t>
            </a:r>
            <a:endParaRPr lang="en-US" sz="16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5384833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approved changes to P802.11REVmd D2.0 as defined in 11-18-611, instruct </a:t>
            </a:r>
            <a:r>
              <a:rPr lang="en-US" sz="2800" dirty="0"/>
              <a:t>the editor to prepare </a:t>
            </a:r>
            <a:r>
              <a:rPr lang="en-US" sz="2800" dirty="0" smtClean="0"/>
              <a:t>P802.11REVmd D3.0 and</a:t>
            </a:r>
            <a:endParaRPr lang="en-GB" sz="2800" dirty="0"/>
          </a:p>
          <a:p>
            <a:pPr lvl="0"/>
            <a:r>
              <a:rPr lang="en-US" sz="2800" dirty="0"/>
              <a:t>Approve a </a:t>
            </a:r>
            <a:r>
              <a:rPr lang="en-US" sz="2800" dirty="0" smtClean="0"/>
              <a:t>20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p>
          <a:p>
            <a:r>
              <a:rPr lang="en-US" altLang="en-US" sz="2800" kern="0" dirty="0" smtClean="0"/>
              <a:t>TG result:</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25</a:t>
            </a:fld>
            <a:endParaRPr lang="en-US" smtClean="0"/>
          </a:p>
        </p:txBody>
      </p:sp>
      <p:sp>
        <p:nvSpPr>
          <p:cNvPr id="25605" name="Rectangle 2"/>
          <p:cNvSpPr>
            <a:spLocks noGrp="1" noChangeArrowheads="1"/>
          </p:cNvSpPr>
          <p:nvPr>
            <p:ph type="title"/>
          </p:nvPr>
        </p:nvSpPr>
        <p:spPr/>
        <p:txBody>
          <a:bodyPr/>
          <a:lstStyle/>
          <a:p>
            <a:r>
              <a:rPr lang="en-US" altLang="en-US" dirty="0" smtClean="0"/>
              <a:t>July 2019 – September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sz="1800" dirty="0" smtClean="0"/>
              <a:t>TBD</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26</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LB232, 236 </a:t>
            </a:r>
            <a:r>
              <a:rPr lang="en-US" altLang="en-US" sz="2000" dirty="0"/>
              <a:t>comments </a:t>
            </a:r>
            <a:r>
              <a:rPr lang="en-US" altLang="en-US" sz="2000" dirty="0" smtClean="0">
                <a:hlinkClick r:id="rId5"/>
              </a:rPr>
              <a:t>https://mentor.ieee.org/802.11/dcn/18/11-18-0611-15-000m-revmd-wg-ballot-comments.xls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676400"/>
            <a:ext cx="5943600" cy="2211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a:t>
            </a:r>
            <a:r>
              <a:rPr lang="en-US" altLang="en-US" sz="1600" dirty="0" smtClean="0"/>
              <a:t>reminder, Approve agenda</a:t>
            </a:r>
            <a:endParaRPr lang="en-US" altLang="en-US" sz="1600" dirty="0"/>
          </a:p>
          <a:p>
            <a:pPr lvl="1"/>
            <a:r>
              <a:rPr lang="en-US" altLang="en-US" sz="1600" dirty="0"/>
              <a:t>Status, Review of </a:t>
            </a:r>
            <a:r>
              <a:rPr lang="en-US" altLang="en-US" sz="1600" dirty="0" smtClean="0"/>
              <a:t>Objectives, </a:t>
            </a:r>
            <a:r>
              <a:rPr lang="en-US" sz="1600" dirty="0" smtClean="0"/>
              <a:t>Editor Report 11-17-0920</a:t>
            </a:r>
          </a:p>
          <a:p>
            <a:pPr lvl="1"/>
            <a:r>
              <a:rPr lang="en-US" sz="1600" dirty="0"/>
              <a:t>CID 2234 - 11-19-610 – Emily QI – Edward AU to present</a:t>
            </a:r>
            <a:endParaRPr lang="en-GB" sz="1600" dirty="0"/>
          </a:p>
          <a:p>
            <a:pPr lvl="1"/>
            <a:r>
              <a:rPr lang="en-US" sz="1600" dirty="0" smtClean="0"/>
              <a:t>PHY </a:t>
            </a:r>
            <a:r>
              <a:rPr lang="en-US" sz="1600" dirty="0"/>
              <a:t>and 11aj CIDs – Michael MONTEMURRO – also 2048, 2387 and </a:t>
            </a:r>
            <a:r>
              <a:rPr lang="en-US" sz="1600" dirty="0" smtClean="0"/>
              <a:t>2678</a:t>
            </a:r>
          </a:p>
          <a:p>
            <a:pPr lvl="1"/>
            <a:r>
              <a:rPr lang="en-GB" sz="1600" dirty="0" smtClean="0"/>
              <a:t>11-19- 551 - Mark HAMILTON </a:t>
            </a:r>
            <a:r>
              <a:rPr lang="en-GB" sz="1600" dirty="0"/>
              <a:t>MAC </a:t>
            </a:r>
            <a:r>
              <a:rPr lang="en-GB" sz="1600" dirty="0" smtClean="0"/>
              <a:t>CIDs</a:t>
            </a:r>
            <a:endParaRPr lang="en-GB" sz="1600" dirty="0"/>
          </a:p>
          <a:p>
            <a:pPr lvl="1"/>
            <a:endParaRPr lang="en-US" sz="1600" dirty="0" smtClean="0"/>
          </a:p>
        </p:txBody>
      </p:sp>
      <p:sp>
        <p:nvSpPr>
          <p:cNvPr id="8" name="Rectangle 19"/>
          <p:cNvSpPr>
            <a:spLocks noChangeArrowheads="1"/>
          </p:cNvSpPr>
          <p:nvPr/>
        </p:nvSpPr>
        <p:spPr bwMode="auto">
          <a:xfrm>
            <a:off x="6780237" y="1828801"/>
            <a:ext cx="5156886" cy="3124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t>
            </a:r>
            <a:r>
              <a:rPr lang="en-US" altLang="en-US" sz="2400" b="1" dirty="0" smtClean="0"/>
              <a:t>PM1</a:t>
            </a:r>
            <a:endParaRPr lang="en-US" altLang="en-US" sz="2400" b="1" dirty="0"/>
          </a:p>
          <a:p>
            <a:pPr lvl="1"/>
            <a:r>
              <a:rPr lang="en-US" sz="1600" dirty="0" smtClean="0"/>
              <a:t>Motions</a:t>
            </a:r>
          </a:p>
          <a:p>
            <a:pPr lvl="1"/>
            <a:r>
              <a:rPr lang="en-US" sz="1600" dirty="0"/>
              <a:t>11-19-286 – Roger Marks</a:t>
            </a:r>
          </a:p>
          <a:p>
            <a:pPr lvl="1"/>
            <a:r>
              <a:rPr lang="en-US" sz="1600" dirty="0" smtClean="0"/>
              <a:t>Channel </a:t>
            </a:r>
            <a:r>
              <a:rPr lang="en-US" sz="1600" dirty="0"/>
              <a:t>Center Frequency CIDs 11-19-1189 – </a:t>
            </a:r>
            <a:r>
              <a:rPr lang="en-US" sz="1600" dirty="0" err="1"/>
              <a:t>Tomo</a:t>
            </a:r>
            <a:r>
              <a:rPr lang="en-US" sz="1600" dirty="0"/>
              <a:t> </a:t>
            </a:r>
            <a:r>
              <a:rPr lang="en-US" sz="1600" dirty="0" smtClean="0"/>
              <a:t>ADACHI</a:t>
            </a:r>
          </a:p>
          <a:p>
            <a:pPr lvl="1"/>
            <a:r>
              <a:rPr lang="en-US" sz="1600" dirty="0" smtClean="0"/>
              <a:t>CID </a:t>
            </a:r>
            <a:r>
              <a:rPr lang="en-US" sz="1600" dirty="0"/>
              <a:t>2656 - 11-19-306 – Matthew FISCHER - revisit</a:t>
            </a:r>
            <a:endParaRPr lang="en-GB" sz="1600" dirty="0"/>
          </a:p>
          <a:p>
            <a:pPr lvl="1"/>
            <a:r>
              <a:rPr lang="en-US" sz="1600" dirty="0"/>
              <a:t>CID 2004, 2007 – 11-19-405, 11-19-396  – </a:t>
            </a:r>
            <a:r>
              <a:rPr lang="en-US" sz="1600" dirty="0" err="1"/>
              <a:t>Abhi</a:t>
            </a:r>
            <a:r>
              <a:rPr lang="en-US" sz="1600" dirty="0"/>
              <a:t> PATIL</a:t>
            </a:r>
            <a:endParaRPr lang="en-GB" sz="1600" dirty="0"/>
          </a:p>
          <a:p>
            <a:pPr lvl="1"/>
            <a:r>
              <a:rPr lang="en-US" sz="1600" dirty="0"/>
              <a:t>CID 2300, 2388 – 11-19-574 – Graham </a:t>
            </a:r>
            <a:r>
              <a:rPr lang="en-US" sz="1600" dirty="0" smtClean="0"/>
              <a:t>SMITH</a:t>
            </a:r>
          </a:p>
          <a:p>
            <a:pPr lvl="1"/>
            <a:r>
              <a:rPr lang="en-US" sz="1600" dirty="0" smtClean="0"/>
              <a:t>11-19-1173 – Dan Harkins</a:t>
            </a:r>
          </a:p>
          <a:p>
            <a:pPr lvl="1"/>
            <a:endParaRPr lang="en-GB" sz="1600" dirty="0"/>
          </a:p>
        </p:txBody>
      </p:sp>
      <p:sp>
        <p:nvSpPr>
          <p:cNvPr id="9" name="Rectangle 19"/>
          <p:cNvSpPr>
            <a:spLocks noChangeArrowheads="1"/>
          </p:cNvSpPr>
          <p:nvPr/>
        </p:nvSpPr>
        <p:spPr bwMode="auto">
          <a:xfrm>
            <a:off x="558114" y="4368887"/>
            <a:ext cx="5690286" cy="1650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Monday </a:t>
            </a:r>
            <a:r>
              <a:rPr lang="en-US" altLang="en-US" sz="2400" b="1" dirty="0" smtClean="0"/>
              <a:t>PM2</a:t>
            </a:r>
            <a:endParaRPr lang="en-US" altLang="en-US" sz="2400" b="1" dirty="0"/>
          </a:p>
          <a:p>
            <a:pPr lvl="1"/>
            <a:r>
              <a:rPr lang="en-US" sz="1600" dirty="0" smtClean="0"/>
              <a:t>11-19-1195 – Menzo WENTINK</a:t>
            </a:r>
          </a:p>
          <a:p>
            <a:pPr lvl="1"/>
            <a:r>
              <a:rPr lang="en-US" sz="1600" dirty="0" smtClean="0"/>
              <a:t>11-19-1045 – Assaf KASHER</a:t>
            </a:r>
            <a:endParaRPr lang="en-GB" sz="1600" dirty="0" smtClean="0"/>
          </a:p>
          <a:p>
            <a:pPr lvl="1"/>
            <a:r>
              <a:rPr lang="en-US" sz="1600" dirty="0" smtClean="0"/>
              <a:t>11-19-720</a:t>
            </a:r>
            <a:r>
              <a:rPr lang="en-US" sz="1600" dirty="0"/>
              <a:t>, 11-19-721, 11-19-586r5 – Thomas DERHAM</a:t>
            </a:r>
            <a:endParaRPr lang="en-GB" sz="1600" dirty="0"/>
          </a:p>
          <a:p>
            <a:pPr lvl="1"/>
            <a:endParaRPr lang="en-GB" sz="1600" dirty="0"/>
          </a:p>
          <a:p>
            <a:pPr lvl="1"/>
            <a:endParaRPr lang="en-GB" sz="1600" dirty="0"/>
          </a:p>
          <a:p>
            <a:pPr lvl="1"/>
            <a:endParaRPr lang="en-GB" sz="12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10" name="Rectangle 35"/>
          <p:cNvSpPr>
            <a:spLocks noChangeArrowheads="1"/>
          </p:cNvSpPr>
          <p:nvPr/>
        </p:nvSpPr>
        <p:spPr bwMode="auto">
          <a:xfrm>
            <a:off x="6096000" y="1905000"/>
            <a:ext cx="57912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PM2 </a:t>
            </a:r>
          </a:p>
          <a:p>
            <a:pPr lvl="1"/>
            <a:r>
              <a:rPr lang="en-GB" sz="1800" dirty="0"/>
              <a:t>Mark Hamilton MAC CIDs</a:t>
            </a:r>
          </a:p>
          <a:p>
            <a:pPr lvl="1"/>
            <a:r>
              <a:rPr lang="en-US" sz="1800" dirty="0"/>
              <a:t>11-19-1045 – Assaf KASHER</a:t>
            </a:r>
            <a:endParaRPr lang="en-GB" sz="1800" dirty="0"/>
          </a:p>
          <a:p>
            <a:pPr lvl="1"/>
            <a:r>
              <a:rPr lang="en-US" sz="1800" dirty="0"/>
              <a:t>11-19-720, 11-19-721, 11-19-586r5 – Thomas DERHAM</a:t>
            </a:r>
          </a:p>
          <a:p>
            <a:pPr lvl="1"/>
            <a:r>
              <a:rPr lang="en-US" sz="1800" dirty="0" smtClean="0"/>
              <a:t>CID </a:t>
            </a:r>
            <a:r>
              <a:rPr lang="en-US" sz="1800" dirty="0"/>
              <a:t>2115 – 11-19-660  – Ganesh VENKATESAN</a:t>
            </a:r>
            <a:endParaRPr lang="en-GB" sz="1800" dirty="0"/>
          </a:p>
          <a:p>
            <a:pPr lvl="1"/>
            <a:r>
              <a:rPr lang="en-US" sz="1800" dirty="0" smtClean="0"/>
              <a:t>CIDs </a:t>
            </a:r>
            <a:r>
              <a:rPr lang="en-US" sz="1800" dirty="0"/>
              <a:t>2447, 2448, 2584, 2585, 2654, 2606 – Mark RISON</a:t>
            </a:r>
          </a:p>
          <a:p>
            <a:pPr lvl="1"/>
            <a:r>
              <a:rPr lang="en-US" sz="1800" dirty="0"/>
              <a:t>FILS CIDs – Marc </a:t>
            </a:r>
            <a:r>
              <a:rPr lang="en-US" sz="1800" dirty="0" err="1"/>
              <a:t>Emmelman</a:t>
            </a:r>
            <a:endParaRPr lang="en-US" sz="1800" dirty="0"/>
          </a:p>
          <a:p>
            <a:pPr lvl="1"/>
            <a:r>
              <a:rPr lang="en-US" sz="1800" dirty="0" smtClean="0"/>
              <a:t>Additional CIDs</a:t>
            </a:r>
            <a:endParaRPr lang="en-GB" sz="1800" dirty="0" smtClean="0"/>
          </a:p>
          <a:p>
            <a:pPr lvl="1"/>
            <a:r>
              <a:rPr lang="en-US" sz="1800" dirty="0" smtClean="0"/>
              <a:t>Motions</a:t>
            </a:r>
            <a:endParaRPr lang="en-GB" sz="1800" dirty="0"/>
          </a:p>
          <a:p>
            <a:pPr lvl="1">
              <a:lnSpc>
                <a:spcPct val="80000"/>
              </a:lnSpc>
            </a:pPr>
            <a:r>
              <a:rPr lang="en-US" altLang="en-US" sz="1800" dirty="0" smtClean="0"/>
              <a:t>Plans for July – September 2019</a:t>
            </a:r>
          </a:p>
          <a:p>
            <a:pPr lvl="1">
              <a:lnSpc>
                <a:spcPct val="80000"/>
              </a:lnSpc>
            </a:pPr>
            <a:r>
              <a:rPr lang="en-US" altLang="en-US" sz="18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533400" y="1986422"/>
            <a:ext cx="5396996" cy="19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PM1</a:t>
            </a:r>
            <a:endParaRPr lang="en-GB" sz="1600" dirty="0"/>
          </a:p>
          <a:p>
            <a:pPr lvl="1"/>
            <a:r>
              <a:rPr lang="en-GB" sz="1800" dirty="0" smtClean="0"/>
              <a:t>GEN CIDs – Jon Rosdahl</a:t>
            </a:r>
          </a:p>
          <a:p>
            <a:pPr lvl="1"/>
            <a:r>
              <a:rPr lang="en-US" sz="1800" dirty="0"/>
              <a:t>11-19-1195 – Menzo WENTINK</a:t>
            </a:r>
          </a:p>
          <a:p>
            <a:pPr lvl="1"/>
            <a:endParaRPr lang="en-GB" sz="1800" dirty="0" smtClean="0"/>
          </a:p>
          <a:p>
            <a:pPr lvl="1"/>
            <a:endParaRPr lang="en-GB" dirty="0"/>
          </a:p>
          <a:p>
            <a:pPr lvl="1"/>
            <a:endParaRPr lang="en-US" sz="1600" dirty="0" smtClean="0"/>
          </a:p>
          <a:p>
            <a:pPr lvl="1"/>
            <a:endParaRPr lang="en-US" sz="1600" dirty="0" smtClean="0"/>
          </a:p>
          <a:p>
            <a:pPr lvl="1"/>
            <a:endParaRPr lang="en-US"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537743</TotalTime>
  <Words>2299</Words>
  <Application>Microsoft Office PowerPoint</Application>
  <PresentationFormat>Widescreen</PresentationFormat>
  <Paragraphs>511</Paragraphs>
  <Slides>26</Slides>
  <Notes>23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6"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July 2019 Agenda</vt:lpstr>
      <vt:lpstr>Abstract</vt:lpstr>
      <vt:lpstr>TGmd Agenda  </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May 2019 </vt:lpstr>
      <vt:lpstr>TGmd – Snapshot slide</vt:lpstr>
      <vt:lpstr>Approve prior TGmd minutes</vt:lpstr>
      <vt:lpstr>Motion  119 – May meeting and telecon CIDs</vt:lpstr>
      <vt:lpstr>Motion  – May CIDs - 2</vt:lpstr>
      <vt:lpstr>Motion   – Additional PHY fixes</vt:lpstr>
      <vt:lpstr>Motion   – Additional Multiple BSSID fixes</vt:lpstr>
      <vt:lpstr>Motion  119 – July meeting CIDs</vt:lpstr>
      <vt:lpstr>Motion   – Insufficient Detail CIDs</vt:lpstr>
      <vt:lpstr>Motion   – topic</vt:lpstr>
      <vt:lpstr>Motion: Ad-hoc</vt:lpstr>
      <vt:lpstr>PowerPoint Presentation</vt:lpstr>
      <vt:lpstr>July 2019 – September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July 2019</cp:keywords>
  <cp:lastModifiedBy>Stanley, Dorothy</cp:lastModifiedBy>
  <cp:revision>3716</cp:revision>
  <cp:lastPrinted>1998-02-10T13:28:06Z</cp:lastPrinted>
  <dcterms:created xsi:type="dcterms:W3CDTF">2005-01-04T21:26:55Z</dcterms:created>
  <dcterms:modified xsi:type="dcterms:W3CDTF">2019-07-13T13:24:02Z</dcterms:modified>
</cp:coreProperties>
</file>