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0"/>
  </p:notesMasterIdLst>
  <p:handoutMasterIdLst>
    <p:handoutMasterId r:id="rId151"/>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279" r:id="rId18"/>
    <p:sldId id="2062" r:id="rId19"/>
    <p:sldId id="2280" r:id="rId20"/>
    <p:sldId id="1981" r:id="rId21"/>
    <p:sldId id="2074" r:id="rId22"/>
    <p:sldId id="2102" r:id="rId23"/>
    <p:sldId id="2107" r:id="rId24"/>
    <p:sldId id="2075" r:id="rId25"/>
    <p:sldId id="1657" r:id="rId26"/>
    <p:sldId id="2292" r:id="rId27"/>
    <p:sldId id="1965" r:id="rId28"/>
    <p:sldId id="1967" r:id="rId29"/>
    <p:sldId id="1968" r:id="rId30"/>
    <p:sldId id="1969" r:id="rId31"/>
    <p:sldId id="2035" r:id="rId32"/>
    <p:sldId id="2104" r:id="rId33"/>
    <p:sldId id="2112" r:id="rId34"/>
    <p:sldId id="2113" r:id="rId35"/>
    <p:sldId id="2275" r:id="rId36"/>
    <p:sldId id="2114" r:id="rId37"/>
    <p:sldId id="2272" r:id="rId38"/>
    <p:sldId id="2167" r:id="rId39"/>
    <p:sldId id="2317" r:id="rId40"/>
    <p:sldId id="2207" r:id="rId41"/>
    <p:sldId id="2210" r:id="rId42"/>
    <p:sldId id="2209" r:id="rId43"/>
    <p:sldId id="2211" r:id="rId44"/>
    <p:sldId id="2264" r:id="rId45"/>
    <p:sldId id="2267" r:id="rId46"/>
    <p:sldId id="2008" r:id="rId47"/>
    <p:sldId id="2291" r:id="rId48"/>
    <p:sldId id="1945" r:id="rId49"/>
    <p:sldId id="2036" r:id="rId50"/>
    <p:sldId id="2037" r:id="rId51"/>
    <p:sldId id="2071" r:id="rId52"/>
    <p:sldId id="2218" r:id="rId53"/>
    <p:sldId id="2323" r:id="rId54"/>
    <p:sldId id="1688" r:id="rId55"/>
    <p:sldId id="2322" r:id="rId56"/>
    <p:sldId id="2293" r:id="rId57"/>
    <p:sldId id="1703" r:id="rId58"/>
    <p:sldId id="1705" r:id="rId59"/>
    <p:sldId id="2251" r:id="rId60"/>
    <p:sldId id="2254" r:id="rId61"/>
    <p:sldId id="1706" r:id="rId62"/>
    <p:sldId id="1707" r:id="rId63"/>
    <p:sldId id="1708" r:id="rId64"/>
    <p:sldId id="1709" r:id="rId65"/>
    <p:sldId id="1710" r:id="rId66"/>
    <p:sldId id="1790" r:id="rId67"/>
    <p:sldId id="2199" r:id="rId68"/>
    <p:sldId id="2319" r:id="rId69"/>
    <p:sldId id="2320" r:id="rId70"/>
    <p:sldId id="2321" r:id="rId71"/>
    <p:sldId id="1698" r:id="rId72"/>
    <p:sldId id="2294" r:id="rId73"/>
    <p:sldId id="1701" r:id="rId74"/>
    <p:sldId id="2241" r:id="rId75"/>
    <p:sldId id="2100" r:id="rId76"/>
    <p:sldId id="2014" r:id="rId77"/>
    <p:sldId id="1679" r:id="rId78"/>
    <p:sldId id="2304" r:id="rId79"/>
    <p:sldId id="1375" r:id="rId80"/>
    <p:sldId id="1376" r:id="rId81"/>
    <p:sldId id="1400" r:id="rId82"/>
    <p:sldId id="2004" r:id="rId83"/>
    <p:sldId id="619" r:id="rId84"/>
    <p:sldId id="621" r:id="rId85"/>
    <p:sldId id="1561" r:id="rId86"/>
    <p:sldId id="1555" r:id="rId87"/>
    <p:sldId id="1601" r:id="rId88"/>
    <p:sldId id="1585" r:id="rId89"/>
    <p:sldId id="1586" r:id="rId90"/>
    <p:sldId id="1587" r:id="rId91"/>
    <p:sldId id="1588" r:id="rId92"/>
    <p:sldId id="1589" r:id="rId93"/>
    <p:sldId id="1590" r:id="rId94"/>
    <p:sldId id="1771" r:id="rId95"/>
    <p:sldId id="1772" r:id="rId96"/>
    <p:sldId id="1591" r:id="rId97"/>
    <p:sldId id="1592" r:id="rId98"/>
    <p:sldId id="1593" r:id="rId99"/>
    <p:sldId id="1594" r:id="rId100"/>
    <p:sldId id="1595" r:id="rId101"/>
    <p:sldId id="1596" r:id="rId102"/>
    <p:sldId id="1597" r:id="rId103"/>
    <p:sldId id="1598" r:id="rId104"/>
    <p:sldId id="1599" r:id="rId105"/>
    <p:sldId id="1600" r:id="rId106"/>
    <p:sldId id="1628" r:id="rId107"/>
    <p:sldId id="1638" r:id="rId108"/>
    <p:sldId id="1725" r:id="rId109"/>
    <p:sldId id="1726" r:id="rId110"/>
    <p:sldId id="1947" r:id="rId111"/>
    <p:sldId id="1975" r:id="rId112"/>
    <p:sldId id="1976" r:id="rId113"/>
    <p:sldId id="1977" r:id="rId114"/>
    <p:sldId id="2039" r:id="rId115"/>
    <p:sldId id="2060" r:id="rId116"/>
    <p:sldId id="2061" r:id="rId117"/>
    <p:sldId id="2097" r:id="rId118"/>
    <p:sldId id="2103" r:id="rId119"/>
    <p:sldId id="2063" r:id="rId120"/>
    <p:sldId id="2064" r:id="rId121"/>
    <p:sldId id="2065" r:id="rId122"/>
    <p:sldId id="2066" r:id="rId123"/>
    <p:sldId id="2067" r:id="rId124"/>
    <p:sldId id="2068" r:id="rId125"/>
    <p:sldId id="2069" r:id="rId126"/>
    <p:sldId id="2146" r:id="rId127"/>
    <p:sldId id="2147" r:id="rId128"/>
    <p:sldId id="2148" r:id="rId129"/>
    <p:sldId id="2158" r:id="rId130"/>
    <p:sldId id="2159" r:id="rId131"/>
    <p:sldId id="2157" r:id="rId132"/>
    <p:sldId id="2160" r:id="rId133"/>
    <p:sldId id="2216" r:id="rId134"/>
    <p:sldId id="2217" r:id="rId135"/>
    <p:sldId id="2219" r:id="rId136"/>
    <p:sldId id="2238" r:id="rId137"/>
    <p:sldId id="2239" r:id="rId138"/>
    <p:sldId id="2240" r:id="rId139"/>
    <p:sldId id="2242" r:id="rId140"/>
    <p:sldId id="2263" r:id="rId141"/>
    <p:sldId id="2276" r:id="rId142"/>
    <p:sldId id="2277" r:id="rId143"/>
    <p:sldId id="2278" r:id="rId144"/>
    <p:sldId id="2281" r:id="rId145"/>
    <p:sldId id="2282" r:id="rId146"/>
    <p:sldId id="2283" r:id="rId147"/>
    <p:sldId id="2284" r:id="rId148"/>
    <p:sldId id="2318" r:id="rId14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autoAdjust="0"/>
  </p:normalViewPr>
  <p:slideViewPr>
    <p:cSldViewPr>
      <p:cViewPr varScale="1">
        <p:scale>
          <a:sx n="64" d="100"/>
          <a:sy n="64" d="100"/>
        </p:scale>
        <p:origin x="368" y="5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802.11-19/0955r0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www.iso.org/files/live/sites/isoorg/files/store/en/Guidance_systematic_review.pdf"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0928-00-0jtc-minutes-of-atlanta-meeting-in-may-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2019 agenda in Vienna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11 June 2019</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78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67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053"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117</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118</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2019 plenary (</a:t>
            </a:r>
            <a:r>
              <a:rPr lang="en-AU" dirty="0" smtClean="0"/>
              <a:t>N</a:t>
            </a:r>
            <a:r>
              <a:rPr lang="en-AU" dirty="0" smtClean="0"/>
              <a:t>16945</a:t>
            </a:r>
            <a:r>
              <a:rPr lang="en-AU" dirty="0" smtClean="0"/>
              <a:t>)</a:t>
            </a:r>
            <a:r>
              <a:rPr lang="en-AU" b="0" dirty="0" smtClean="0"/>
              <a:t> </a:t>
            </a:r>
            <a:r>
              <a:rPr lang="en-AU" b="0" dirty="0" smtClean="0"/>
              <a:t>noting the approval of various SGs:</a:t>
            </a:r>
            <a:endParaRPr lang="en-AU" dirty="0">
              <a:solidFill>
                <a:srgbClr val="FF0000"/>
              </a:solidFill>
            </a:endParaRPr>
          </a:p>
          <a:p>
            <a:pPr lvl="2"/>
            <a:r>
              <a:rPr lang="en-AU" b="0" dirty="0" smtClean="0"/>
              <a:t>IEEE </a:t>
            </a:r>
            <a:r>
              <a:rPr lang="en-AU" b="0" dirty="0"/>
              <a:t>802.3 Greater than 10 Gb/s Automotive Ethernet Electrical PHYs Study Group </a:t>
            </a:r>
          </a:p>
          <a:p>
            <a:pPr lvl="2"/>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124</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125</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126</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127</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129</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130</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131</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132</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133</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135</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139</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59 </a:t>
            </a:r>
            <a:r>
              <a:rPr lang="en-AU" dirty="0"/>
              <a:t>standards </a:t>
            </a:r>
            <a:r>
              <a:rPr lang="en-AU" dirty="0" smtClean="0"/>
              <a:t>through to </a:t>
            </a:r>
            <a:r>
              <a:rPr lang="en-AU" dirty="0"/>
              <a:t>PSDO ratification </a:t>
            </a:r>
            <a:r>
              <a:rPr lang="en-AU" dirty="0" smtClean="0"/>
              <a:t>with </a:t>
            </a:r>
            <a:r>
              <a:rPr lang="en-AU" dirty="0" smtClean="0"/>
              <a:t>31 </a:t>
            </a:r>
            <a:r>
              <a:rPr lang="en-AU" dirty="0" smtClean="0"/>
              <a:t>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7189692"/>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28</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6</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8</a:t>
                      </a:r>
                      <a:endParaRPr lang="en-AU" dirty="0"/>
                    </a:p>
                  </a:txBody>
                  <a:tcPr/>
                </a:tc>
                <a:tc>
                  <a:txBody>
                    <a:bodyPr/>
                    <a:lstStyle/>
                    <a:p>
                      <a:pPr algn="ctr"/>
                      <a:r>
                        <a:rPr lang="en-AU" dirty="0" smtClean="0"/>
                        <a:t>13</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59</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31</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and response sent</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t>A response was sent in </a:t>
            </a:r>
            <a:r>
              <a:rPr lang="en-AU" dirty="0" smtClean="0"/>
              <a:t>Apr 2019 (N16944)</a:t>
            </a:r>
            <a:r>
              <a:rPr lang="en-AU" dirty="0" smtClean="0">
                <a:solidFill>
                  <a:srgbClr val="FF0000"/>
                </a:solidFill>
              </a:rPr>
              <a:t> </a:t>
            </a:r>
            <a:endParaRPr lang="en-AU" dirty="0">
              <a:solidFill>
                <a:srgbClr val="FF0000"/>
              </a:solidFill>
            </a:endParaRPr>
          </a:p>
          <a:p>
            <a:pPr lvl="1"/>
            <a:r>
              <a:rPr lang="en-AU" dirty="0" smtClean="0"/>
              <a:t>Published </a:t>
            </a:r>
            <a:r>
              <a:rPr lang="en-AU" dirty="0"/>
              <a:t>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1406622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6360428"/>
              </p:ext>
            </p:extLst>
          </p:nvPr>
        </p:nvGraphicFramePr>
        <p:xfrm>
          <a:off x="761999" y="1712149"/>
          <a:ext cx="7696200" cy="19202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9</a:t>
                      </a:r>
                      <a:r>
                        <a:rPr lang="en-AU" sz="1600" b="0" kern="1200" baseline="0" dirty="0" smtClean="0">
                          <a:solidFill>
                            <a:srgbClr val="00B050"/>
                          </a:solidFill>
                          <a:latin typeface="+mn-lt"/>
                          <a:ea typeface="+mn-ea"/>
                          <a:cs typeface="+mn-cs"/>
                        </a:rPr>
                        <a:t> Dec 17</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a:t>
                      </a:r>
                      <a:r>
                        <a:rPr lang="en-AU" sz="1600" b="0" baseline="0" dirty="0" smtClean="0">
                          <a:solidFill>
                            <a:srgbClr val="00B050"/>
                          </a:solidFill>
                          <a:latin typeface="+mj-lt"/>
                        </a:rPr>
                        <a:t> 19</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a:t>
                      </a:r>
                      <a:r>
                        <a:rPr lang="en-AU" sz="1600" b="0" kern="1200" baseline="0" dirty="0" smtClean="0">
                          <a:solidFill>
                            <a:srgbClr val="00B050"/>
                          </a:solidFill>
                          <a:latin typeface="+mn-lt"/>
                          <a:ea typeface="+mn-ea"/>
                          <a:cs typeface="+mn-cs"/>
                        </a:rPr>
                        <a:t> Feb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Vienna in July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218662"/>
              </p:ext>
            </p:extLst>
          </p:nvPr>
        </p:nvGraphicFramePr>
        <p:xfrm>
          <a:off x="761999" y="1712148"/>
          <a:ext cx="7696200" cy="3422415"/>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smtClean="0">
                <a:solidFill>
                  <a:schemeClr val="accent6"/>
                </a:solidFill>
              </a:rPr>
              <a:t>11 </a:t>
            </a:r>
            <a:r>
              <a:rPr lang="en-AU" dirty="0" smtClean="0">
                <a:solidFill>
                  <a:schemeClr val="accent6"/>
                </a:solidFill>
              </a:rPr>
              <a:t>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674266501"/>
              </p:ext>
            </p:extLst>
          </p:nvPr>
        </p:nvGraphicFramePr>
        <p:xfrm>
          <a:off x="152399" y="1981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smtClean="0">
                          <a:latin typeface="+mj-lt"/>
                          <a:cs typeface="Arial" panose="020B0604020202020204" pitchFamily="34" charset="0"/>
                        </a:rPr>
                        <a:t>.1AX-Rev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Mar 19</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extLst>
                  <a:ext uri="{0D108BD9-81ED-4DB2-BD59-A6C34878D82A}">
                    <a16:rowId xmlns:a16="http://schemas.microsoft.com/office/drawing/2014/main" val="3495738436"/>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a:t>Regular participants</a:t>
            </a:r>
          </a:p>
          <a:p>
            <a:pPr lvl="1"/>
            <a:r>
              <a:rPr lang="en-AU" dirty="0" smtClean="0"/>
              <a:t>Karen Randall</a:t>
            </a:r>
          </a:p>
          <a:p>
            <a:pPr lvl="1"/>
            <a:r>
              <a:rPr lang="en-AU" dirty="0"/>
              <a:t>John Messenger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42120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 and response sent</a:t>
            </a:r>
          </a:p>
          <a:p>
            <a:pPr lvl="1"/>
            <a:r>
              <a:rPr lang="en-AU" dirty="0"/>
              <a:t>802.1Q-2018</a:t>
            </a:r>
            <a:r>
              <a:rPr lang="en-AU" dirty="0" smtClean="0"/>
              <a:t> </a:t>
            </a:r>
            <a:r>
              <a:rPr lang="en-AU" dirty="0"/>
              <a:t>60-day ballot passed on 11 March </a:t>
            </a:r>
            <a:r>
              <a:rPr lang="en-AU" dirty="0" smtClean="0"/>
              <a:t>2019</a:t>
            </a:r>
            <a:endParaRPr lang="en-AU" dirty="0"/>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t>A response was sent in Apr 2019 (N16943)</a:t>
            </a:r>
            <a:endParaRPr lang="en-AU" dirty="0"/>
          </a:p>
          <a:p>
            <a:r>
              <a:rPr lang="en-AU" dirty="0" smtClean="0"/>
              <a:t>FDIS ballot: </a:t>
            </a:r>
            <a:r>
              <a:rPr lang="en-AU" dirty="0" smtClean="0">
                <a:solidFill>
                  <a:schemeClr val="accent2"/>
                </a:solidFill>
              </a:rPr>
              <a:t>waiting</a:t>
            </a:r>
          </a:p>
          <a:p>
            <a:pPr lvl="1"/>
            <a:r>
              <a:rPr lang="en-AU" dirty="0" smtClean="0">
                <a:solidFill>
                  <a:srgbClr val="FF0000"/>
                </a:solidFill>
              </a:rPr>
              <a:t>Asked </a:t>
            </a:r>
            <a:r>
              <a:rPr lang="en-AU" dirty="0" err="1" smtClean="0">
                <a:solidFill>
                  <a:srgbClr val="FF0000"/>
                </a:solidFill>
              </a:rPr>
              <a:t>Haasz</a:t>
            </a:r>
            <a:r>
              <a:rPr lang="en-AU" dirty="0" smtClean="0">
                <a:solidFill>
                  <a:srgbClr val="FF0000"/>
                </a:solidFill>
              </a:rPr>
              <a:t> about status on 11 June</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delayed</a:t>
            </a:r>
            <a:endParaRPr lang="en-AU" dirty="0" smtClean="0">
              <a:solidFill>
                <a:schemeClr val="accent2"/>
              </a:solidFill>
            </a:endParaRPr>
          </a:p>
          <a:p>
            <a:pPr marL="174625" lvl="1" indent="-174625"/>
            <a:r>
              <a:rPr lang="en-AU" dirty="0"/>
              <a:t>PSDO start will be delayed until </a:t>
            </a:r>
            <a:r>
              <a:rPr lang="en-AU" dirty="0" smtClean="0"/>
              <a:t>802.1Q-2018 is approved</a:t>
            </a:r>
          </a:p>
          <a:p>
            <a:pPr marL="357187" lvl="2" indent="-174625"/>
            <a:r>
              <a:rPr lang="en-AU" dirty="0"/>
              <a:t>Submission was approved in July </a:t>
            </a:r>
            <a:r>
              <a:rPr lang="en-AU" dirty="0" smtClean="0"/>
              <a:t>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smtClean="0">
                <a:solidFill>
                  <a:schemeClr val="accent2"/>
                </a:solidFill>
              </a:rPr>
              <a:t>delayed</a:t>
            </a:r>
            <a:endParaRPr lang="en-AU" dirty="0" smtClean="0"/>
          </a:p>
          <a:p>
            <a:pPr marL="174625" lvl="1" indent="-174625"/>
            <a:r>
              <a:rPr lang="en-AU" dirty="0"/>
              <a:t>PSDO start will be delayed until </a:t>
            </a:r>
            <a:r>
              <a:rPr lang="en-AU" dirty="0" smtClean="0"/>
              <a:t>802.1Q-2018 </a:t>
            </a:r>
            <a:r>
              <a:rPr lang="en-AU" dirty="0"/>
              <a:t>is </a:t>
            </a:r>
            <a:r>
              <a:rPr lang="en-AU" dirty="0" smtClean="0"/>
              <a:t>approved</a:t>
            </a:r>
          </a:p>
          <a:p>
            <a:pPr marL="357187" lvl="2" indent="-174625"/>
            <a:r>
              <a:rPr lang="en-AU" dirty="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is waiting start of FDIS ballot</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waiting for </a:t>
            </a:r>
            <a:r>
              <a:rPr lang="en-AU" dirty="0" smtClean="0">
                <a:solidFill>
                  <a:schemeClr val="accent2"/>
                </a:solidFill>
              </a:rPr>
              <a:t>start</a:t>
            </a:r>
          </a:p>
          <a:p>
            <a:pPr lvl="1"/>
            <a:r>
              <a:rPr lang="en-AU" dirty="0">
                <a:solidFill>
                  <a:srgbClr val="FF0000"/>
                </a:solidFill>
              </a:rPr>
              <a:t>Asked </a:t>
            </a:r>
            <a:r>
              <a:rPr lang="en-AU" dirty="0" err="1">
                <a:solidFill>
                  <a:srgbClr val="FF0000"/>
                </a:solidFill>
              </a:rPr>
              <a:t>Haasz</a:t>
            </a:r>
            <a:r>
              <a:rPr lang="en-AU" dirty="0">
                <a:solidFill>
                  <a:srgbClr val="FF0000"/>
                </a:solidFill>
              </a:rPr>
              <a:t> about status on 11 June</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FDIS ballot closes on 26 June 2019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dirty="0">
                <a:solidFill>
                  <a:schemeClr val="accent2"/>
                </a:solidFill>
              </a:rPr>
              <a:t>closes on 26 June 2019 </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smtClean="0">
                <a:solidFill>
                  <a:schemeClr val="accent2"/>
                </a:solidFill>
              </a:rPr>
              <a:t>delayed</a:t>
            </a:r>
            <a:endParaRPr lang="en-AU" dirty="0" smtClean="0">
              <a:solidFill>
                <a:schemeClr val="accent2"/>
              </a:solidFill>
            </a:endParaRPr>
          </a:p>
          <a:p>
            <a:pPr marL="174625" lvl="1" indent="-174625"/>
            <a:r>
              <a:rPr lang="en-AU" dirty="0"/>
              <a:t>PSDO start will be delayed until 802.1Q-2018 is </a:t>
            </a:r>
            <a:r>
              <a:rPr lang="en-AU" dirty="0" smtClean="0"/>
              <a:t>approved</a:t>
            </a:r>
          </a:p>
          <a:p>
            <a:pPr marL="357187" lvl="2" indent="-174625"/>
            <a:r>
              <a:rPr lang="en-AU" dirty="0" smtClean="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 </a:t>
            </a:r>
            <a:r>
              <a:rPr lang="en-AU" dirty="0" smtClean="0">
                <a:solidFill>
                  <a:srgbClr val="00B050"/>
                </a:solidFill>
              </a:rPr>
              <a:t>passed</a:t>
            </a:r>
            <a:r>
              <a:rPr lang="en-AU" dirty="0" smtClean="0">
                <a:solidFill>
                  <a:schemeClr val="accent2"/>
                </a:solidFill>
              </a:rPr>
              <a:t> &amp; waiting for publication</a:t>
            </a:r>
          </a:p>
          <a:p>
            <a:pPr lvl="1"/>
            <a:r>
              <a:rPr lang="en-AU" dirty="0" smtClean="0"/>
              <a:t>A request to start ballot was sent to SC6 in Dec </a:t>
            </a:r>
            <a:r>
              <a:rPr lang="en-AU" dirty="0" smtClean="0"/>
              <a:t>2018</a:t>
            </a:r>
          </a:p>
          <a:p>
            <a:pPr lvl="2"/>
            <a:r>
              <a:rPr lang="en-AU" dirty="0" smtClean="0">
                <a:solidFill>
                  <a:srgbClr val="FF0000"/>
                </a:solidFill>
              </a:rPr>
              <a:t>Asked Jodi for status on 11 June 2019</a:t>
            </a:r>
            <a:endParaRPr lang="en-US"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passed 60-day ballot but requires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solidFill>
                  <a:srgbClr val="FF0000"/>
                </a:solidFill>
              </a:rPr>
              <a:t>Response required – expected to be ready in July </a:t>
            </a:r>
            <a:r>
              <a:rPr lang="en-AU" dirty="0" smtClean="0">
                <a:solidFill>
                  <a:srgbClr val="FF0000"/>
                </a:solidFill>
              </a:rPr>
              <a:t>2019 – asked Karen fo</a:t>
            </a:r>
            <a:r>
              <a:rPr lang="en-AU" dirty="0" smtClean="0">
                <a:solidFill>
                  <a:srgbClr val="FF0000"/>
                </a:solidFill>
              </a:rPr>
              <a:t>r status on 11 June 2019</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1Xck</a:t>
            </a:r>
            <a:r>
              <a:rPr lang="en-AU" dirty="0" smtClean="0">
                <a:cs typeface="Arial" panose="020B0604020202020204" pitchFamily="34" charset="0"/>
              </a:rPr>
              <a:t>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One </a:t>
            </a:r>
            <a:r>
              <a:rPr lang="en-US" i="1" dirty="0" smtClean="0"/>
              <a:t>comment deals </a:t>
            </a:r>
            <a:r>
              <a:rPr lang="en-US" i="1" dirty="0"/>
              <a:t>with security concerns about </a:t>
            </a:r>
            <a:r>
              <a:rPr lang="en-US" i="1" dirty="0" err="1"/>
              <a:t>MACSec</a:t>
            </a:r>
            <a:r>
              <a:rPr lang="en-US" i="1" dirty="0"/>
              <a:t> (IEEE 802.1AEcg), but the other is a new type of comment that states that the “proposal does not give a specific scheme to protect network configuration data constructed by YANG Model.”  </a:t>
            </a:r>
            <a:endParaRPr lang="en-AU" i="1" dirty="0"/>
          </a:p>
          <a:p>
            <a:pPr lvl="2"/>
            <a:r>
              <a:rPr lang="en-US" i="1" dirty="0"/>
              <a:t>IEEE 802.1 is not sure what that comment means and will probably respond with a query back to JTC 1/SC 6 requesting clarification</a:t>
            </a:r>
            <a:endParaRPr lang="en-AU" i="1"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718252540"/>
              </p:ext>
            </p:extLst>
          </p:nvPr>
        </p:nvGraphicFramePr>
        <p:xfrm>
          <a:off x="6400800" y="1981200"/>
          <a:ext cx="914400" cy="806450"/>
        </p:xfrm>
        <a:graphic>
          <a:graphicData uri="http://schemas.openxmlformats.org/presentationml/2006/ole">
            <mc:AlternateContent xmlns:mc="http://schemas.openxmlformats.org/markup-compatibility/2006">
              <mc:Choice xmlns:v="urn:schemas-microsoft-com:vml" Requires="v">
                <p:oleObj spid="_x0000_s282713"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4008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37231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a:t>
            </a:r>
            <a:r>
              <a:rPr lang="en-AU" dirty="0" smtClean="0"/>
              <a:t>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p>
          <a:p>
            <a:pPr lvl="2"/>
            <a:r>
              <a:rPr lang="en-AU" dirty="0">
                <a:solidFill>
                  <a:srgbClr val="FF0000"/>
                </a:solidFill>
              </a:rPr>
              <a:t>Response required – expected to be ready in July </a:t>
            </a:r>
            <a:r>
              <a:rPr lang="en-AU" dirty="0">
                <a:solidFill>
                  <a:srgbClr val="FF0000"/>
                </a:solidFill>
              </a:rPr>
              <a:t>2019 – asked Karen for status on 11 June </a:t>
            </a:r>
            <a:r>
              <a:rPr lang="en-AU" dirty="0" smtClean="0">
                <a:solidFill>
                  <a:srgbClr val="FF0000"/>
                </a:solidFill>
              </a:rPr>
              <a:t>2019</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1AE-Rev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The first comment (about different methodologies) from the CNB does not propose a change, so it isn’t really actionable.  </a:t>
            </a:r>
            <a:endParaRPr lang="en-AU" i="1" dirty="0"/>
          </a:p>
          <a:p>
            <a:pPr lvl="2"/>
            <a:r>
              <a:rPr lang="en-US" i="1" dirty="0"/>
              <a:t>The second one is the usual complaint about IEEE 802.1X being insecure.  </a:t>
            </a:r>
            <a:endParaRPr lang="en-AU" i="1" dirty="0"/>
          </a:p>
          <a:p>
            <a:pPr lvl="2"/>
            <a:r>
              <a:rPr lang="en-US" i="1" dirty="0"/>
              <a:t>The third comment deals with the perceived high cost of hop-by-hop encryption.  </a:t>
            </a:r>
            <a:endParaRPr lang="en-AU" i="1" dirty="0"/>
          </a:p>
          <a:p>
            <a:pPr lvl="2"/>
            <a:r>
              <a:rPr lang="en-US" i="1" dirty="0"/>
              <a:t>The fourth comment deals with updates to RFC 1213, which is referenced in IEEE 802.1AE-Rev.  </a:t>
            </a:r>
            <a:endParaRPr lang="en-AU" i="1" dirty="0"/>
          </a:p>
          <a:p>
            <a:pPr lvl="3"/>
            <a:r>
              <a:rPr lang="en-US" i="1" dirty="0"/>
              <a:t>Mick </a:t>
            </a:r>
            <a:r>
              <a:rPr lang="en-US" i="1" dirty="0" err="1"/>
              <a:t>Seamans</a:t>
            </a:r>
            <a:r>
              <a:rPr lang="en-US" i="1" dirty="0"/>
              <a:t> has looked at the RFCs that update RFC 1213 and determined that do not affect the parts of RFC 1213 that IEEE 802.1AE-Rev uses.  </a:t>
            </a:r>
            <a:endParaRPr lang="en-AU" i="1" dirty="0"/>
          </a:p>
          <a:p>
            <a:pPr lvl="2"/>
            <a:r>
              <a:rPr lang="en-US" i="1" dirty="0"/>
              <a:t>The fifth comment from the CNB indicates that there are references to IEEE Standards that do not give the year of publication, so it’s not clear which version is being referenced.  </a:t>
            </a:r>
            <a:endParaRPr lang="en-AU" i="1" dirty="0"/>
          </a:p>
          <a:p>
            <a:pPr lvl="2"/>
            <a:r>
              <a:rPr lang="en-US" i="1" dirty="0"/>
              <a:t>Finally, the sixth comment is the same one that has been previously submitted indicating that the CNB does not wish to see AES specified in preference to other national and international ciphers.  </a:t>
            </a:r>
            <a:endParaRPr lang="en-AU" i="1" dirty="0"/>
          </a:p>
          <a:p>
            <a:pPr lvl="2"/>
            <a:endParaRPr lang="en-AU" i="1" dirty="0" smtClean="0"/>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84078192"/>
              </p:ext>
            </p:extLst>
          </p:nvPr>
        </p:nvGraphicFramePr>
        <p:xfrm>
          <a:off x="6096000" y="1981200"/>
          <a:ext cx="914400" cy="806450"/>
        </p:xfrm>
        <a:graphic>
          <a:graphicData uri="http://schemas.openxmlformats.org/presentationml/2006/ole">
            <mc:AlternateContent xmlns:mc="http://schemas.openxmlformats.org/markup-compatibility/2006">
              <mc:Choice xmlns:v="urn:schemas-microsoft-com:vml" Requires="v">
                <p:oleObj spid="_x0000_s279643"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0960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2787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a:t>
            </a:r>
            <a:r>
              <a:rPr lang="en-US" dirty="0" smtClean="0"/>
              <a:t>2019</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solidFill>
                  <a:srgbClr val="FF0000"/>
                </a:solidFill>
              </a:rPr>
              <a:t>(May 2019) 802.1AS </a:t>
            </a:r>
            <a:r>
              <a:rPr lang="en-AU" dirty="0">
                <a:solidFill>
                  <a:srgbClr val="FF0000"/>
                </a:solidFill>
              </a:rPr>
              <a:t>is now in Sponsor Ballot and will go for adoption when published</a:t>
            </a:r>
            <a:endParaRPr lang="en-AU" dirty="0" smtClean="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a:t>
            </a:r>
            <a:r>
              <a:rPr lang="en-AU" dirty="0" smtClean="0">
                <a:cs typeface="Arial" panose="020B0604020202020204" pitchFamily="34" charset="0"/>
              </a:rPr>
              <a:t>1AX-REV </a:t>
            </a:r>
            <a:r>
              <a:rPr lang="en-AU" dirty="0"/>
              <a:t>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endParaRPr lang="en-AU" dirty="0" smtClean="0">
              <a:solidFill>
                <a:srgbClr val="00B050"/>
              </a:solidFill>
            </a:endParaRPr>
          </a:p>
          <a:p>
            <a:pPr lvl="1"/>
            <a:r>
              <a:rPr lang="en-AU" dirty="0" smtClean="0"/>
              <a:t>802.</a:t>
            </a:r>
            <a:r>
              <a:rPr lang="en-AU" dirty="0" smtClean="0">
                <a:cs typeface="Arial" panose="020B0604020202020204" pitchFamily="34" charset="0"/>
              </a:rPr>
              <a:t>1AX-Rev </a:t>
            </a:r>
            <a:r>
              <a:rPr lang="en-US" dirty="0" smtClean="0"/>
              <a:t>D2.0 </a:t>
            </a:r>
            <a:r>
              <a:rPr lang="en-US" dirty="0"/>
              <a:t>was liaised in Mar </a:t>
            </a:r>
            <a:r>
              <a:rPr lang="en-US" dirty="0" smtClean="0"/>
              <a:t>2019</a:t>
            </a:r>
          </a:p>
          <a:p>
            <a:pPr lvl="2"/>
            <a:r>
              <a:rPr lang="en-US" dirty="0" smtClean="0">
                <a:solidFill>
                  <a:srgbClr val="FF0000"/>
                </a:solidFill>
              </a:rPr>
              <a:t>Was it actually sent? </a:t>
            </a:r>
            <a:r>
              <a:rPr lang="en-AU" dirty="0">
                <a:solidFill>
                  <a:srgbClr val="FF0000"/>
                </a:solidFill>
              </a:rPr>
              <a:t>A</a:t>
            </a:r>
            <a:r>
              <a:rPr lang="en-AU" dirty="0" smtClean="0">
                <a:solidFill>
                  <a:srgbClr val="FF0000"/>
                </a:solidFill>
              </a:rPr>
              <a:t>sked </a:t>
            </a:r>
            <a:r>
              <a:rPr lang="en-AU" dirty="0">
                <a:solidFill>
                  <a:srgbClr val="FF0000"/>
                </a:solidFill>
              </a:rPr>
              <a:t>Karen for status on 11 June </a:t>
            </a:r>
            <a:r>
              <a:rPr lang="en-AU" dirty="0" smtClean="0">
                <a:solidFill>
                  <a:srgbClr val="FF0000"/>
                </a:solidFill>
              </a:rPr>
              <a:t>2019</a:t>
            </a:r>
            <a:endParaRPr lang="en-AU" dirty="0">
              <a:solidFill>
                <a:srgbClr val="FF0000"/>
              </a:solidFill>
            </a:endParaRPr>
          </a:p>
          <a:p>
            <a:r>
              <a:rPr lang="en-US" dirty="0" smtClean="0"/>
              <a:t>60-day</a:t>
            </a:r>
            <a:r>
              <a:rPr lang="en-AU" dirty="0" smtClean="0"/>
              <a:t> </a:t>
            </a:r>
            <a:r>
              <a:rPr lang="en-AU" dirty="0" smtClean="0"/>
              <a:t>pre-ballot: </a:t>
            </a:r>
            <a:r>
              <a:rPr lang="en-AU" dirty="0" smtClean="0">
                <a:solidFill>
                  <a:schemeClr val="accent2"/>
                </a:solidFill>
              </a:rPr>
              <a:t>waiting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194887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few standards </a:t>
            </a:r>
            <a:r>
              <a:rPr lang="en-AU" dirty="0" smtClean="0"/>
              <a:t>recently went through the Systematic Review process</a:t>
            </a:r>
            <a:endParaRPr lang="en-AU" dirty="0"/>
          </a:p>
        </p:txBody>
      </p:sp>
      <p:sp>
        <p:nvSpPr>
          <p:cNvPr id="3" name="Content Placeholder 2"/>
          <p:cNvSpPr>
            <a:spLocks noGrp="1"/>
          </p:cNvSpPr>
          <p:nvPr>
            <p:ph idx="1"/>
          </p:nvPr>
        </p:nvSpPr>
        <p:spPr/>
        <p:txBody>
          <a:bodyPr/>
          <a:lstStyle/>
          <a:p>
            <a:pPr lvl="1"/>
            <a:r>
              <a:rPr lang="en-AU" dirty="0"/>
              <a:t>B</a:t>
            </a:r>
            <a:r>
              <a:rPr lang="en-AU" dirty="0" smtClean="0"/>
              <a:t>allot have started on the systematic review of </a:t>
            </a:r>
          </a:p>
          <a:p>
            <a:pPr lvl="2"/>
            <a:r>
              <a:rPr lang="en-AU" dirty="0"/>
              <a:t>ISO/IEC/IEEE </a:t>
            </a:r>
            <a:r>
              <a:rPr lang="en-AU" dirty="0" smtClean="0"/>
              <a:t>8802-1X:2013 </a:t>
            </a:r>
            <a:r>
              <a:rPr lang="en-AU" dirty="0"/>
              <a:t>(</a:t>
            </a:r>
            <a:r>
              <a:rPr lang="en-AU" dirty="0" smtClean="0"/>
              <a:t>closed </a:t>
            </a:r>
            <a:r>
              <a:rPr lang="en-AU" dirty="0"/>
              <a:t>4 March 2019) </a:t>
            </a:r>
            <a:endParaRPr lang="en-AU" dirty="0" smtClean="0"/>
          </a:p>
          <a:p>
            <a:pPr lvl="2"/>
            <a:r>
              <a:rPr lang="en-AU" dirty="0"/>
              <a:t>ISO/IEC/IEEE </a:t>
            </a:r>
            <a:r>
              <a:rPr lang="en-AU" dirty="0" smtClean="0"/>
              <a:t>8802-1AE:2013 </a:t>
            </a:r>
            <a:r>
              <a:rPr lang="en-AU" dirty="0"/>
              <a:t>(</a:t>
            </a:r>
            <a:r>
              <a:rPr lang="en-AU" dirty="0" smtClean="0"/>
              <a:t>closed </a:t>
            </a:r>
            <a:r>
              <a:rPr lang="en-AU" dirty="0"/>
              <a:t>4 March 2019) </a:t>
            </a:r>
            <a:endParaRPr lang="en-AU" dirty="0" smtClean="0"/>
          </a:p>
          <a:p>
            <a:pPr lvl="2"/>
            <a:r>
              <a:rPr lang="en-AU" dirty="0"/>
              <a:t>ISO/IEC/IEEE </a:t>
            </a:r>
            <a:r>
              <a:rPr lang="en-AU" dirty="0" smtClean="0"/>
              <a:t>8802-1AS:2014 (closing </a:t>
            </a:r>
            <a:r>
              <a:rPr lang="en-AU" dirty="0"/>
              <a:t>4 June 2019</a:t>
            </a:r>
            <a:r>
              <a:rPr lang="en-AU" dirty="0" smtClean="0"/>
              <a:t>)</a:t>
            </a:r>
            <a:endParaRPr lang="en-AU" dirty="0" smtClean="0">
              <a:solidFill>
                <a:srgbClr val="FF0000"/>
              </a:solidFill>
            </a:endParaRPr>
          </a:p>
          <a:p>
            <a:pPr lvl="1"/>
            <a:r>
              <a:rPr lang="en-AU" dirty="0"/>
              <a:t>The PSDO implementation guide states</a:t>
            </a:r>
            <a:endParaRPr lang="en-AU" i="1" dirty="0"/>
          </a:p>
          <a:p>
            <a:pPr lvl="2"/>
            <a:r>
              <a:rPr lang="en-AU" i="1" dirty="0"/>
              <a:t>ISO/IEEE standards that have been published under this agreement shall undergo review no later than five years after their last approval date.  They will be reviewed in their entirety by the responsible IEEE committee and the responsible ISO committee and a decision shall be made by both parties whether to retain ("confirm" in ISO terminology), revise, or withdraw the standard.</a:t>
            </a:r>
          </a:p>
          <a:p>
            <a:pPr lvl="1"/>
            <a:r>
              <a:rPr lang="en-AU" dirty="0"/>
              <a:t>Guidance on the ISO Systematic review process is available in </a:t>
            </a:r>
            <a:r>
              <a:rPr lang="en-AU" dirty="0" smtClean="0">
                <a:hlinkClick r:id="rId2"/>
              </a:rPr>
              <a:t>Guidance_systematic_review.pdf</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4255081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systematic review asks five questions, including a </a:t>
            </a:r>
            <a:r>
              <a:rPr lang="en-AU" i="1" dirty="0"/>
              <a:t>r</a:t>
            </a:r>
            <a:r>
              <a:rPr lang="en-AU" i="1" dirty="0" smtClean="0"/>
              <a:t>ecommended action</a:t>
            </a:r>
            <a:endParaRPr lang="en-AU" dirty="0"/>
          </a:p>
        </p:txBody>
      </p:sp>
      <p:sp>
        <p:nvSpPr>
          <p:cNvPr id="3" name="Content Placeholder 2"/>
          <p:cNvSpPr>
            <a:spLocks noGrp="1"/>
          </p:cNvSpPr>
          <p:nvPr>
            <p:ph idx="1"/>
          </p:nvPr>
        </p:nvSpPr>
        <p:spPr/>
        <p:txBody>
          <a:bodyPr/>
          <a:lstStyle/>
          <a:p>
            <a:r>
              <a:rPr lang="en-AU" dirty="0" smtClean="0"/>
              <a:t>Questions in systematic review</a:t>
            </a:r>
          </a:p>
          <a:p>
            <a:pPr lvl="1"/>
            <a:r>
              <a:rPr lang="en-AU" i="1" dirty="0" smtClean="0"/>
              <a:t>Recommended action</a:t>
            </a:r>
          </a:p>
          <a:p>
            <a:pPr lvl="2"/>
            <a:r>
              <a:rPr lang="en-AU" i="1" dirty="0" smtClean="0"/>
              <a:t>Withdraw*</a:t>
            </a:r>
          </a:p>
          <a:p>
            <a:pPr lvl="2"/>
            <a:r>
              <a:rPr lang="en-AU" i="1" dirty="0" smtClean="0"/>
              <a:t>Revise/Amend*</a:t>
            </a:r>
          </a:p>
          <a:p>
            <a:pPr lvl="2"/>
            <a:r>
              <a:rPr lang="en-AU" i="1" dirty="0" smtClean="0"/>
              <a:t>Confirm</a:t>
            </a:r>
          </a:p>
          <a:p>
            <a:pPr lvl="2"/>
            <a:r>
              <a:rPr lang="en-AU" i="1" dirty="0" smtClean="0"/>
              <a:t>Abstain </a:t>
            </a:r>
            <a:r>
              <a:rPr lang="en-AU" i="1" dirty="0"/>
              <a:t>due to lack of </a:t>
            </a:r>
            <a:r>
              <a:rPr lang="en-AU" i="1" dirty="0" smtClean="0"/>
              <a:t>consensus</a:t>
            </a:r>
          </a:p>
          <a:p>
            <a:pPr lvl="2"/>
            <a:r>
              <a:rPr lang="en-AU" i="1" dirty="0" smtClean="0"/>
              <a:t>Abstain </a:t>
            </a:r>
            <a:r>
              <a:rPr lang="en-AU" i="1" dirty="0"/>
              <a:t>due to lack of national expert </a:t>
            </a:r>
            <a:r>
              <a:rPr lang="en-AU" i="1" dirty="0" smtClean="0"/>
              <a:t>input</a:t>
            </a:r>
          </a:p>
          <a:p>
            <a:pPr lvl="2"/>
            <a:r>
              <a:rPr lang="en-AU" i="1" dirty="0" smtClean="0"/>
              <a:t>Stabilize </a:t>
            </a:r>
            <a:endParaRPr lang="en-AU" i="1" dirty="0"/>
          </a:p>
          <a:p>
            <a:pPr lvl="1"/>
            <a:r>
              <a:rPr lang="en-AU" i="1" dirty="0" smtClean="0"/>
              <a:t>Has </a:t>
            </a:r>
            <a:r>
              <a:rPr lang="en-AU" i="1" dirty="0"/>
              <a:t>this International Standard been adopted or is it intended to be adopted in the future as a national standard or other </a:t>
            </a:r>
            <a:r>
              <a:rPr lang="en-AU" i="1" dirty="0" smtClean="0"/>
              <a:t>publication?</a:t>
            </a:r>
          </a:p>
          <a:p>
            <a:pPr lvl="2"/>
            <a:r>
              <a:rPr lang="en-AU" i="1" dirty="0" smtClean="0"/>
              <a:t>Yes*</a:t>
            </a:r>
          </a:p>
          <a:p>
            <a:pPr lvl="2"/>
            <a:r>
              <a:rPr lang="en-AU" i="1" dirty="0" smtClean="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379883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the national publication identical to the International Standard or was it </a:t>
            </a:r>
            <a:r>
              <a:rPr lang="en-AU" i="1" dirty="0" smtClean="0"/>
              <a:t>modified?</a:t>
            </a:r>
          </a:p>
          <a:p>
            <a:pPr lvl="2"/>
            <a:r>
              <a:rPr lang="en-AU" i="1" dirty="0" smtClean="0"/>
              <a:t>Identical</a:t>
            </a:r>
          </a:p>
          <a:p>
            <a:pPr lvl="2"/>
            <a:r>
              <a:rPr lang="en-AU" i="1" dirty="0" smtClean="0"/>
              <a:t>Modified* </a:t>
            </a:r>
            <a:endParaRPr lang="en-AU" i="1" dirty="0"/>
          </a:p>
          <a:p>
            <a:pPr lvl="1"/>
            <a:r>
              <a:rPr lang="en-AU" i="1" dirty="0" smtClean="0"/>
              <a:t>If </a:t>
            </a:r>
            <a:r>
              <a:rPr lang="en-AU" i="1" dirty="0"/>
              <a:t>this International Standard has not been nationally adopted, is it applied or used in your country without national adoption or are products/processes/services used in your country based on this </a:t>
            </a:r>
            <a:r>
              <a:rPr lang="en-AU" i="1" dirty="0" smtClean="0"/>
              <a:t>standard?</a:t>
            </a:r>
          </a:p>
          <a:p>
            <a:pPr lvl="2"/>
            <a:r>
              <a:rPr lang="en-AU" i="1" dirty="0" smtClean="0"/>
              <a:t>Yes* </a:t>
            </a:r>
            <a:endParaRPr lang="en-AU" i="1" dirty="0"/>
          </a:p>
          <a:p>
            <a:pPr lvl="2"/>
            <a:r>
              <a:rPr lang="en-AU" i="1" dirty="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451682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this International Standard, or its national adoption, referenced in regulations in your </a:t>
            </a:r>
            <a:r>
              <a:rPr lang="en-AU" i="1" dirty="0" smtClean="0"/>
              <a:t>country?</a:t>
            </a:r>
          </a:p>
          <a:p>
            <a:pPr lvl="2"/>
            <a:r>
              <a:rPr lang="en-AU" i="1" dirty="0" smtClean="0"/>
              <a:t>Yes* </a:t>
            </a:r>
            <a:endParaRPr lang="en-AU" i="1" dirty="0"/>
          </a:p>
          <a:p>
            <a:pPr lvl="2"/>
            <a:r>
              <a:rPr lang="en-AU" i="1" dirty="0"/>
              <a:t>No </a:t>
            </a:r>
          </a:p>
          <a:p>
            <a:pPr lvl="1"/>
            <a:r>
              <a:rPr lang="en-AU" i="1" dirty="0" smtClean="0"/>
              <a:t>If </a:t>
            </a:r>
            <a:r>
              <a:rPr lang="en-AU" i="1" dirty="0"/>
              <a:t>the committee decides to revise or amend, do you propose an expert and/or project leader for the development of that </a:t>
            </a:r>
            <a:r>
              <a:rPr lang="en-AU" i="1" dirty="0" smtClean="0"/>
              <a:t>project?</a:t>
            </a:r>
          </a:p>
          <a:p>
            <a:pPr lvl="2"/>
            <a:r>
              <a:rPr lang="en-AU" i="1" dirty="0" smtClean="0"/>
              <a:t>Yes </a:t>
            </a:r>
            <a:r>
              <a:rPr lang="en-AU" i="1" dirty="0"/>
              <a:t>(name(s) and proposed role(s): expert or project leader</a:t>
            </a:r>
            <a:r>
              <a:rPr lang="en-AU" i="1" dirty="0" smtClean="0"/>
              <a:t>)* </a:t>
            </a:r>
            <a:endParaRPr lang="en-AU" i="1" dirty="0"/>
          </a:p>
          <a:p>
            <a:pPr lvl="2"/>
            <a:r>
              <a:rPr lang="en-AU" i="1" dirty="0"/>
              <a:t>No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867882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ballots 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a:t>T</a:t>
            </a:r>
            <a:r>
              <a:rPr lang="en-AU" dirty="0" smtClean="0"/>
              <a:t>he </a:t>
            </a:r>
            <a:r>
              <a:rPr lang="en-AU" dirty="0" smtClean="0"/>
              <a:t>first two confirmation votes </a:t>
            </a:r>
            <a:r>
              <a:rPr lang="en-AU" dirty="0" smtClean="0"/>
              <a:t>passed on 4 March 2019</a:t>
            </a:r>
            <a:endParaRPr lang="en-AU" dirty="0" smtClean="0"/>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1"/>
            <a:endParaRPr lang="en-AU" dirty="0" smtClean="0"/>
          </a:p>
          <a:p>
            <a:pPr lvl="1"/>
            <a:r>
              <a:rPr lang="en-AU" dirty="0" smtClean="0"/>
              <a:t>The last confirmation vote </a:t>
            </a:r>
            <a:r>
              <a:rPr lang="en-AU" dirty="0"/>
              <a:t>passed on 4 </a:t>
            </a:r>
            <a:r>
              <a:rPr lang="en-AU" dirty="0" smtClean="0"/>
              <a:t>June </a:t>
            </a:r>
            <a:r>
              <a:rPr lang="en-AU" dirty="0"/>
              <a:t>2019</a:t>
            </a:r>
          </a:p>
          <a:p>
            <a:pPr lvl="2"/>
            <a:r>
              <a:rPr lang="en-AU" dirty="0"/>
              <a:t>ISO/IEC/IEEE </a:t>
            </a:r>
            <a:r>
              <a:rPr lang="en-AU" dirty="0" smtClean="0"/>
              <a:t>8802-1AS:2014 (8/0/0/1/9/0)</a:t>
            </a:r>
          </a:p>
          <a:p>
            <a:pPr lvl="2"/>
            <a:r>
              <a:rPr lang="en-AU" dirty="0" smtClean="0"/>
              <a:t>China NB voted lack of consensus</a:t>
            </a:r>
            <a:endParaRPr lang="en-AU" dirty="0"/>
          </a:p>
          <a:p>
            <a:pPr lvl="1"/>
            <a:endParaRPr lang="en-AU" dirty="0" smtClean="0"/>
          </a:p>
          <a:p>
            <a:pPr lvl="1"/>
            <a:endParaRPr lang="en-AU" dirty="0" smtClean="0"/>
          </a:p>
          <a:p>
            <a:pPr lvl="1"/>
            <a:r>
              <a:rPr lang="en-AU" dirty="0" smtClean="0"/>
              <a:t>Key </a:t>
            </a:r>
            <a:r>
              <a:rPr lang="en-AU" dirty="0"/>
              <a:t>for votes above: Confirm/Revise /Amend/ Withdraw/Abstain </a:t>
            </a:r>
            <a:r>
              <a:rPr lang="en-AU" dirty="0" smtClean="0"/>
              <a:t>–lack of consensus/Abstain - lack of expertise/stabilize</a:t>
            </a:r>
            <a:endParaRPr lang="en-AU" dirty="0"/>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069786268"/>
              </p:ext>
            </p:extLst>
          </p:nvPr>
        </p:nvGraphicFramePr>
        <p:xfrm>
          <a:off x="2362200" y="2971800"/>
          <a:ext cx="1882775" cy="481012"/>
        </p:xfrm>
        <a:graphic>
          <a:graphicData uri="http://schemas.openxmlformats.org/presentationml/2006/ole">
            <mc:AlternateContent xmlns:mc="http://schemas.openxmlformats.org/markup-compatibility/2006">
              <mc:Choice xmlns:v="urn:schemas-microsoft-com:vml" Requires="v">
                <p:oleObj spid="_x0000_s277736"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297180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52024273"/>
              </p:ext>
            </p:extLst>
          </p:nvPr>
        </p:nvGraphicFramePr>
        <p:xfrm>
          <a:off x="685799" y="2971800"/>
          <a:ext cx="1808162" cy="481013"/>
        </p:xfrm>
        <a:graphic>
          <a:graphicData uri="http://schemas.openxmlformats.org/presentationml/2006/ole">
            <mc:AlternateContent xmlns:mc="http://schemas.openxmlformats.org/markup-compatibility/2006">
              <mc:Choice xmlns:v="urn:schemas-microsoft-com:vml" Requires="v">
                <p:oleObj spid="_x0000_s277737"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2971800"/>
                        <a:ext cx="1808162" cy="4810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40859619"/>
              </p:ext>
            </p:extLst>
          </p:nvPr>
        </p:nvGraphicFramePr>
        <p:xfrm>
          <a:off x="1132680" y="4451350"/>
          <a:ext cx="914400" cy="806450"/>
        </p:xfrm>
        <a:graphic>
          <a:graphicData uri="http://schemas.openxmlformats.org/presentationml/2006/ole">
            <mc:AlternateContent xmlns:mc="http://schemas.openxmlformats.org/markup-compatibility/2006">
              <mc:Choice xmlns:v="urn:schemas-microsoft-com:vml" Requires="v">
                <p:oleObj spid="_x0000_s277738" name="Packager Shell Object" showAsIcon="1" r:id="rId7" imgW="914400" imgH="806400" progId="Package">
                  <p:embed/>
                </p:oleObj>
              </mc:Choice>
              <mc:Fallback>
                <p:oleObj name="Packager Shell Object" showAsIcon="1" r:id="rId7" imgW="914400" imgH="806400" progId="Package">
                  <p:embed/>
                  <p:pic>
                    <p:nvPicPr>
                      <p:cNvPr id="0" name=""/>
                      <p:cNvPicPr/>
                      <p:nvPr/>
                    </p:nvPicPr>
                    <p:blipFill>
                      <a:blip r:embed="rId8"/>
                      <a:stretch>
                        <a:fillRect/>
                      </a:stretch>
                    </p:blipFill>
                    <p:spPr>
                      <a:xfrm>
                        <a:off x="1132680" y="44513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Austria, Belgium, Denmark, India, Italy, Kazakhstan, Russian Federation, Switzerland, Tunisia, United States</a:t>
            </a:r>
          </a:p>
          <a:p>
            <a:pPr lvl="2"/>
            <a:r>
              <a:rPr lang="en-AU" dirty="0" smtClean="0"/>
              <a:t>The Chair reached out to Australia NB to ask why? It </a:t>
            </a:r>
            <a:r>
              <a:rPr lang="en-AU" dirty="0"/>
              <a:t>turns out that Australia did not vote, at least not on </a:t>
            </a:r>
            <a:r>
              <a:rPr lang="en-AU" dirty="0" smtClean="0"/>
              <a:t>purpose</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544511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a:t>
            </a:r>
            <a:r>
              <a:rPr lang="en-AU" dirty="0" smtClean="0">
                <a:solidFill>
                  <a:schemeClr val="accent6"/>
                </a:solidFill>
              </a:rPr>
              <a:t>6 </a:t>
            </a:r>
            <a:r>
              <a:rPr lang="en-AU" dirty="0" smtClean="0">
                <a:solidFill>
                  <a:schemeClr val="accent6"/>
                </a:solidFill>
              </a:rPr>
              <a:t>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1134748"/>
              </p:ext>
            </p:extLst>
          </p:nvPr>
        </p:nvGraphicFramePr>
        <p:xfrm>
          <a:off x="152399" y="16002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smtClean="0">
                          <a:solidFill>
                            <a:schemeClr val="tx1"/>
                          </a:solidFill>
                          <a:latin typeface="+mj-lt"/>
                        </a:rPr>
                        <a:t>.3cg</a:t>
                      </a:r>
                      <a:endParaRPr lang="en-GB" sz="1600" b="0" dirty="0" smtClean="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D3.1</a:t>
                      </a:r>
                      <a:endParaRPr lang="en-GB" sz="1600" kern="1200" dirty="0" smtClean="0">
                        <a:solidFill>
                          <a:schemeClr val="tx1"/>
                        </a:solidFill>
                        <a:latin typeface="+mn-lt"/>
                        <a:ea typeface="+mn-ea"/>
                        <a:cs typeface="+mn-cs"/>
                      </a:endParaRPr>
                    </a:p>
                  </a:txBody>
                  <a:tcPr marR="0"/>
                </a:tc>
                <a:tc>
                  <a:txBody>
                    <a:bodyPr/>
                    <a:lstStyle/>
                    <a:p>
                      <a:pPr algn="ctr"/>
                      <a:r>
                        <a:rPr lang="en-GB" sz="1600" dirty="0" smtClean="0">
                          <a:solidFill>
                            <a:schemeClr val="tx1"/>
                          </a:solidFill>
                          <a:latin typeface="+mj-lt"/>
                        </a:rPr>
                        <a:t>Jun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90287877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David </a:t>
            </a:r>
            <a:r>
              <a:rPr lang="en-AU" dirty="0" smtClean="0"/>
              <a:t>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a:t>
            </a:r>
            <a:r>
              <a:rPr lang="en-AU" dirty="0" smtClean="0"/>
              <a:t>is waiting for start of FDIS ballot (once </a:t>
            </a:r>
            <a:r>
              <a:rPr lang="en-AU" dirty="0"/>
              <a:t>the FDIS on IEEE 802.3-REV completes)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a:t>
            </a:r>
            <a:r>
              <a:rPr lang="en-AU" dirty="0" smtClean="0"/>
              <a:t>2017</a:t>
            </a:r>
            <a:endParaRPr lang="en-AU" dirty="0" smtClean="0"/>
          </a:p>
          <a:p>
            <a:r>
              <a:rPr lang="en-US" dirty="0" smtClean="0"/>
              <a:t>60-day</a:t>
            </a:r>
            <a:r>
              <a:rPr lang="en-AU" dirty="0" smtClean="0"/>
              <a:t> pre-ballot: </a:t>
            </a:r>
            <a:r>
              <a:rPr lang="en-AU" dirty="0">
                <a:solidFill>
                  <a:srgbClr val="00B050"/>
                </a:solidFill>
              </a:rPr>
              <a:t>passed </a:t>
            </a:r>
            <a:r>
              <a:rPr lang="en-AU" dirty="0" smtClean="0">
                <a:solidFill>
                  <a:srgbClr val="00B050"/>
                </a:solidFill>
              </a:rPr>
              <a:t>&amp; </a:t>
            </a:r>
            <a:r>
              <a:rPr lang="en-AU" dirty="0">
                <a:solidFill>
                  <a:srgbClr val="00B050"/>
                </a:solidFill>
              </a:rPr>
              <a:t>response </a:t>
            </a:r>
            <a:r>
              <a:rPr lang="en-AU" dirty="0" smtClean="0">
                <a:solidFill>
                  <a:srgbClr val="00B050"/>
                </a:solidFill>
              </a:rPr>
              <a:t>sent</a:t>
            </a:r>
            <a:endParaRPr lang="en-AU" dirty="0">
              <a:solidFill>
                <a:srgbClr val="00B050"/>
              </a:solidFill>
            </a:endParaRP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smtClean="0"/>
              <a:t>China NB voted “no” with comments</a:t>
            </a:r>
          </a:p>
          <a:p>
            <a:pPr lvl="2"/>
            <a:r>
              <a:rPr lang="en-AU" dirty="0" smtClean="0"/>
              <a:t>Response was sent in June 2019 (N16971)</a:t>
            </a:r>
            <a:endParaRPr lang="en-AU" dirty="0" smtClean="0"/>
          </a:p>
          <a:p>
            <a:r>
              <a:rPr lang="en-AU" dirty="0" smtClean="0"/>
              <a:t>FDIS </a:t>
            </a:r>
            <a:r>
              <a:rPr lang="en-AU" dirty="0" smtClean="0"/>
              <a:t>ballot: </a:t>
            </a:r>
            <a:r>
              <a:rPr lang="en-AU" dirty="0" smtClean="0">
                <a:solidFill>
                  <a:schemeClr val="accent2"/>
                </a:solidFill>
              </a:rPr>
              <a:t>delayed</a:t>
            </a:r>
            <a:endParaRPr lang="en-AU" dirty="0" smtClean="0">
              <a:solidFill>
                <a:schemeClr val="accent2"/>
              </a:solidFill>
            </a:endParaRP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653"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is delayed starting 60-day ballot until 802.3-REV FDIS is complete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delayed</a:t>
            </a:r>
            <a:endParaRPr lang="en-AU" dirty="0" smtClean="0">
              <a:solidFill>
                <a:schemeClr val="accent2"/>
              </a:solidFill>
            </a:endParaRPr>
          </a:p>
          <a:p>
            <a:pPr lvl="1"/>
            <a:r>
              <a:rPr lang="en-AU" dirty="0"/>
              <a:t>Submission approved in Mar 2019</a:t>
            </a:r>
          </a:p>
          <a:p>
            <a:pPr lvl="2"/>
            <a:r>
              <a:rPr lang="en-AU" dirty="0">
                <a:solidFill>
                  <a:srgbClr val="FF0000"/>
                </a:solidFill>
              </a:rPr>
              <a:t>Delayed until 802.</a:t>
            </a:r>
            <a:r>
              <a:rPr lang="en-AU" dirty="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is waiting for start of FDIS ballot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 &amp; response sent</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voted “no” with comments</a:t>
            </a:r>
          </a:p>
          <a:p>
            <a:pPr lvl="2"/>
            <a:r>
              <a:rPr lang="en-AU" dirty="0"/>
              <a:t>Response was sent in June 2019 (N16971)</a:t>
            </a:r>
          </a:p>
          <a:p>
            <a:r>
              <a:rPr lang="en-AU" dirty="0" smtClean="0"/>
              <a:t>FDIS </a:t>
            </a:r>
            <a:r>
              <a:rPr lang="en-AU" dirty="0"/>
              <a:t>ballot: </a:t>
            </a:r>
            <a:r>
              <a:rPr lang="en-AU" dirty="0" smtClean="0">
                <a:solidFill>
                  <a:schemeClr val="accent2"/>
                </a:solidFill>
              </a:rPr>
              <a:t>waiting</a:t>
            </a:r>
          </a:p>
          <a:p>
            <a:pPr lvl="1"/>
            <a:r>
              <a:rPr lang="en-AU" dirty="0">
                <a:solidFill>
                  <a:srgbClr val="FF0000"/>
                </a:solidFill>
              </a:rPr>
              <a:t>Asked </a:t>
            </a:r>
            <a:r>
              <a:rPr lang="en-AU" dirty="0" err="1">
                <a:solidFill>
                  <a:srgbClr val="FF0000"/>
                </a:solidFill>
              </a:rPr>
              <a:t>Haasz</a:t>
            </a:r>
            <a:r>
              <a:rPr lang="en-AU" dirty="0">
                <a:solidFill>
                  <a:srgbClr val="FF0000"/>
                </a:solidFill>
              </a:rPr>
              <a:t> about status on 11 June</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a:t>
            </a:r>
            <a:r>
              <a:rPr lang="en-AU" dirty="0" smtClean="0"/>
              <a:t>delayed starting 60-day </a:t>
            </a:r>
            <a:r>
              <a:rPr lang="en-AU" dirty="0"/>
              <a:t>ballot until 802.3-REV FDIS is complete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delayed</a:t>
            </a:r>
            <a:endParaRPr lang="en-AU" dirty="0" smtClean="0">
              <a:solidFill>
                <a:schemeClr val="accent2"/>
              </a:solidFill>
            </a:endParaRPr>
          </a:p>
          <a:p>
            <a:pPr lvl="1"/>
            <a:r>
              <a:rPr lang="en-AU" dirty="0"/>
              <a:t>Submission </a:t>
            </a:r>
            <a:r>
              <a:rPr lang="en-AU" dirty="0" smtClean="0"/>
              <a:t>approved in Mar 2019</a:t>
            </a:r>
          </a:p>
          <a:p>
            <a:pPr lvl="2"/>
            <a:r>
              <a:rPr lang="en-AU" dirty="0" smtClean="0">
                <a:solidFill>
                  <a:srgbClr val="FF0000"/>
                </a:solidFill>
              </a:rPr>
              <a:t>Delayed until 8</a:t>
            </a:r>
            <a:r>
              <a:rPr lang="en-AU" dirty="0" smtClean="0">
                <a:solidFill>
                  <a:srgbClr val="FF0000"/>
                </a:solidFill>
              </a:rPr>
              <a:t>02.</a:t>
            </a:r>
            <a:r>
              <a:rPr lang="en-AU" dirty="0" smtClean="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802.3</a:t>
            </a:r>
            <a:r>
              <a:rPr lang="en-AU" dirty="0" smtClean="0"/>
              <a:t>cg</a:t>
            </a:r>
            <a:r>
              <a:rPr lang="en-AU" dirty="0" smtClean="0"/>
              <a:t> </a:t>
            </a:r>
            <a:r>
              <a:rPr lang="en-AU" dirty="0" smtClean="0"/>
              <a:t>was liaised </a:t>
            </a:r>
            <a:r>
              <a:rPr lang="en-AU" dirty="0"/>
              <a:t>for information in </a:t>
            </a:r>
            <a:r>
              <a:rPr lang="en-AU" dirty="0" smtClean="0"/>
              <a:t>Jun </a:t>
            </a:r>
            <a:r>
              <a:rPr lang="en-AU" dirty="0" smtClean="0"/>
              <a:t>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a:t>
            </a:r>
            <a:r>
              <a:rPr lang="en-AU" dirty="0" smtClean="0"/>
              <a:t>cg</a:t>
            </a:r>
            <a:r>
              <a:rPr lang="en-AU" dirty="0" smtClean="0"/>
              <a:t> D3.1 </a:t>
            </a:r>
            <a:r>
              <a:rPr lang="en-AU" dirty="0" smtClean="0"/>
              <a:t>was </a:t>
            </a:r>
            <a:r>
              <a:rPr lang="en-AU" dirty="0"/>
              <a:t>liaised for information in </a:t>
            </a:r>
            <a:r>
              <a:rPr lang="en-AU" dirty="0" smtClean="0"/>
              <a:t>Jun </a:t>
            </a:r>
            <a:r>
              <a:rPr lang="en-AU" dirty="0" smtClean="0"/>
              <a:t>2019 (</a:t>
            </a:r>
            <a:r>
              <a:rPr lang="en-AU" dirty="0" smtClean="0">
                <a:solidFill>
                  <a:srgbClr val="FF0000"/>
                </a:solidFill>
              </a:rPr>
              <a:t>N?????</a:t>
            </a:r>
            <a:r>
              <a:rPr lang="en-AU" dirty="0" smtClean="0"/>
              <a:t>)</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2159426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a:t>
            </a:r>
            <a:r>
              <a:rPr lang="en-AU" dirty="0" smtClean="0">
                <a:solidFill>
                  <a:schemeClr val="accent6"/>
                </a:solidFill>
              </a:rPr>
              <a:t>13 </a:t>
            </a:r>
            <a:r>
              <a:rPr lang="en-AU" dirty="0" smtClean="0">
                <a:solidFill>
                  <a:schemeClr val="accent6"/>
                </a:solidFill>
              </a:rPr>
              <a:t>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3154702"/>
              </p:ext>
            </p:extLst>
          </p:nvPr>
        </p:nvGraphicFramePr>
        <p:xfrm>
          <a:off x="152399" y="2161466"/>
          <a:ext cx="8839199" cy="309633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Feb 2019</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Mar</a:t>
                      </a:r>
                      <a:r>
                        <a:rPr lang="en-AU" sz="1600" b="0" baseline="0" dirty="0" smtClean="0">
                          <a:solidFill>
                            <a:srgbClr val="FF0000"/>
                          </a:solidFill>
                          <a:latin typeface="+mj-lt"/>
                          <a:cs typeface="Arial" panose="020B0604020202020204" pitchFamily="34" charset="0"/>
                        </a:rPr>
                        <a:t> 19</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Mar</a:t>
                      </a:r>
                      <a:r>
                        <a:rPr lang="en-AU" sz="1600" b="0" baseline="0" dirty="0" smtClean="0">
                          <a:solidFill>
                            <a:srgbClr val="FF0000"/>
                          </a:solidFill>
                          <a:latin typeface="+mj-lt"/>
                          <a:cs typeface="Arial" panose="020B0604020202020204" pitchFamily="34" charset="0"/>
                        </a:rPr>
                        <a:t> 19</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a:t>
            </a:r>
            <a:r>
              <a:rPr lang="en-AU" dirty="0" smtClean="0">
                <a:solidFill>
                  <a:schemeClr val="accent6"/>
                </a:solidFill>
              </a:rPr>
              <a:t>13 </a:t>
            </a:r>
            <a:r>
              <a:rPr lang="en-AU" dirty="0" smtClean="0">
                <a:solidFill>
                  <a:schemeClr val="accent6"/>
                </a:solidFill>
              </a:rPr>
              <a:t>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smtClean="0">
                          <a:solidFill>
                            <a:schemeClr val="tx1"/>
                          </a:solidFill>
                          <a:latin typeface="+mj-lt"/>
                        </a:rPr>
                        <a:t>11ac</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smtClean="0">
                          <a:solidFill>
                            <a:schemeClr val="tx1"/>
                          </a:solidFill>
                          <a:latin typeface="+mj-lt"/>
                        </a:rPr>
                        <a:t>11bd</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smtClean="0">
                          <a:solidFill>
                            <a:schemeClr val="tx1"/>
                          </a:solidFill>
                          <a:latin typeface="+mj-lt"/>
                        </a:rPr>
                        <a:t>11be</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6606012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a:t>
            </a:r>
            <a:r>
              <a:rPr lang="en-AU" dirty="0"/>
              <a:t>participants</a:t>
            </a:r>
          </a:p>
          <a:p>
            <a:pPr lvl="1"/>
            <a:r>
              <a:rPr lang="en-AU" dirty="0" smtClean="0"/>
              <a:t>Andrew </a:t>
            </a:r>
            <a:r>
              <a:rPr lang="en-AU" dirty="0" smtClean="0"/>
              <a:t>Myles</a:t>
            </a:r>
          </a:p>
          <a:p>
            <a:pPr lvl="1"/>
            <a:r>
              <a:rPr lang="en-AU" dirty="0" smtClean="0"/>
              <a:t>Dan </a:t>
            </a:r>
            <a:r>
              <a:rPr lang="en-AU" dirty="0" smtClean="0"/>
              <a:t>Harkins</a:t>
            </a:r>
          </a:p>
          <a:p>
            <a:pPr lvl="1"/>
            <a:r>
              <a:rPr lang="en-AU" dirty="0" smtClean="0"/>
              <a:t>Dorothy Stanley (802.11 WG Chair)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203830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is waiting for publication</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 for publication</a:t>
            </a:r>
          </a:p>
          <a:p>
            <a:pPr lvl="1"/>
            <a:r>
              <a:rPr lang="en-AU" dirty="0"/>
              <a:t>802.11ah passed </a:t>
            </a:r>
            <a:r>
              <a:rPr lang="en-AU" dirty="0" smtClean="0"/>
              <a:t>FDIS ballot (N16685</a:t>
            </a:r>
            <a:r>
              <a:rPr lang="en-AU" dirty="0"/>
              <a:t>) on </a:t>
            </a:r>
            <a:r>
              <a:rPr lang="en-AU" dirty="0" smtClean="0"/>
              <a:t>8 Feb 2019</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Will be known as ISO/IEC/IEEE 8802-11:2018/</a:t>
            </a:r>
            <a:r>
              <a:rPr lang="en-AU" dirty="0" err="1" smtClean="0"/>
              <a:t>Amd</a:t>
            </a:r>
            <a:r>
              <a:rPr lang="en-AU" dirty="0" smtClean="0"/>
              <a:t> </a:t>
            </a:r>
            <a:r>
              <a:rPr lang="en-AU" dirty="0" smtClean="0"/>
              <a:t>2</a:t>
            </a:r>
          </a:p>
          <a:p>
            <a:pPr lvl="2"/>
            <a:r>
              <a:rPr lang="en-AU" dirty="0" smtClean="0">
                <a:solidFill>
                  <a:srgbClr val="FF0000"/>
                </a:solidFill>
              </a:rPr>
              <a:t>Asked Jodi for status on 11 June 2019</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1891551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2019 meeting in Vienna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16 July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smtClean="0">
                <a:solidFill>
                  <a:srgbClr val="FF0000"/>
                </a:solidFill>
              </a:rPr>
              <a:t>Sent request to Jiamin Chen (former </a:t>
            </a:r>
            <a:r>
              <a:rPr lang="en-AU" dirty="0" err="1" smtClean="0">
                <a:solidFill>
                  <a:srgbClr val="FF0000"/>
                </a:solidFill>
              </a:rPr>
              <a:t>TGaj</a:t>
            </a:r>
            <a:r>
              <a:rPr lang="en-AU" dirty="0" smtClean="0">
                <a:solidFill>
                  <a:srgbClr val="FF0000"/>
                </a:solidFill>
              </a:rPr>
              <a:t> Chair) in May 2019</a:t>
            </a:r>
          </a:p>
          <a:p>
            <a:pPr lvl="1"/>
            <a:r>
              <a:rPr lang="en-AU" dirty="0" smtClean="0">
                <a:solidFill>
                  <a:srgbClr val="FF0000"/>
                </a:solidFill>
              </a:rPr>
              <a:t>After discussions with various people a likely response is:</a:t>
            </a:r>
          </a:p>
          <a:p>
            <a:pPr lvl="2"/>
            <a:r>
              <a:rPr lang="en-AU" dirty="0">
                <a:solidFill>
                  <a:srgbClr val="FF0000"/>
                </a:solidFill>
              </a:rPr>
              <a:t>The standard defines a default security mechanism for the purposes of </a:t>
            </a:r>
            <a:r>
              <a:rPr lang="en-AU" dirty="0" smtClean="0">
                <a:solidFill>
                  <a:srgbClr val="FF0000"/>
                </a:solidFill>
              </a:rPr>
              <a:t>interoperability, but implementers </a:t>
            </a:r>
            <a:r>
              <a:rPr lang="en-AU" dirty="0">
                <a:solidFill>
                  <a:srgbClr val="FF0000"/>
                </a:solidFill>
              </a:rPr>
              <a:t>are free to define and use additional methods</a:t>
            </a:r>
            <a:endParaRPr lang="en-AU" sz="1400" dirty="0">
              <a:solidFill>
                <a:srgbClr val="FF0000"/>
              </a:solidFill>
            </a:endParaRPr>
          </a:p>
          <a:p>
            <a:pPr lvl="2"/>
            <a:r>
              <a:rPr lang="en-AU" dirty="0">
                <a:solidFill>
                  <a:srgbClr val="FF0000"/>
                </a:solidFill>
              </a:rPr>
              <a:t>This approach was proposed and approved by IEEE 802.11 </a:t>
            </a:r>
            <a:r>
              <a:rPr lang="en-AU" dirty="0" err="1">
                <a:solidFill>
                  <a:srgbClr val="FF0000"/>
                </a:solidFill>
              </a:rPr>
              <a:t>TGaj</a:t>
            </a:r>
            <a:r>
              <a:rPr lang="en-AU" dirty="0">
                <a:solidFill>
                  <a:srgbClr val="FF0000"/>
                </a:solidFill>
              </a:rPr>
              <a:t>, which mostly consisted of individuals affiliated with Chinese </a:t>
            </a:r>
            <a:r>
              <a:rPr lang="en-AU" dirty="0" smtClean="0">
                <a:solidFill>
                  <a:srgbClr val="FF0000"/>
                </a:solidFill>
              </a:rPr>
              <a:t>companies &amp; </a:t>
            </a:r>
            <a:r>
              <a:rPr lang="en-AU" dirty="0" err="1" smtClean="0">
                <a:solidFill>
                  <a:srgbClr val="FF0000"/>
                </a:solidFill>
              </a:rPr>
              <a:t>universitoes</a:t>
            </a:r>
            <a:endParaRPr lang="en-AU" sz="1400" dirty="0">
              <a:solidFill>
                <a:srgbClr val="FF0000"/>
              </a:solidFill>
            </a:endParaRPr>
          </a:p>
          <a:p>
            <a:pPr lvl="2"/>
            <a:r>
              <a:rPr lang="en-AU" dirty="0">
                <a:solidFill>
                  <a:srgbClr val="FF0000"/>
                </a:solidFill>
              </a:rPr>
              <a:t>The assertion by the China NB that RSN is flawed has been addressed in multiple LS’s to SC6 over many years; IEEE 802 cannot act upon the assertion without additional </a:t>
            </a:r>
            <a:r>
              <a:rPr lang="en-AU" dirty="0" smtClean="0">
                <a:solidFill>
                  <a:srgbClr val="FF0000"/>
                </a:solidFill>
              </a:rPr>
              <a:t>evidence</a:t>
            </a:r>
            <a:endParaRPr lang="en-AU" sz="1400"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13562608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a:t>
            </a:r>
            <a:r>
              <a:rPr lang="en-AU" dirty="0" smtClean="0">
                <a:solidFill>
                  <a:schemeClr val="accent2"/>
                </a:solidFill>
              </a:rPr>
              <a:t>start</a:t>
            </a:r>
          </a:p>
          <a:p>
            <a:pPr lvl="1"/>
            <a:r>
              <a:rPr lang="en-AU" dirty="0">
                <a:solidFill>
                  <a:srgbClr val="FF0000"/>
                </a:solidFill>
              </a:rPr>
              <a:t>Asked Jodi for status on 11 June 2019</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AU" dirty="0">
                <a:solidFill>
                  <a:srgbClr val="FF0000"/>
                </a:solidFill>
              </a:rPr>
              <a:t>Asked Jodi for status on 11 June 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a:t>
            </a:r>
            <a:r>
              <a:rPr lang="en-AU" dirty="0" smtClean="0">
                <a:solidFill>
                  <a:srgbClr val="FF0000"/>
                </a:solidFill>
              </a:rPr>
              <a:t>N</a:t>
            </a:r>
            <a:r>
              <a:rPr lang="en-AU" dirty="0" smtClean="0">
                <a:solidFill>
                  <a:srgbClr val="FF0000"/>
                </a:solidFill>
              </a:rPr>
              <a:t>?????</a:t>
            </a:r>
            <a:r>
              <a:rPr lang="en-AU" dirty="0" smtClean="0"/>
              <a:t>)</a:t>
            </a:r>
          </a:p>
          <a:p>
            <a:pPr lvl="2"/>
            <a:r>
              <a:rPr lang="en-AU" dirty="0" smtClean="0">
                <a:solidFill>
                  <a:srgbClr val="FF0000"/>
                </a:solidFill>
              </a:rPr>
              <a:t>Was it actually sent? Asked Dorothy on 11 June</a:t>
            </a:r>
            <a:endParaRPr lang="en-AU" dirty="0" smtClean="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a:t>
            </a:r>
            <a:r>
              <a:rPr lang="en-AU" dirty="0">
                <a:solidFill>
                  <a:srgbClr val="FF0000"/>
                </a:solidFill>
              </a:rPr>
              <a:t>N</a:t>
            </a:r>
            <a:r>
              <a:rPr lang="en-AU" dirty="0" smtClean="0">
                <a:solidFill>
                  <a:srgbClr val="FF0000"/>
                </a:solidFill>
              </a:rPr>
              <a:t>?????</a:t>
            </a:r>
            <a:r>
              <a:rPr lang="en-AU" dirty="0" smtClean="0"/>
              <a:t>)</a:t>
            </a:r>
          </a:p>
          <a:p>
            <a:pPr lvl="2"/>
            <a:r>
              <a:rPr lang="en-AU" dirty="0">
                <a:solidFill>
                  <a:srgbClr val="FF0000"/>
                </a:solidFill>
              </a:rPr>
              <a:t>Was it actually sent? Asked Dorothy on 11 </a:t>
            </a:r>
            <a:r>
              <a:rPr lang="en-AU" dirty="0" smtClean="0">
                <a:solidFill>
                  <a:srgbClr val="FF0000"/>
                </a:solidFill>
              </a:rPr>
              <a:t>June</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be liaised in the future</a:t>
            </a:r>
          </a:p>
          <a:p>
            <a:pPr lvl="2"/>
            <a:r>
              <a:rPr lang="en-AU" dirty="0" smtClean="0"/>
              <a:t>Draft </a:t>
            </a:r>
            <a:r>
              <a:rPr lang="en-AU" dirty="0" smtClean="0"/>
              <a:t>has too many </a:t>
            </a:r>
            <a:r>
              <a:rPr lang="en-AU" dirty="0" smtClean="0"/>
              <a:t>TBDs as of March 2019</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r>
              <a:rPr lang="en-US" dirty="0" smtClean="0"/>
              <a:t>60-day</a:t>
            </a:r>
            <a:r>
              <a:rPr lang="en-AU" dirty="0" smtClean="0"/>
              <a:t> </a:t>
            </a:r>
            <a:r>
              <a:rPr lang="en-AU" dirty="0" smtClean="0"/>
              <a:t>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802.11bc </a:t>
            </a:r>
            <a:r>
              <a:rPr lang="en-AU" dirty="0" smtClean="0"/>
              <a:t>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3145062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802.11bd </a:t>
            </a:r>
            <a:r>
              <a:rPr lang="en-AU" dirty="0" smtClean="0"/>
              <a:t>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2112261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 JTC1 meeting in May 2019 in Atlanta</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802.11be </a:t>
            </a:r>
            <a:r>
              <a:rPr lang="en-AU" dirty="0" smtClean="0"/>
              <a:t>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10734299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Peter Yee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68028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13754243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February 2020 in London</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a:t>
            </a:r>
            <a:endParaRPr lang="en-AU" b="0" dirty="0"/>
          </a:p>
          <a:p>
            <a:r>
              <a:rPr lang="en-AU" dirty="0" smtClean="0"/>
              <a:t>Dates</a:t>
            </a:r>
          </a:p>
          <a:p>
            <a:pPr lvl="1"/>
            <a:r>
              <a:rPr lang="en-AU" dirty="0" smtClean="0"/>
              <a:t>3-7 Feb 2020</a:t>
            </a:r>
          </a:p>
          <a:p>
            <a:r>
              <a:rPr lang="en-AU" dirty="0"/>
              <a:t>Location</a:t>
            </a:r>
          </a:p>
          <a:p>
            <a:pPr lvl="1"/>
            <a:r>
              <a:rPr lang="en-AU" dirty="0" smtClean="0"/>
              <a:t>London, UK</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WebEx availability unknown</a:t>
            </a:r>
            <a:endParaRPr lang="en-AU" dirty="0"/>
          </a:p>
          <a:p>
            <a:r>
              <a:rPr lang="en-GB" dirty="0" smtClean="0"/>
              <a:t>Deadlines (for WG1)</a:t>
            </a:r>
          </a:p>
          <a:p>
            <a:pPr lvl="1"/>
            <a:r>
              <a:rPr lang="en-GB" dirty="0" smtClean="0"/>
              <a:t>New agenda items: 13 Dec 2019</a:t>
            </a:r>
          </a:p>
          <a:p>
            <a:pPr lvl="1"/>
            <a:r>
              <a:rPr lang="en-GB" dirty="0" smtClean="0"/>
              <a:t>New contributions on existing agenda items: 17 Jan 2020</a:t>
            </a:r>
          </a:p>
          <a:p>
            <a:pPr lvl="1"/>
            <a:r>
              <a:rPr lang="en-GB" dirty="0" smtClean="0"/>
              <a:t>New comments: 24 Jan 2020</a:t>
            </a:r>
          </a:p>
          <a:p>
            <a:pPr lvl="1"/>
            <a:r>
              <a:rPr lang="en-GB" dirty="0" smtClean="0"/>
              <a:t>Registration:</a:t>
            </a:r>
          </a:p>
          <a:p>
            <a:r>
              <a:rPr lang="en-GB" dirty="0" smtClean="0"/>
              <a:t>Following meeting</a:t>
            </a:r>
          </a:p>
          <a:p>
            <a:pPr lvl="1"/>
            <a:r>
              <a:rPr lang="en-GB" dirty="0" smtClean="0"/>
              <a:t>Oct or Nov 2020 in Austria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Vienna in July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p>
          <a:p>
            <a:pPr lvl="2"/>
            <a:r>
              <a:rPr lang="en-US" dirty="0"/>
              <a:t>Paul Congdon </a:t>
            </a:r>
            <a:r>
              <a:rPr lang="en-US" dirty="0" smtClean="0"/>
              <a:t>- </a:t>
            </a:r>
            <a:r>
              <a:rPr lang="en-US" u="sng" dirty="0" smtClean="0">
                <a:hlinkClick r:id="rId7"/>
              </a:rPr>
              <a:t>paul_congdon@ieee.org</a:t>
            </a:r>
            <a:r>
              <a:rPr lang="en-AU" dirty="0"/>
              <a:t> </a:t>
            </a:r>
            <a:r>
              <a:rPr lang="en-AU" dirty="0" smtClean="0"/>
              <a:t>– added May 2019 (WG1)</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Atlanta </a:t>
            </a:r>
            <a:r>
              <a:rPr lang="en-AU" i="1" dirty="0" smtClean="0"/>
              <a:t>in May  2019,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Atlanta, in May 2019, as documented in </a:t>
            </a:r>
            <a:r>
              <a:rPr lang="en-AU" i="1" dirty="0" smtClean="0">
                <a:hlinkClick r:id="rId3"/>
              </a:rPr>
              <a:t>11-19-0928-00</a:t>
            </a:r>
            <a:endParaRPr lang="en-AU" i="1" dirty="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13194</Words>
  <Application>Microsoft Office PowerPoint</Application>
  <PresentationFormat>On-screen Show (4:3)</PresentationFormat>
  <Paragraphs>2232</Paragraphs>
  <Slides>148</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5</vt:i4>
      </vt:variant>
      <vt:variant>
        <vt:lpstr>Slide Titles</vt:lpstr>
      </vt:variant>
      <vt:variant>
        <vt:i4>148</vt:i4>
      </vt:variant>
    </vt:vector>
  </HeadingPairs>
  <TitlesOfParts>
    <vt:vector size="157" baseType="lpstr">
      <vt:lpstr>Arial</vt:lpstr>
      <vt:lpstr>Times New Roman</vt:lpstr>
      <vt:lpstr>Wingdings</vt:lpstr>
      <vt:lpstr>802-11-Submission</vt:lpstr>
      <vt:lpstr>Acrobat Document</vt:lpstr>
      <vt:lpstr>Document</vt:lpstr>
      <vt:lpstr>Packager Shell Object</vt:lpstr>
      <vt:lpstr>Package</vt:lpstr>
      <vt:lpstr>Adobe Acrobat Document</vt:lpstr>
      <vt:lpstr>IEEE 802 JTC1 Standing Committee July 2019 agenda in Vienna</vt:lpstr>
      <vt:lpstr>This document will be used to run the IEEE 802 JTC1 SC meetings in Vienna in July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July 2019 meeting in Vienna</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59 standards through to PSDO ratification with 31 in-process</vt:lpstr>
      <vt:lpstr>IEEE 802.1 WG has sent 28 standards completely through the PSDO ratification process</vt:lpstr>
      <vt:lpstr>IEEE 802.1 WG has sent 28 standards completely through the PSDO ratification process</vt:lpstr>
      <vt:lpstr>IEEE 802.1 WG has sent 28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8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11 standards in the pipeline for ratification under the PSDO</vt:lpstr>
      <vt:lpstr>IEEE 802.1 WG has a number of regular participants in IEEE 802 JTC1 SC activities</vt:lpstr>
      <vt:lpstr>IEEE 802.1Q-2018 is waiting start of FDIS ballot</vt:lpstr>
      <vt:lpstr>IEEE 802.1Qcc PSDO process will be delayed until previous amendments are approved</vt:lpstr>
      <vt:lpstr>IEEE 802.1Qcp PSDO process will be delayed until previous amendments are approved</vt:lpstr>
      <vt:lpstr>IEEE 802.1AR-Rev is waiting start of FDIS ballot </vt:lpstr>
      <vt:lpstr>IEEE 802.1CM FDIS ballot closes on 26 June 2019 </vt:lpstr>
      <vt:lpstr>IEEE 802.1Qcy PSDO process will be delayed until previous amendments are approved</vt:lpstr>
      <vt:lpstr>IEEE 802.1AC/Cor-1 90-day is waiting for publication</vt:lpstr>
      <vt:lpstr>IEEE 802.1Xck is passed 60-day ballot but requires responses</vt:lpstr>
      <vt:lpstr>China NB provided comments in 60-day ballot on IEEE 802.1Xck </vt:lpstr>
      <vt:lpstr>IEEE 802.1AE-Rev 60-day ballot passed but a response is required</vt:lpstr>
      <vt:lpstr>China NB provided comments in 60-day ballot on IEEE 802.1AE-Rev </vt:lpstr>
      <vt:lpstr>IEEE 802.1AS-Rev was liaised for information in March 2019</vt:lpstr>
      <vt:lpstr>IEEE 802.1AX-REV was liaised for information in March 2019</vt:lpstr>
      <vt:lpstr>A few standards recently went through the Systematic Review process</vt:lpstr>
      <vt:lpstr>A systematic review asks five questions, including a recommended action</vt:lpstr>
      <vt:lpstr>A systematic review asks five questions, including a recommended action</vt:lpstr>
      <vt:lpstr>A systematic review asks five questions, including a recommended action</vt:lpstr>
      <vt:lpstr>The confirmation ballots on various older ISO/IEC/IEEE standards have completed</vt:lpstr>
      <vt:lpstr>The answers to question 4 of the confirmation ballots were bizarre </vt:lpstr>
      <vt:lpstr>IEEE 802.3 has 6 standards in the pipeline for ratification under the PSDO process</vt:lpstr>
      <vt:lpstr>IEEE 802.3 WG has a number of regular participants in IEEE 802 JTC1 SC activities</vt:lpstr>
      <vt:lpstr>IEEE 802.3cb is waiting for start of FDIS ballot (once the FDIS on IEEE 802.3-REV completes)</vt:lpstr>
      <vt:lpstr>IEEE 802.3cd is delayed starting 60-day ballot until 802.3-REV FDIS is complete</vt:lpstr>
      <vt:lpstr>IEEE 802.3-REV is waiting for start of FDIS ballot </vt:lpstr>
      <vt:lpstr>IEEE 802.3bt is delayed starting 60-day ballot until 802.3-REV FDIS is complete</vt:lpstr>
      <vt:lpstr>IEEE 802.3.2 was liaised for information in Feb 2019</vt:lpstr>
      <vt:lpstr>IEEE 802.3cg was liaised for information in Jun 2019</vt:lpstr>
      <vt:lpstr>IEEE 802.11 has 13 standards in the pipeline for ratification under the PSDO</vt:lpstr>
      <vt:lpstr>IEEE 802.11 has 13 standards in the pipeline for ratification under the PSDO</vt:lpstr>
      <vt:lpstr>IEEE 802.11 WG has a number of regular participants in IEEE 802 JTC1 SC activities</vt:lpstr>
      <vt:lpstr>IEEE 802.11ah is waiting for publication</vt:lpstr>
      <vt:lpstr>IEEE 802.11aj 60-day ballot passed but requires a response</vt:lpstr>
      <vt:lpstr>China NB provided comments in FDIS ballot on IEEE 802.11aj </vt:lpstr>
      <vt:lpstr>China NB provided comments in FDIS ballot on IEEE 802.11aj </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 but comment responses are required</vt:lpstr>
      <vt:lpstr>Some interest has been expressed in submitting 802.15.4 (and 802.15.3)</vt:lpstr>
      <vt:lpstr>IEEE 802.16 has zero standards in the pipeline for ratification under the PSDO</vt:lpstr>
      <vt:lpstr>IEEE 802.21 has no standards in the pipeline for ratification under the PSDO</vt:lpstr>
      <vt:lpstr>IEEE 802.22 has zero standards in the pipeline for ratification under the PSDO</vt:lpstr>
      <vt:lpstr>The next SC6 meeting will be held in February 2020 in London</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2019-06-10T17:41:59Z</dcterms:modified>
</cp:coreProperties>
</file>