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2"/>
  </p:notesMasterIdLst>
  <p:handoutMasterIdLst>
    <p:handoutMasterId r:id="rId13"/>
  </p:handoutMasterIdLst>
  <p:sldIdLst>
    <p:sldId id="289" r:id="rId2"/>
    <p:sldId id="327" r:id="rId3"/>
    <p:sldId id="372" r:id="rId4"/>
    <p:sldId id="333" r:id="rId5"/>
    <p:sldId id="373" r:id="rId6"/>
    <p:sldId id="374" r:id="rId7"/>
    <p:sldId id="375" r:id="rId8"/>
    <p:sldId id="376" r:id="rId9"/>
    <p:sldId id="366" r:id="rId10"/>
    <p:sldId id="2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85294" autoAdjust="0"/>
  </p:normalViewPr>
  <p:slideViewPr>
    <p:cSldViewPr>
      <p:cViewPr varScale="1">
        <p:scale>
          <a:sx n="74" d="100"/>
          <a:sy n="74" d="100"/>
        </p:scale>
        <p:origin x="1122" y="72"/>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2CE8288-B19C-47C0-B1B1-38155B0F943D}" type="slidenum">
              <a:rPr lang="en-US" smtClean="0"/>
              <a:t>6</a:t>
            </a:fld>
            <a:endParaRPr lang="en-US"/>
          </a:p>
        </p:txBody>
      </p:sp>
    </p:spTree>
    <p:extLst>
      <p:ext uri="{BB962C8B-B14F-4D97-AF65-F5344CB8AC3E}">
        <p14:creationId xmlns:p14="http://schemas.microsoft.com/office/powerpoint/2010/main" val="72364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2CE8288-B19C-47C0-B1B1-38155B0F943D}" type="slidenum">
              <a:rPr lang="en-US" smtClean="0"/>
              <a:t>7</a:t>
            </a:fld>
            <a:endParaRPr lang="en-US"/>
          </a:p>
        </p:txBody>
      </p:sp>
    </p:spTree>
    <p:extLst>
      <p:ext uri="{BB962C8B-B14F-4D97-AF65-F5344CB8AC3E}">
        <p14:creationId xmlns:p14="http://schemas.microsoft.com/office/powerpoint/2010/main" val="2896453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10</a:t>
            </a:fld>
            <a:endParaRPr lang="en-US" altLang="zh-CN"/>
          </a:p>
        </p:txBody>
      </p:sp>
    </p:spTree>
    <p:extLst>
      <p:ext uri="{BB962C8B-B14F-4D97-AF65-F5344CB8AC3E}">
        <p14:creationId xmlns:p14="http://schemas.microsoft.com/office/powerpoint/2010/main" val="175189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380494" y="332601"/>
            <a:ext cx="3065006"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802.11-19/0951</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2019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3200" b="1" dirty="0" smtClean="0">
                <a:ea typeface="宋体" panose="02010600030101010101" pitchFamily="2" charset="-122"/>
              </a:rPr>
              <a:t>Discussion </a:t>
            </a:r>
            <a:r>
              <a:rPr lang="en-US" altLang="zh-CN" sz="3200" b="1" dirty="0">
                <a:ea typeface="宋体" panose="02010600030101010101" pitchFamily="2" charset="-122"/>
              </a:rPr>
              <a:t>on </a:t>
            </a:r>
            <a:r>
              <a:rPr lang="en-GB" altLang="zh-CN" sz="3200" b="1" dirty="0" smtClean="0">
                <a:ea typeface="宋体" panose="02010600030101010101" pitchFamily="2" charset="-122"/>
              </a:rPr>
              <a:t>Multi-band</a:t>
            </a:r>
            <a:r>
              <a:rPr lang="en-US" altLang="zh-CN" sz="3200" b="1" dirty="0" smtClean="0">
                <a:ea typeface="宋体" panose="02010600030101010101" pitchFamily="2" charset="-122"/>
              </a:rPr>
              <a:t>/</a:t>
            </a:r>
            <a:r>
              <a:rPr lang="en-GB" altLang="zh-CN" sz="3200" b="1" dirty="0">
                <a:ea typeface="宋体" panose="02010600030101010101" pitchFamily="2" charset="-122"/>
              </a:rPr>
              <a:t>Multi-channel </a:t>
            </a:r>
            <a:r>
              <a:rPr lang="en-US" altLang="ko-KR" sz="3200" b="1" dirty="0" smtClean="0">
                <a:ea typeface="宋体" panose="02010600030101010101" pitchFamily="2" charset="-122"/>
              </a:rPr>
              <a:t>Access </a:t>
            </a:r>
            <a:r>
              <a:rPr lang="en-US" altLang="ko-KR" sz="3200" b="1" dirty="0">
                <a:ea typeface="宋体" panose="02010600030101010101" pitchFamily="2" charset="-122"/>
              </a:rPr>
              <a:t>Method </a:t>
            </a:r>
            <a:endParaRPr lang="en-US" altLang="zh-CN" sz="32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2019-05-16</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6" name="表格 5"/>
          <p:cNvGraphicFramePr>
            <a:graphicFrameLocks noGrp="1"/>
          </p:cNvGraphicFramePr>
          <p:nvPr>
            <p:extLst>
              <p:ext uri="{D42A27DB-BD31-4B8C-83A1-F6EECF244321}">
                <p14:modId xmlns:p14="http://schemas.microsoft.com/office/powerpoint/2010/main" val="1528747045"/>
              </p:ext>
            </p:extLst>
          </p:nvPr>
        </p:nvGraphicFramePr>
        <p:xfrm>
          <a:off x="811934" y="3212976"/>
          <a:ext cx="7416800" cy="842010"/>
        </p:xfrm>
        <a:graphic>
          <a:graphicData uri="http://schemas.openxmlformats.org/drawingml/2006/table">
            <a:tbl>
              <a:tblPr firstRow="1" bandRow="1">
                <a:tableStyleId>{F5AB1C69-6EDB-4FF4-983F-18BD219EF322}</a:tableStyleId>
              </a:tblPr>
              <a:tblGrid>
                <a:gridCol w="988242"/>
                <a:gridCol w="1323158"/>
                <a:gridCol w="2514600"/>
                <a:gridCol w="863600"/>
                <a:gridCol w="1727200"/>
              </a:tblGrid>
              <a:tr h="280670">
                <a:tc>
                  <a:txBody>
                    <a:bodyPr/>
                    <a:lstStyle/>
                    <a:p>
                      <a:pPr algn="just">
                        <a:spcAft>
                          <a:spcPts val="0"/>
                        </a:spcAft>
                      </a:pPr>
                      <a:r>
                        <a:rPr lang="en-US" sz="1050" kern="100" dirty="0">
                          <a:solidFill>
                            <a:schemeClr val="tx1">
                              <a:lumMod val="95000"/>
                              <a:lumOff val="5000"/>
                            </a:schemeClr>
                          </a:solidFill>
                          <a:effectLst/>
                        </a:rPr>
                        <a:t>Name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Affiliation</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Address</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Phone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Email</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Liuming Lu</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smtClean="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lu.liuming@zte.com.cn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a:effectLst/>
                        </a:rPr>
                        <a:t>Liquan Yuan</a:t>
                      </a:r>
                      <a:endParaRPr lang="zh-CN" sz="1050" kern="10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yuan.liquan@zte.com.cn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10</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p:txBody>
          <a:bodyPr/>
          <a:lstStyle/>
          <a:p>
            <a:pPr lvl="0" algn="just">
              <a:buFont typeface="Wingdings" panose="05000000000000000000" pitchFamily="2" charset="2"/>
              <a:buChar char="p"/>
            </a:pPr>
            <a:r>
              <a:rPr lang="en-GB" altLang="zh-CN" sz="2000" b="0" dirty="0">
                <a:ea typeface="Gulim" panose="020B0600000101010101" charset="-127"/>
              </a:rPr>
              <a:t>Multi-band/multi-channel aggregation and operation </a:t>
            </a:r>
            <a:r>
              <a:rPr lang="en-GB" altLang="zh-CN" sz="2000" b="0" dirty="0" smtClean="0">
                <a:ea typeface="Gulim" panose="020B0600000101010101" charset="-127"/>
              </a:rPr>
              <a:t>has </a:t>
            </a:r>
            <a:r>
              <a:rPr lang="en-GB" altLang="zh-CN" sz="2000" b="0" dirty="0">
                <a:ea typeface="Gulim" panose="020B0600000101010101" charset="-127"/>
              </a:rPr>
              <a:t>been proposed as </a:t>
            </a:r>
            <a:r>
              <a:rPr lang="en-GB" altLang="zh-CN" sz="2000" b="0" dirty="0" smtClean="0">
                <a:ea typeface="Gulim" panose="020B0600000101010101" charset="-127"/>
              </a:rPr>
              <a:t>a main </a:t>
            </a:r>
            <a:r>
              <a:rPr lang="en-GB" altLang="zh-CN" sz="2000" b="0" dirty="0">
                <a:ea typeface="Gulim" panose="020B0600000101010101" charset="-127"/>
              </a:rPr>
              <a:t>candidate </a:t>
            </a:r>
            <a:r>
              <a:rPr lang="en-GB" altLang="zh-CN" sz="2000" b="0" dirty="0" smtClean="0">
                <a:ea typeface="Gulim" panose="020B0600000101010101" charset="-127"/>
              </a:rPr>
              <a:t>feature </a:t>
            </a:r>
            <a:r>
              <a:rPr lang="en-GB" altLang="zh-CN" sz="2000" b="0" dirty="0">
                <a:ea typeface="Gulim" panose="020B0600000101010101" charset="-127"/>
              </a:rPr>
              <a:t>for EHT, showed in the EHT proposed PAR. And the support for real-time </a:t>
            </a:r>
            <a:r>
              <a:rPr lang="en-GB" altLang="zh-CN" sz="2000" b="0" dirty="0" smtClean="0">
                <a:ea typeface="Gulim" panose="020B0600000101010101" charset="-127"/>
              </a:rPr>
              <a:t>applications(RTA) needs  to </a:t>
            </a:r>
            <a:r>
              <a:rPr lang="en-GB" altLang="zh-CN" sz="2000" b="0" dirty="0">
                <a:ea typeface="Gulim" panose="020B0600000101010101" charset="-127"/>
              </a:rPr>
              <a:t>be considered for EHT.</a:t>
            </a:r>
            <a:endParaRPr lang="zh-CN" altLang="zh-CN" sz="2000" b="0" dirty="0">
              <a:ea typeface="Gulim" panose="020B0600000101010101" charset="-127"/>
            </a:endParaRPr>
          </a:p>
          <a:p>
            <a:endParaRPr lang="en-US" altLang="ko-KR" sz="2000" b="0" dirty="0" smtClean="0">
              <a:ea typeface="Gulim" panose="020B0600000101010101" charset="-127"/>
            </a:endParaRPr>
          </a:p>
          <a:p>
            <a:pPr algn="just">
              <a:buFont typeface="Wingdings" panose="05000000000000000000" pitchFamily="2" charset="2"/>
              <a:buChar char="p"/>
            </a:pPr>
            <a:r>
              <a:rPr lang="en-US" altLang="ko-KR" sz="2000" b="0" dirty="0">
                <a:ea typeface="Gulim" panose="020B0600000101010101" charset="-127"/>
              </a:rPr>
              <a:t>This contribution proposes </a:t>
            </a:r>
            <a:r>
              <a:rPr lang="en-GB" altLang="ko-KR" sz="2000" b="0" dirty="0">
                <a:ea typeface="Gulim" panose="020B0600000101010101" charset="-127"/>
              </a:rPr>
              <a:t>m</a:t>
            </a:r>
            <a:r>
              <a:rPr lang="en-GB" altLang="zh-CN" sz="2000" b="0" dirty="0">
                <a:ea typeface="Gulim" panose="020B0600000101010101" charset="-127"/>
              </a:rPr>
              <a:t>ulti-band/multi-channel </a:t>
            </a:r>
            <a:r>
              <a:rPr lang="en-US" altLang="ko-KR" sz="2000" b="0" dirty="0" smtClean="0">
                <a:ea typeface="Gulim" panose="020B0600000101010101" charset="-127"/>
              </a:rPr>
              <a:t>access method </a:t>
            </a:r>
            <a:r>
              <a:rPr lang="en-US" altLang="ko-KR" sz="2000" b="0" dirty="0">
                <a:ea typeface="Gulim" panose="020B0600000101010101" charset="-127"/>
              </a:rPr>
              <a:t>which aim is to </a:t>
            </a:r>
            <a:r>
              <a:rPr lang="en-GB" altLang="zh-CN" sz="2000" b="0" dirty="0">
                <a:ea typeface="Gulim" panose="020B0600000101010101" charset="-127"/>
              </a:rPr>
              <a:t>improve worst case latency and jitter and to increase the reliability of the </a:t>
            </a:r>
            <a:r>
              <a:rPr lang="en-GB" altLang="zh-CN" sz="2000" b="0" dirty="0" smtClean="0">
                <a:ea typeface="Gulim" panose="020B0600000101010101" charset="-127"/>
              </a:rPr>
              <a:t>real-time transmission of RTA data.</a:t>
            </a:r>
            <a:endParaRPr lang="zh-CN" altLang="en-US" sz="2000" dirty="0"/>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760240"/>
            <a:ext cx="8134672" cy="4114800"/>
          </a:xfrm>
        </p:spPr>
        <p:txBody>
          <a:bodyPr/>
          <a:lstStyle/>
          <a:p>
            <a:r>
              <a:rPr lang="en-GB" altLang="zh-CN" dirty="0">
                <a:ea typeface="Gulim" panose="020B0600000101010101" charset="-127"/>
              </a:rPr>
              <a:t>EHT needs to support real-time </a:t>
            </a:r>
            <a:r>
              <a:rPr lang="en-GB" altLang="zh-CN" dirty="0" smtClean="0">
                <a:ea typeface="Gulim" panose="020B0600000101010101" charset="-127"/>
              </a:rPr>
              <a:t>applications</a:t>
            </a:r>
            <a:endParaRPr lang="en-GB" altLang="zh-CN" dirty="0">
              <a:ea typeface="Gulim" panose="020B0600000101010101" charset="-127"/>
            </a:endParaRPr>
          </a:p>
          <a:p>
            <a:pPr lvl="1"/>
            <a:r>
              <a:rPr lang="en-GB" altLang="zh-CN" dirty="0">
                <a:ea typeface="Gulim" panose="020B0600000101010101" charset="-127"/>
              </a:rPr>
              <a:t>New high-throughput, low latency applications will proliferate such as virtual reality or augmented reality, gaming, remote office and cloud computing. </a:t>
            </a:r>
            <a:endParaRPr lang="zh-CN" altLang="zh-CN" dirty="0">
              <a:ea typeface="Gulim" panose="020B0600000101010101" charset="-127"/>
            </a:endParaRPr>
          </a:p>
          <a:p>
            <a:pPr lvl="1"/>
            <a:r>
              <a:rPr lang="en-GB" altLang="zh-CN" dirty="0">
                <a:ea typeface="Gulim" panose="020B0600000101010101" charset="-127"/>
              </a:rPr>
              <a:t>Enhanced reliability, reduced latency and jitter in supporting the applications need to be considered in the next-generation WLAN standards.</a:t>
            </a:r>
          </a:p>
          <a:p>
            <a:pPr lvl="1"/>
            <a:r>
              <a:rPr lang="en-US" altLang="zh-CN" dirty="0">
                <a:ea typeface="Gulim" panose="020B0600000101010101" charset="-127"/>
              </a:rPr>
              <a:t>EHT </a:t>
            </a:r>
            <a:r>
              <a:rPr lang="en-GB" altLang="zh-CN" dirty="0">
                <a:ea typeface="Gulim" panose="020B0600000101010101" charset="-127"/>
              </a:rPr>
              <a:t>aims to provide further improvement of aggregate throughput and latency to ensure competitiveness of IEEE Std. 802.11 in coming years. At least one mode of operation capable of improved worst case latency and jitter will be </a:t>
            </a:r>
            <a:r>
              <a:rPr lang="en-GB" altLang="zh-CN" dirty="0" smtClean="0">
                <a:ea typeface="Gulim" panose="020B0600000101010101" charset="-127"/>
              </a:rPr>
              <a:t>defined[1,2].</a:t>
            </a:r>
            <a:endParaRPr lang="en-GB" altLang="zh-CN" dirty="0">
              <a:ea typeface="Gulim" panose="020B0600000101010101" charset="-127"/>
            </a:endParaRPr>
          </a:p>
          <a:p>
            <a:endParaRPr lang="zh-CN" altLang="zh-CN" b="0" dirty="0"/>
          </a:p>
          <a:p>
            <a:endParaRPr lang="zh-CN" altLang="en-US"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592452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  </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Existing Channel Access Method</a:t>
            </a:r>
          </a:p>
          <a:p>
            <a:pPr lvl="1"/>
            <a:r>
              <a:rPr lang="en-US" altLang="ko-KR" dirty="0" smtClean="0">
                <a:ea typeface="Gulim" panose="020B0600000101010101" charset="-127"/>
              </a:rPr>
              <a:t>EDCA, a </a:t>
            </a:r>
            <a:r>
              <a:rPr lang="en-US" altLang="zh-CN" dirty="0"/>
              <a:t>contention based channel access method, r</a:t>
            </a:r>
            <a:r>
              <a:rPr lang="en-US" altLang="zh-CN" dirty="0" smtClean="0"/>
              <a:t>equired </a:t>
            </a:r>
            <a:r>
              <a:rPr lang="en-US" altLang="zh-CN" dirty="0"/>
              <a:t>for </a:t>
            </a:r>
            <a:r>
              <a:rPr lang="en-US" altLang="zh-CN" dirty="0" smtClean="0"/>
              <a:t>prioritized </a:t>
            </a:r>
            <a:r>
              <a:rPr lang="en-US" altLang="zh-CN" dirty="0" err="1"/>
              <a:t>QoS</a:t>
            </a:r>
            <a:r>
              <a:rPr lang="en-US" altLang="zh-CN" dirty="0"/>
              <a:t> Services </a:t>
            </a:r>
            <a:r>
              <a:rPr lang="en-US" altLang="zh-CN" dirty="0" smtClean="0"/>
              <a:t>; but cannot guarantee the requirement of </a:t>
            </a:r>
            <a:r>
              <a:rPr lang="en-GB" altLang="zh-CN" dirty="0">
                <a:ea typeface="Gulim" panose="020B0600000101010101" charset="-127"/>
              </a:rPr>
              <a:t>the real-time transmission of RTA </a:t>
            </a:r>
            <a:r>
              <a:rPr lang="en-GB" altLang="zh-CN" dirty="0" smtClean="0">
                <a:ea typeface="Gulim" panose="020B0600000101010101" charset="-127"/>
              </a:rPr>
              <a:t>data for low latency and jitter</a:t>
            </a:r>
            <a:r>
              <a:rPr lang="en-US" altLang="zh-CN" dirty="0" smtClean="0"/>
              <a:t>.</a:t>
            </a:r>
            <a:endParaRPr lang="en-US" altLang="ko-KR" dirty="0">
              <a:ea typeface="Gulim" panose="020B0600000101010101" charset="-127"/>
            </a:endParaRPr>
          </a:p>
          <a:p>
            <a:pPr lvl="1"/>
            <a:r>
              <a:rPr lang="en-US" altLang="zh-CN" dirty="0">
                <a:ea typeface="Gulim" panose="020B0600000101010101" charset="-127"/>
              </a:rPr>
              <a:t>HCCA, controlled channel </a:t>
            </a:r>
            <a:r>
              <a:rPr lang="en-US" altLang="zh-CN" dirty="0" smtClean="0">
                <a:ea typeface="Gulim" panose="020B0600000101010101" charset="-127"/>
              </a:rPr>
              <a:t>access method, </a:t>
            </a:r>
            <a:r>
              <a:rPr lang="en-US" altLang="zh-CN" dirty="0">
                <a:ea typeface="Gulim" panose="020B0600000101010101" charset="-127"/>
              </a:rPr>
              <a:t>r</a:t>
            </a:r>
            <a:r>
              <a:rPr lang="en-US" altLang="zh-CN" dirty="0" smtClean="0"/>
              <a:t>equired </a:t>
            </a:r>
            <a:r>
              <a:rPr lang="en-US" altLang="zh-CN" dirty="0"/>
              <a:t>for </a:t>
            </a:r>
            <a:r>
              <a:rPr lang="en-US" altLang="zh-CN" dirty="0" smtClean="0"/>
              <a:t>parameterized </a:t>
            </a:r>
            <a:r>
              <a:rPr lang="en-US" altLang="zh-CN" dirty="0" err="1"/>
              <a:t>QoS</a:t>
            </a:r>
            <a:r>
              <a:rPr lang="en-US" altLang="zh-CN" dirty="0"/>
              <a:t> </a:t>
            </a:r>
            <a:r>
              <a:rPr lang="en-US" altLang="zh-CN" dirty="0" smtClean="0"/>
              <a:t>Services; a </a:t>
            </a:r>
            <a:r>
              <a:rPr lang="en-US" altLang="zh-CN" dirty="0"/>
              <a:t>BSS using HCCA </a:t>
            </a:r>
            <a:r>
              <a:rPr lang="en-US" altLang="zh-CN" dirty="0" smtClean="0"/>
              <a:t>might </a:t>
            </a:r>
            <a:r>
              <a:rPr lang="en-US" altLang="zh-CN" dirty="0"/>
              <a:t>schedule traffic in its own </a:t>
            </a:r>
            <a:r>
              <a:rPr lang="en-US" altLang="zh-CN" dirty="0" smtClean="0"/>
              <a:t>BSS </a:t>
            </a:r>
            <a:r>
              <a:rPr lang="en-US" altLang="zh-CN" dirty="0"/>
              <a:t>to "</a:t>
            </a:r>
            <a:r>
              <a:rPr lang="en-US" altLang="zh-CN" dirty="0" smtClean="0"/>
              <a:t>guarantee</a:t>
            </a:r>
            <a:r>
              <a:rPr lang="en-US" altLang="zh-CN" dirty="0"/>
              <a:t>" a service</a:t>
            </a:r>
            <a:r>
              <a:rPr lang="en-US" altLang="zh-CN" dirty="0" smtClean="0"/>
              <a:t>, </a:t>
            </a:r>
            <a:r>
              <a:rPr lang="en-US" altLang="zh-CN" dirty="0"/>
              <a:t>but if two HCCA BSSs overlap and they do not coordinate their scheduled TXOPs, then a </a:t>
            </a:r>
            <a:r>
              <a:rPr lang="en-US" altLang="zh-CN" dirty="0" smtClean="0"/>
              <a:t>degradation </a:t>
            </a:r>
            <a:r>
              <a:rPr lang="en-US" altLang="zh-CN" dirty="0"/>
              <a:t>of </a:t>
            </a:r>
            <a:r>
              <a:rPr lang="en-US" altLang="zh-CN" dirty="0" err="1"/>
              <a:t>QoS</a:t>
            </a:r>
            <a:r>
              <a:rPr lang="en-US" altLang="zh-CN" dirty="0"/>
              <a:t> might </a:t>
            </a:r>
            <a:r>
              <a:rPr lang="en-US" altLang="zh-CN" dirty="0" smtClean="0"/>
              <a:t>result[3].</a:t>
            </a:r>
            <a:endParaRPr lang="en-US" altLang="ko-KR" dirty="0">
              <a:ea typeface="Gulim" panose="020B0600000101010101" charset="-127"/>
            </a:endParaRPr>
          </a:p>
          <a:p>
            <a:pPr lvl="1"/>
            <a:r>
              <a:rPr lang="en-US" altLang="zh-CN" dirty="0"/>
              <a:t>Triggered uplink access (TUA) , one or more</a:t>
            </a:r>
            <a:r>
              <a:rPr lang="en-US" altLang="zh-CN" b="1" dirty="0" smtClean="0"/>
              <a:t> </a:t>
            </a:r>
            <a:r>
              <a:rPr lang="en-US" altLang="zh-CN" dirty="0" smtClean="0"/>
              <a:t>STAs transmit </a:t>
            </a:r>
            <a:r>
              <a:rPr lang="en-US" altLang="zh-CN" dirty="0"/>
              <a:t>HE TB PPDUs simultaneously </a:t>
            </a:r>
            <a:r>
              <a:rPr lang="en-US" altLang="zh-CN" dirty="0" smtClean="0"/>
              <a:t>after  receiving the trigger frame sent by HE AP. But the transmission of the trigger frame is contention-based, therefore </a:t>
            </a:r>
            <a:r>
              <a:rPr lang="en-US" altLang="zh-CN" dirty="0"/>
              <a:t>the uplink access </a:t>
            </a:r>
            <a:r>
              <a:rPr lang="en-US" altLang="zh-CN" dirty="0" smtClean="0"/>
              <a:t>is not strictly scheduled.</a:t>
            </a:r>
            <a:endParaRPr lang="en-US" altLang="ko-KR" dirty="0">
              <a:ea typeface="Gulim" panose="020B0600000101010101" charset="-127"/>
            </a:endParaRP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4</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ea typeface="Gulim" panose="020B0600000101010101" charset="-127"/>
              </a:rPr>
              <a:t>Channel Access </a:t>
            </a:r>
            <a:r>
              <a:rPr lang="en-US" altLang="ko-KR" dirty="0" smtClean="0">
                <a:ea typeface="Gulim" panose="020B0600000101010101" charset="-127"/>
              </a:rPr>
              <a:t>Method to be optimized</a:t>
            </a:r>
            <a:endParaRPr lang="zh-CN" altLang="en-US" dirty="0"/>
          </a:p>
        </p:txBody>
      </p:sp>
      <p:sp>
        <p:nvSpPr>
          <p:cNvPr id="3" name="内容占位符 2"/>
          <p:cNvSpPr>
            <a:spLocks noGrp="1"/>
          </p:cNvSpPr>
          <p:nvPr>
            <p:ph idx="1"/>
          </p:nvPr>
        </p:nvSpPr>
        <p:spPr>
          <a:xfrm>
            <a:off x="634134" y="1556792"/>
            <a:ext cx="8042322" cy="4824536"/>
          </a:xfrm>
        </p:spPr>
        <p:txBody>
          <a:bodyPr/>
          <a:lstStyle/>
          <a:p>
            <a:r>
              <a:rPr lang="en-US" altLang="ko-KR" dirty="0" smtClean="0">
                <a:ea typeface="Gulim" panose="020B0600000101010101" charset="-127"/>
              </a:rPr>
              <a:t>What needs to be considered</a:t>
            </a:r>
          </a:p>
          <a:p>
            <a:pPr lvl="1"/>
            <a:r>
              <a:rPr lang="en-US" altLang="ko-KR" dirty="0" smtClean="0">
                <a:ea typeface="Gulim" panose="020B0600000101010101" charset="-127"/>
              </a:rPr>
              <a:t>Different transmission requirements of the current and future applications especially including </a:t>
            </a:r>
            <a:r>
              <a:rPr lang="en-GB" altLang="zh-CN" dirty="0"/>
              <a:t>virtual reality or augmented reality, gaming, remote office and cloud </a:t>
            </a:r>
            <a:r>
              <a:rPr lang="en-GB" altLang="zh-CN" dirty="0" smtClean="0"/>
              <a:t>computing should be satisfied.</a:t>
            </a:r>
          </a:p>
          <a:p>
            <a:pPr lvl="1"/>
            <a:r>
              <a:rPr lang="en-GB" altLang="zh-CN" dirty="0"/>
              <a:t>Because Wi-Fi uses the </a:t>
            </a:r>
            <a:r>
              <a:rPr lang="en-US" altLang="zh-CN" dirty="0"/>
              <a:t>unlicensed</a:t>
            </a:r>
            <a:r>
              <a:rPr lang="en-GB" altLang="zh-CN" dirty="0" smtClean="0"/>
              <a:t> spectrum the </a:t>
            </a:r>
            <a:r>
              <a:rPr lang="en-GB" altLang="zh-CN" dirty="0"/>
              <a:t>interference from OBSS and other sources would usually exist, therefore how to avoid or reduce the impact of the inference on the scheduled transmission is of vital importance.</a:t>
            </a:r>
          </a:p>
          <a:p>
            <a:pPr lvl="1"/>
            <a:r>
              <a:rPr lang="en-GB" altLang="zh-CN" dirty="0"/>
              <a:t>Backward compatibility and coexistence with legacy channel access methods would guarantee the STAs operating with different access methods operate in the same BSS or coordinated BSSs.</a:t>
            </a:r>
          </a:p>
          <a:p>
            <a:pPr lvl="1"/>
            <a:endParaRPr lang="en-US" altLang="ko-KR"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5</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2313375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Multi-channel </a:t>
            </a:r>
            <a:r>
              <a:rPr lang="en-US" altLang="ko-KR" dirty="0">
                <a:ea typeface="Gulim" panose="020B0600000101010101" charset="-127"/>
              </a:rPr>
              <a:t>Access Method</a:t>
            </a:r>
            <a:endParaRPr lang="zh-CN" altLang="en-US" dirty="0"/>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6</a:t>
            </a:fld>
            <a:endParaRPr lang="en-US" altLang="zh-CN" dirty="0"/>
          </a:p>
        </p:txBody>
      </p:sp>
      <p:sp>
        <p:nvSpPr>
          <p:cNvPr id="6" name="矩形 5"/>
          <p:cNvSpPr/>
          <p:nvPr/>
        </p:nvSpPr>
        <p:spPr>
          <a:xfrm rot="5400000">
            <a:off x="440182" y="2928142"/>
            <a:ext cx="2925655" cy="3334787"/>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 name="矩形 6"/>
          <p:cNvSpPr/>
          <p:nvPr/>
        </p:nvSpPr>
        <p:spPr>
          <a:xfrm rot="5400000">
            <a:off x="2901367" y="3514480"/>
            <a:ext cx="832485" cy="50369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 name="文本框 7"/>
          <p:cNvSpPr txBox="1"/>
          <p:nvPr/>
        </p:nvSpPr>
        <p:spPr>
          <a:xfrm>
            <a:off x="3022899" y="3637893"/>
            <a:ext cx="777240" cy="276999"/>
          </a:xfrm>
          <a:prstGeom prst="rect">
            <a:avLst/>
          </a:prstGeom>
          <a:noFill/>
        </p:spPr>
        <p:txBody>
          <a:bodyPr wrap="square" rtlCol="0">
            <a:spAutoFit/>
          </a:bodyPr>
          <a:lstStyle/>
          <a:p>
            <a:r>
              <a:rPr lang="en-US" altLang="zh-CN" b="1" dirty="0"/>
              <a:t>PHY1</a:t>
            </a:r>
          </a:p>
        </p:txBody>
      </p:sp>
      <p:sp>
        <p:nvSpPr>
          <p:cNvPr id="9" name="矩形 8"/>
          <p:cNvSpPr/>
          <p:nvPr/>
        </p:nvSpPr>
        <p:spPr>
          <a:xfrm rot="5400000">
            <a:off x="2908192" y="4713512"/>
            <a:ext cx="832485" cy="49004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 name="文本框 9"/>
          <p:cNvSpPr txBox="1"/>
          <p:nvPr/>
        </p:nvSpPr>
        <p:spPr>
          <a:xfrm>
            <a:off x="3065766" y="4791053"/>
            <a:ext cx="777240" cy="276999"/>
          </a:xfrm>
          <a:prstGeom prst="rect">
            <a:avLst/>
          </a:prstGeom>
          <a:noFill/>
        </p:spPr>
        <p:txBody>
          <a:bodyPr wrap="square" rtlCol="0">
            <a:spAutoFit/>
          </a:bodyPr>
          <a:lstStyle/>
          <a:p>
            <a:r>
              <a:rPr lang="en-US" altLang="zh-CN" b="1" dirty="0"/>
              <a:t>PHY2</a:t>
            </a:r>
          </a:p>
        </p:txBody>
      </p:sp>
      <p:sp>
        <p:nvSpPr>
          <p:cNvPr id="11" name="文本框 10"/>
          <p:cNvSpPr txBox="1"/>
          <p:nvPr/>
        </p:nvSpPr>
        <p:spPr>
          <a:xfrm>
            <a:off x="904867" y="3364462"/>
            <a:ext cx="934214" cy="830997"/>
          </a:xfrm>
          <a:prstGeom prst="rect">
            <a:avLst/>
          </a:prstGeom>
          <a:noFill/>
        </p:spPr>
        <p:txBody>
          <a:bodyPr wrap="square" rtlCol="0">
            <a:spAutoFit/>
          </a:bodyPr>
          <a:lstStyle/>
          <a:p>
            <a:pPr algn="ctr"/>
            <a:r>
              <a:rPr lang="en-US" altLang="zh-CN" b="1" dirty="0"/>
              <a:t>Contention-based Channel Access</a:t>
            </a:r>
          </a:p>
        </p:txBody>
      </p:sp>
      <p:sp>
        <p:nvSpPr>
          <p:cNvPr id="12" name="文本框 11"/>
          <p:cNvSpPr txBox="1"/>
          <p:nvPr/>
        </p:nvSpPr>
        <p:spPr>
          <a:xfrm>
            <a:off x="432911" y="5775237"/>
            <a:ext cx="911225" cy="368300"/>
          </a:xfrm>
          <a:prstGeom prst="rect">
            <a:avLst/>
          </a:prstGeom>
          <a:noFill/>
        </p:spPr>
        <p:txBody>
          <a:bodyPr wrap="square" rtlCol="0">
            <a:spAutoFit/>
          </a:bodyPr>
          <a:lstStyle/>
          <a:p>
            <a:r>
              <a:rPr lang="en-US" altLang="zh-CN" b="1" dirty="0"/>
              <a:t>AP</a:t>
            </a:r>
          </a:p>
        </p:txBody>
      </p:sp>
      <p:sp>
        <p:nvSpPr>
          <p:cNvPr id="13" name="梯形 12"/>
          <p:cNvSpPr/>
          <p:nvPr/>
        </p:nvSpPr>
        <p:spPr>
          <a:xfrm>
            <a:off x="4107397" y="3430277"/>
            <a:ext cx="210388" cy="657567"/>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4" name="文本框 13"/>
          <p:cNvSpPr txBox="1"/>
          <p:nvPr/>
        </p:nvSpPr>
        <p:spPr>
          <a:xfrm>
            <a:off x="3505988" y="3353887"/>
            <a:ext cx="998855" cy="398780"/>
          </a:xfrm>
          <a:prstGeom prst="rect">
            <a:avLst/>
          </a:prstGeom>
          <a:noFill/>
        </p:spPr>
        <p:txBody>
          <a:bodyPr wrap="square" rtlCol="0">
            <a:spAutoFit/>
          </a:bodyPr>
          <a:lstStyle/>
          <a:p>
            <a:r>
              <a:rPr lang="en-US" altLang="zh-CN" sz="1000" dirty="0" smtClean="0"/>
              <a:t>RF a</a:t>
            </a:r>
            <a:endParaRPr lang="en-US" altLang="zh-CN" sz="1000" dirty="0"/>
          </a:p>
          <a:p>
            <a:r>
              <a:rPr lang="en-US" altLang="zh-CN" sz="1000" dirty="0"/>
              <a:t>@Band1</a:t>
            </a:r>
          </a:p>
        </p:txBody>
      </p:sp>
      <p:sp>
        <p:nvSpPr>
          <p:cNvPr id="15" name="文本框 14"/>
          <p:cNvSpPr txBox="1"/>
          <p:nvPr/>
        </p:nvSpPr>
        <p:spPr>
          <a:xfrm>
            <a:off x="3546454" y="4543560"/>
            <a:ext cx="855345" cy="398780"/>
          </a:xfrm>
          <a:prstGeom prst="rect">
            <a:avLst/>
          </a:prstGeom>
          <a:noFill/>
        </p:spPr>
        <p:txBody>
          <a:bodyPr wrap="square" rtlCol="0">
            <a:spAutoFit/>
          </a:bodyPr>
          <a:lstStyle/>
          <a:p>
            <a:r>
              <a:rPr lang="en-US" altLang="zh-CN" sz="1000" dirty="0" smtClean="0"/>
              <a:t>RF b</a:t>
            </a:r>
            <a:endParaRPr lang="en-US" altLang="zh-CN" sz="1000" dirty="0"/>
          </a:p>
          <a:p>
            <a:r>
              <a:rPr lang="en-US" altLang="zh-CN" sz="1000" dirty="0"/>
              <a:t>@Band2</a:t>
            </a:r>
          </a:p>
        </p:txBody>
      </p:sp>
      <p:cxnSp>
        <p:nvCxnSpPr>
          <p:cNvPr id="16" name="直接连接符 15"/>
          <p:cNvCxnSpPr/>
          <p:nvPr/>
        </p:nvCxnSpPr>
        <p:spPr>
          <a:xfrm flipH="1">
            <a:off x="3576449" y="4946468"/>
            <a:ext cx="540087" cy="0"/>
          </a:xfrm>
          <a:prstGeom prst="line">
            <a:avLst/>
          </a:prstGeom>
          <a:solidFill>
            <a:schemeClr val="accent1"/>
          </a:solidFill>
          <a:ln w="22225" cap="flat" cmpd="sng" algn="ctr">
            <a:solidFill>
              <a:schemeClr val="tx1"/>
            </a:solidFill>
            <a:prstDash val="solid"/>
            <a:round/>
            <a:headEnd type="none" w="med" len="med"/>
            <a:tailEnd type="none" w="med" len="med"/>
          </a:ln>
        </p:spPr>
      </p:cxnSp>
      <p:sp>
        <p:nvSpPr>
          <p:cNvPr id="17" name="矩形 16"/>
          <p:cNvSpPr/>
          <p:nvPr/>
        </p:nvSpPr>
        <p:spPr>
          <a:xfrm rot="5400000">
            <a:off x="978161" y="3388796"/>
            <a:ext cx="800155" cy="75881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8" name="矩形 17"/>
          <p:cNvSpPr/>
          <p:nvPr/>
        </p:nvSpPr>
        <p:spPr>
          <a:xfrm rot="5400000">
            <a:off x="815884" y="4493715"/>
            <a:ext cx="1152005" cy="73152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9" name="文本框 18"/>
          <p:cNvSpPr txBox="1"/>
          <p:nvPr/>
        </p:nvSpPr>
        <p:spPr>
          <a:xfrm>
            <a:off x="985781" y="4500859"/>
            <a:ext cx="855190" cy="646331"/>
          </a:xfrm>
          <a:prstGeom prst="rect">
            <a:avLst/>
          </a:prstGeom>
          <a:noFill/>
        </p:spPr>
        <p:txBody>
          <a:bodyPr wrap="square" rtlCol="0">
            <a:spAutoFit/>
          </a:bodyPr>
          <a:lstStyle/>
          <a:p>
            <a:pPr algn="ctr"/>
            <a:r>
              <a:rPr lang="en-US" altLang="zh-CN" b="1" dirty="0" smtClean="0"/>
              <a:t>Scheduled Channel Access</a:t>
            </a:r>
            <a:endParaRPr lang="en-US" altLang="zh-CN" b="1" dirty="0"/>
          </a:p>
        </p:txBody>
      </p:sp>
      <p:cxnSp>
        <p:nvCxnSpPr>
          <p:cNvPr id="20" name="直接箭头连接符 19"/>
          <p:cNvCxnSpPr/>
          <p:nvPr/>
        </p:nvCxnSpPr>
        <p:spPr>
          <a:xfrm>
            <a:off x="2678493" y="5017131"/>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21" name="梯形 20"/>
          <p:cNvSpPr/>
          <p:nvPr/>
        </p:nvSpPr>
        <p:spPr>
          <a:xfrm>
            <a:off x="4847141" y="3347564"/>
            <a:ext cx="245745" cy="699770"/>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22" name="直接连接符 21"/>
          <p:cNvCxnSpPr/>
          <p:nvPr/>
        </p:nvCxnSpPr>
        <p:spPr>
          <a:xfrm flipH="1" flipV="1">
            <a:off x="5081239" y="3786957"/>
            <a:ext cx="483829" cy="1"/>
          </a:xfrm>
          <a:prstGeom prst="line">
            <a:avLst/>
          </a:prstGeom>
          <a:solidFill>
            <a:schemeClr val="accent1"/>
          </a:solidFill>
          <a:ln w="22225" cap="flat" cmpd="sng" algn="ctr">
            <a:solidFill>
              <a:schemeClr val="tx1"/>
            </a:solidFill>
            <a:prstDash val="solid"/>
            <a:round/>
            <a:headEnd type="none" w="med" len="med"/>
            <a:tailEnd type="none" w="med" len="med"/>
          </a:ln>
        </p:spPr>
      </p:cxnSp>
      <p:sp>
        <p:nvSpPr>
          <p:cNvPr id="23" name="文本框 22"/>
          <p:cNvSpPr txBox="1"/>
          <p:nvPr/>
        </p:nvSpPr>
        <p:spPr>
          <a:xfrm>
            <a:off x="5015341" y="3401772"/>
            <a:ext cx="998855" cy="398780"/>
          </a:xfrm>
          <a:prstGeom prst="rect">
            <a:avLst/>
          </a:prstGeom>
          <a:noFill/>
        </p:spPr>
        <p:txBody>
          <a:bodyPr wrap="square" rtlCol="0">
            <a:spAutoFit/>
          </a:bodyPr>
          <a:lstStyle/>
          <a:p>
            <a:r>
              <a:rPr lang="en-US" altLang="zh-CN" sz="1000" dirty="0" smtClean="0"/>
              <a:t>RF a</a:t>
            </a:r>
            <a:endParaRPr lang="en-US" altLang="zh-CN" sz="1000" dirty="0"/>
          </a:p>
          <a:p>
            <a:r>
              <a:rPr lang="en-US" altLang="zh-CN" sz="1000" dirty="0"/>
              <a:t>@Band1</a:t>
            </a:r>
          </a:p>
        </p:txBody>
      </p:sp>
      <p:sp>
        <p:nvSpPr>
          <p:cNvPr id="24" name="文本框 23"/>
          <p:cNvSpPr txBox="1"/>
          <p:nvPr/>
        </p:nvSpPr>
        <p:spPr>
          <a:xfrm>
            <a:off x="4988156" y="4558482"/>
            <a:ext cx="855345" cy="398780"/>
          </a:xfrm>
          <a:prstGeom prst="rect">
            <a:avLst/>
          </a:prstGeom>
          <a:noFill/>
        </p:spPr>
        <p:txBody>
          <a:bodyPr wrap="square" rtlCol="0">
            <a:spAutoFit/>
          </a:bodyPr>
          <a:lstStyle/>
          <a:p>
            <a:r>
              <a:rPr lang="en-US" altLang="zh-CN" sz="1000" dirty="0" smtClean="0"/>
              <a:t>RF b</a:t>
            </a:r>
            <a:endParaRPr lang="en-US" altLang="zh-CN" sz="1000" dirty="0"/>
          </a:p>
          <a:p>
            <a:r>
              <a:rPr lang="en-US" altLang="zh-CN" sz="1000" dirty="0"/>
              <a:t>@Band2</a:t>
            </a:r>
          </a:p>
        </p:txBody>
      </p:sp>
      <p:sp>
        <p:nvSpPr>
          <p:cNvPr id="25" name="梯形 24"/>
          <p:cNvSpPr/>
          <p:nvPr/>
        </p:nvSpPr>
        <p:spPr>
          <a:xfrm>
            <a:off x="4819412" y="4508040"/>
            <a:ext cx="245745" cy="699770"/>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26" name="直接连接符 25"/>
          <p:cNvCxnSpPr/>
          <p:nvPr/>
        </p:nvCxnSpPr>
        <p:spPr>
          <a:xfrm flipH="1" flipV="1">
            <a:off x="5063817" y="4980757"/>
            <a:ext cx="521571" cy="1"/>
          </a:xfrm>
          <a:prstGeom prst="line">
            <a:avLst/>
          </a:prstGeom>
          <a:solidFill>
            <a:schemeClr val="accent1"/>
          </a:solidFill>
          <a:ln w="22225" cap="flat" cmpd="sng" algn="ctr">
            <a:solidFill>
              <a:schemeClr val="tx1"/>
            </a:solidFill>
            <a:prstDash val="solid"/>
            <a:round/>
            <a:headEnd type="none" w="med" len="med"/>
            <a:tailEnd type="none" w="med" len="med"/>
          </a:ln>
        </p:spPr>
      </p:cxnSp>
      <p:sp>
        <p:nvSpPr>
          <p:cNvPr id="27" name="椭圆 26"/>
          <p:cNvSpPr/>
          <p:nvPr/>
        </p:nvSpPr>
        <p:spPr>
          <a:xfrm>
            <a:off x="4214028" y="4464000"/>
            <a:ext cx="723799" cy="464185"/>
          </a:xfrm>
          <a:prstGeom prst="ellipse">
            <a:avLst/>
          </a:prstGeom>
          <a:noFill/>
          <a:ln w="12700" cap="flat" cmpd="sng" algn="ctr">
            <a:solidFill>
              <a:schemeClr val="tx1"/>
            </a:solidFill>
            <a:prstDash val="dash"/>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8" name="椭圆 27"/>
          <p:cNvSpPr/>
          <p:nvPr/>
        </p:nvSpPr>
        <p:spPr>
          <a:xfrm>
            <a:off x="4251794" y="3262109"/>
            <a:ext cx="689274" cy="602593"/>
          </a:xfrm>
          <a:prstGeom prst="ellipse">
            <a:avLst/>
          </a:prstGeom>
          <a:noFill/>
          <a:ln w="12700" cap="flat" cmpd="sng" algn="ctr">
            <a:solidFill>
              <a:schemeClr val="tx1"/>
            </a:solidFill>
            <a:prstDash val="dash"/>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1" name="矩形 30"/>
          <p:cNvSpPr/>
          <p:nvPr/>
        </p:nvSpPr>
        <p:spPr>
          <a:xfrm rot="5400000">
            <a:off x="1999503" y="3530844"/>
            <a:ext cx="832485" cy="50369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2" name="矩形 31"/>
          <p:cNvSpPr/>
          <p:nvPr/>
        </p:nvSpPr>
        <p:spPr>
          <a:xfrm rot="5400000">
            <a:off x="1994204" y="4717582"/>
            <a:ext cx="832485" cy="51428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33" name="直接箭头连接符 32"/>
          <p:cNvCxnSpPr>
            <a:endCxn id="32" idx="2"/>
          </p:cNvCxnSpPr>
          <p:nvPr/>
        </p:nvCxnSpPr>
        <p:spPr>
          <a:xfrm>
            <a:off x="1784902" y="3806591"/>
            <a:ext cx="368401" cy="1168136"/>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34" name="直接箭头连接符 33"/>
          <p:cNvCxnSpPr/>
          <p:nvPr/>
        </p:nvCxnSpPr>
        <p:spPr>
          <a:xfrm>
            <a:off x="1761436" y="3725371"/>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35" name="直接箭头连接符 34"/>
          <p:cNvCxnSpPr/>
          <p:nvPr/>
        </p:nvCxnSpPr>
        <p:spPr>
          <a:xfrm>
            <a:off x="2678493" y="3719684"/>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36" name="直接箭头连接符 35"/>
          <p:cNvCxnSpPr/>
          <p:nvPr/>
        </p:nvCxnSpPr>
        <p:spPr>
          <a:xfrm>
            <a:off x="1757647" y="5042987"/>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37" name="直接箭头连接符 36"/>
          <p:cNvCxnSpPr>
            <a:stCxn id="31" idx="2"/>
            <a:endCxn id="18" idx="0"/>
          </p:cNvCxnSpPr>
          <p:nvPr/>
        </p:nvCxnSpPr>
        <p:spPr>
          <a:xfrm flipH="1">
            <a:off x="1757647" y="3782690"/>
            <a:ext cx="406254" cy="1076786"/>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38" name="矩形 37"/>
          <p:cNvSpPr/>
          <p:nvPr/>
        </p:nvSpPr>
        <p:spPr>
          <a:xfrm rot="5400000">
            <a:off x="2070399" y="4533238"/>
            <a:ext cx="418627" cy="237009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9" name="文本框 38"/>
          <p:cNvSpPr txBox="1"/>
          <p:nvPr/>
        </p:nvSpPr>
        <p:spPr>
          <a:xfrm>
            <a:off x="2117025" y="3620436"/>
            <a:ext cx="796766" cy="276999"/>
          </a:xfrm>
          <a:prstGeom prst="rect">
            <a:avLst/>
          </a:prstGeom>
          <a:noFill/>
        </p:spPr>
        <p:txBody>
          <a:bodyPr wrap="square" rtlCol="0">
            <a:spAutoFit/>
          </a:bodyPr>
          <a:lstStyle/>
          <a:p>
            <a:r>
              <a:rPr lang="en-US" altLang="zh-CN" b="1" dirty="0"/>
              <a:t>MAC1</a:t>
            </a:r>
          </a:p>
        </p:txBody>
      </p:sp>
      <p:sp>
        <p:nvSpPr>
          <p:cNvPr id="42" name="文本框 41"/>
          <p:cNvSpPr txBox="1"/>
          <p:nvPr/>
        </p:nvSpPr>
        <p:spPr>
          <a:xfrm>
            <a:off x="1670201" y="5562233"/>
            <a:ext cx="1177534" cy="276999"/>
          </a:xfrm>
          <a:prstGeom prst="rect">
            <a:avLst/>
          </a:prstGeom>
          <a:noFill/>
        </p:spPr>
        <p:txBody>
          <a:bodyPr wrap="square" rtlCol="0">
            <a:spAutoFit/>
          </a:bodyPr>
          <a:lstStyle/>
          <a:p>
            <a:r>
              <a:rPr lang="en-US" altLang="zh-CN" b="1" dirty="0"/>
              <a:t>C</a:t>
            </a:r>
            <a:r>
              <a:rPr lang="en-US" altLang="zh-CN" b="1" dirty="0" smtClean="0"/>
              <a:t>oordinator</a:t>
            </a:r>
            <a:endParaRPr lang="zh-CN" altLang="en-US" b="1" dirty="0"/>
          </a:p>
        </p:txBody>
      </p:sp>
      <p:sp>
        <p:nvSpPr>
          <p:cNvPr id="43" name="文本框 42"/>
          <p:cNvSpPr txBox="1"/>
          <p:nvPr/>
        </p:nvSpPr>
        <p:spPr>
          <a:xfrm>
            <a:off x="2092623" y="4838776"/>
            <a:ext cx="796766" cy="276999"/>
          </a:xfrm>
          <a:prstGeom prst="rect">
            <a:avLst/>
          </a:prstGeom>
          <a:noFill/>
        </p:spPr>
        <p:txBody>
          <a:bodyPr wrap="square" rtlCol="0">
            <a:spAutoFit/>
          </a:bodyPr>
          <a:lstStyle/>
          <a:p>
            <a:r>
              <a:rPr lang="en-US" altLang="zh-CN" b="1" dirty="0" smtClean="0"/>
              <a:t>MAC2</a:t>
            </a:r>
            <a:endParaRPr lang="en-US" altLang="zh-CN" b="1" dirty="0"/>
          </a:p>
        </p:txBody>
      </p:sp>
      <p:sp>
        <p:nvSpPr>
          <p:cNvPr id="44" name="矩形 43"/>
          <p:cNvSpPr/>
          <p:nvPr/>
        </p:nvSpPr>
        <p:spPr>
          <a:xfrm rot="5400000">
            <a:off x="5774969" y="2943130"/>
            <a:ext cx="2925654" cy="330481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5" name="矩形 44"/>
          <p:cNvSpPr/>
          <p:nvPr/>
        </p:nvSpPr>
        <p:spPr>
          <a:xfrm rot="5400000">
            <a:off x="6342595" y="3422058"/>
            <a:ext cx="832485" cy="50369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6" name="文本框 45"/>
          <p:cNvSpPr txBox="1"/>
          <p:nvPr/>
        </p:nvSpPr>
        <p:spPr>
          <a:xfrm>
            <a:off x="6464127" y="3545471"/>
            <a:ext cx="777240" cy="276999"/>
          </a:xfrm>
          <a:prstGeom prst="rect">
            <a:avLst/>
          </a:prstGeom>
          <a:noFill/>
        </p:spPr>
        <p:txBody>
          <a:bodyPr wrap="square" rtlCol="0">
            <a:spAutoFit/>
          </a:bodyPr>
          <a:lstStyle/>
          <a:p>
            <a:r>
              <a:rPr lang="en-US" altLang="zh-CN" b="1" dirty="0" smtClean="0"/>
              <a:t>MAC1</a:t>
            </a:r>
            <a:endParaRPr lang="en-US" altLang="zh-CN" b="1" dirty="0"/>
          </a:p>
        </p:txBody>
      </p:sp>
      <p:sp>
        <p:nvSpPr>
          <p:cNvPr id="47" name="矩形 46"/>
          <p:cNvSpPr/>
          <p:nvPr/>
        </p:nvSpPr>
        <p:spPr>
          <a:xfrm rot="5400000">
            <a:off x="6349420" y="4621090"/>
            <a:ext cx="832485" cy="49004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8" name="文本框 47"/>
          <p:cNvSpPr txBox="1"/>
          <p:nvPr/>
        </p:nvSpPr>
        <p:spPr>
          <a:xfrm>
            <a:off x="6465257" y="4698631"/>
            <a:ext cx="642347" cy="276999"/>
          </a:xfrm>
          <a:prstGeom prst="rect">
            <a:avLst/>
          </a:prstGeom>
          <a:noFill/>
        </p:spPr>
        <p:txBody>
          <a:bodyPr wrap="square" rtlCol="0">
            <a:spAutoFit/>
          </a:bodyPr>
          <a:lstStyle/>
          <a:p>
            <a:r>
              <a:rPr lang="en-US" altLang="zh-CN" b="1" dirty="0" smtClean="0"/>
              <a:t>MAC2</a:t>
            </a:r>
            <a:endParaRPr lang="en-US" altLang="zh-CN" b="1" dirty="0"/>
          </a:p>
        </p:txBody>
      </p:sp>
      <p:cxnSp>
        <p:nvCxnSpPr>
          <p:cNvPr id="49" name="直接箭头连接符 48"/>
          <p:cNvCxnSpPr/>
          <p:nvPr/>
        </p:nvCxnSpPr>
        <p:spPr>
          <a:xfrm>
            <a:off x="6119721" y="4924709"/>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52" name="矩形 51"/>
          <p:cNvSpPr/>
          <p:nvPr/>
        </p:nvSpPr>
        <p:spPr>
          <a:xfrm rot="5400000">
            <a:off x="5440731" y="3438422"/>
            <a:ext cx="832485" cy="50369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3" name="矩形 52"/>
          <p:cNvSpPr/>
          <p:nvPr/>
        </p:nvSpPr>
        <p:spPr>
          <a:xfrm rot="5400000">
            <a:off x="5435432" y="4625160"/>
            <a:ext cx="832485" cy="51428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54" name="直接箭头连接符 53"/>
          <p:cNvCxnSpPr/>
          <p:nvPr/>
        </p:nvCxnSpPr>
        <p:spPr>
          <a:xfrm>
            <a:off x="6119721" y="3627262"/>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55" name="文本框 54"/>
          <p:cNvSpPr txBox="1"/>
          <p:nvPr/>
        </p:nvSpPr>
        <p:spPr>
          <a:xfrm>
            <a:off x="5558253" y="3528014"/>
            <a:ext cx="796766" cy="276999"/>
          </a:xfrm>
          <a:prstGeom prst="rect">
            <a:avLst/>
          </a:prstGeom>
          <a:noFill/>
        </p:spPr>
        <p:txBody>
          <a:bodyPr wrap="square" rtlCol="0">
            <a:spAutoFit/>
          </a:bodyPr>
          <a:lstStyle/>
          <a:p>
            <a:r>
              <a:rPr lang="en-US" altLang="zh-CN" b="1" dirty="0" smtClean="0"/>
              <a:t>PHY1</a:t>
            </a:r>
            <a:endParaRPr lang="en-US" altLang="zh-CN" b="1" dirty="0"/>
          </a:p>
        </p:txBody>
      </p:sp>
      <p:sp>
        <p:nvSpPr>
          <p:cNvPr id="58" name="文本框 57"/>
          <p:cNvSpPr txBox="1"/>
          <p:nvPr/>
        </p:nvSpPr>
        <p:spPr>
          <a:xfrm>
            <a:off x="5533851" y="4746354"/>
            <a:ext cx="796766" cy="276999"/>
          </a:xfrm>
          <a:prstGeom prst="rect">
            <a:avLst/>
          </a:prstGeom>
          <a:noFill/>
        </p:spPr>
        <p:txBody>
          <a:bodyPr wrap="square" rtlCol="0">
            <a:spAutoFit/>
          </a:bodyPr>
          <a:lstStyle/>
          <a:p>
            <a:r>
              <a:rPr lang="en-US" altLang="zh-CN" b="1" dirty="0" smtClean="0"/>
              <a:t>PHY2</a:t>
            </a:r>
            <a:endParaRPr lang="en-US" altLang="zh-CN" b="1" dirty="0"/>
          </a:p>
        </p:txBody>
      </p:sp>
      <p:sp>
        <p:nvSpPr>
          <p:cNvPr id="59" name="矩形 58"/>
          <p:cNvSpPr/>
          <p:nvPr/>
        </p:nvSpPr>
        <p:spPr>
          <a:xfrm rot="5400000">
            <a:off x="6774770" y="4440408"/>
            <a:ext cx="418627" cy="255575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61" name="直接箭头连接符 60"/>
          <p:cNvCxnSpPr/>
          <p:nvPr/>
        </p:nvCxnSpPr>
        <p:spPr>
          <a:xfrm>
            <a:off x="7069503" y="3603625"/>
            <a:ext cx="368401" cy="1168136"/>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62" name="直接箭头连接符 61"/>
          <p:cNvCxnSpPr/>
          <p:nvPr/>
        </p:nvCxnSpPr>
        <p:spPr>
          <a:xfrm>
            <a:off x="7032800" y="3522405"/>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63" name="直接箭头连接符 62"/>
          <p:cNvCxnSpPr/>
          <p:nvPr/>
        </p:nvCxnSpPr>
        <p:spPr>
          <a:xfrm>
            <a:off x="7029011" y="4840021"/>
            <a:ext cx="415821"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64" name="直接箭头连接符 63"/>
          <p:cNvCxnSpPr/>
          <p:nvPr/>
        </p:nvCxnSpPr>
        <p:spPr>
          <a:xfrm flipH="1">
            <a:off x="7029011" y="3579724"/>
            <a:ext cx="406254" cy="1177114"/>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66" name="矩形 65"/>
          <p:cNvSpPr/>
          <p:nvPr/>
        </p:nvSpPr>
        <p:spPr>
          <a:xfrm rot="5400000">
            <a:off x="7407929" y="3285014"/>
            <a:ext cx="800155" cy="73152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7" name="矩形 66"/>
          <p:cNvSpPr/>
          <p:nvPr/>
        </p:nvSpPr>
        <p:spPr>
          <a:xfrm rot="5400000">
            <a:off x="7281553" y="4471464"/>
            <a:ext cx="1107498" cy="731520"/>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1"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9" name="梯形 68"/>
          <p:cNvSpPr/>
          <p:nvPr/>
        </p:nvSpPr>
        <p:spPr>
          <a:xfrm>
            <a:off x="4088947" y="4571992"/>
            <a:ext cx="245745" cy="699770"/>
          </a:xfrm>
          <a:prstGeom prst="trapezoid">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0" name="文本框 69"/>
          <p:cNvSpPr txBox="1"/>
          <p:nvPr/>
        </p:nvSpPr>
        <p:spPr>
          <a:xfrm>
            <a:off x="8269287" y="5797004"/>
            <a:ext cx="911225" cy="368300"/>
          </a:xfrm>
          <a:prstGeom prst="rect">
            <a:avLst/>
          </a:prstGeom>
          <a:noFill/>
        </p:spPr>
        <p:txBody>
          <a:bodyPr wrap="square" rtlCol="0">
            <a:spAutoFit/>
          </a:bodyPr>
          <a:lstStyle/>
          <a:p>
            <a:r>
              <a:rPr lang="en-US" altLang="zh-CN" b="1" dirty="0" smtClean="0"/>
              <a:t>STAs</a:t>
            </a:r>
            <a:endParaRPr lang="en-US" altLang="zh-CN" b="1" dirty="0"/>
          </a:p>
        </p:txBody>
      </p:sp>
      <p:grpSp>
        <p:nvGrpSpPr>
          <p:cNvPr id="71" name="组合 70"/>
          <p:cNvGrpSpPr/>
          <p:nvPr/>
        </p:nvGrpSpPr>
        <p:grpSpPr>
          <a:xfrm>
            <a:off x="361086" y="3792944"/>
            <a:ext cx="615553" cy="1490396"/>
            <a:chOff x="261942" y="2417395"/>
            <a:chExt cx="615553" cy="1490396"/>
          </a:xfrm>
        </p:grpSpPr>
        <p:sp>
          <p:nvSpPr>
            <p:cNvPr id="72" name="椭圆 71"/>
            <p:cNvSpPr/>
            <p:nvPr/>
          </p:nvSpPr>
          <p:spPr bwMode="auto">
            <a:xfrm>
              <a:off x="286266" y="2417395"/>
              <a:ext cx="532786" cy="1490396"/>
            </a:xfrm>
            <a:prstGeom prst="ellipse">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3" name="文本框 72"/>
            <p:cNvSpPr txBox="1"/>
            <p:nvPr/>
          </p:nvSpPr>
          <p:spPr>
            <a:xfrm>
              <a:off x="261942" y="2678706"/>
              <a:ext cx="615553" cy="936535"/>
            </a:xfrm>
            <a:prstGeom prst="rect">
              <a:avLst/>
            </a:prstGeom>
            <a:noFill/>
          </p:spPr>
          <p:txBody>
            <a:bodyPr vert="eaVert" wrap="square" rtlCol="0">
              <a:spAutoFit/>
            </a:bodyPr>
            <a:lstStyle/>
            <a:p>
              <a:pPr algn="ctr"/>
              <a:r>
                <a:rPr lang="en-US" altLang="zh-CN" sz="1400" dirty="0"/>
                <a:t>S</a:t>
              </a:r>
              <a:r>
                <a:rPr lang="en-US" altLang="zh-CN" sz="1400" dirty="0" smtClean="0"/>
                <a:t>ervice </a:t>
              </a:r>
              <a:r>
                <a:rPr lang="en-US" altLang="zh-CN" sz="1400" dirty="0"/>
                <a:t>C</a:t>
              </a:r>
              <a:r>
                <a:rPr lang="en-US" altLang="zh-CN" sz="1400" dirty="0" smtClean="0"/>
                <a:t>lassifier</a:t>
              </a:r>
              <a:endParaRPr lang="zh-CN" altLang="en-US" sz="1400" b="1" dirty="0"/>
            </a:p>
          </p:txBody>
        </p:sp>
      </p:grpSp>
      <p:cxnSp>
        <p:nvCxnSpPr>
          <p:cNvPr id="74" name="直接连接符 73"/>
          <p:cNvCxnSpPr/>
          <p:nvPr/>
        </p:nvCxnSpPr>
        <p:spPr>
          <a:xfrm flipH="1">
            <a:off x="3569456" y="3835791"/>
            <a:ext cx="560727" cy="0"/>
          </a:xfrm>
          <a:prstGeom prst="line">
            <a:avLst/>
          </a:prstGeom>
          <a:solidFill>
            <a:schemeClr val="accent1"/>
          </a:solidFill>
          <a:ln w="22225" cap="flat" cmpd="sng" algn="ctr">
            <a:solidFill>
              <a:schemeClr val="tx1"/>
            </a:solidFill>
            <a:prstDash val="solid"/>
            <a:round/>
            <a:headEnd type="none" w="med" len="med"/>
            <a:tailEnd type="none" w="med" len="med"/>
          </a:ln>
        </p:spPr>
      </p:cxnSp>
      <p:sp>
        <p:nvSpPr>
          <p:cNvPr id="76" name="椭圆 75"/>
          <p:cNvSpPr/>
          <p:nvPr/>
        </p:nvSpPr>
        <p:spPr bwMode="auto">
          <a:xfrm>
            <a:off x="8302827" y="3660335"/>
            <a:ext cx="532786" cy="1490396"/>
          </a:xfrm>
          <a:prstGeom prst="ellipse">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78" name="直接箭头连接符 77"/>
          <p:cNvCxnSpPr/>
          <p:nvPr/>
        </p:nvCxnSpPr>
        <p:spPr>
          <a:xfrm>
            <a:off x="99144" y="4466061"/>
            <a:ext cx="303090"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cxnSp>
        <p:nvCxnSpPr>
          <p:cNvPr id="79" name="直接连接符 78"/>
          <p:cNvCxnSpPr/>
          <p:nvPr/>
        </p:nvCxnSpPr>
        <p:spPr bwMode="auto">
          <a:xfrm flipV="1">
            <a:off x="874875" y="3768204"/>
            <a:ext cx="110309" cy="338306"/>
          </a:xfrm>
          <a:prstGeom prst="line">
            <a:avLst/>
          </a:prstGeom>
          <a:solidFill>
            <a:schemeClr val="accent1"/>
          </a:solidFill>
          <a:ln w="31750" cap="flat" cmpd="sng" algn="ctr">
            <a:solidFill>
              <a:schemeClr val="tx1"/>
            </a:solidFill>
            <a:prstDash val="solid"/>
            <a:round/>
            <a:headEnd type="arrow" w="med" len="med"/>
            <a:tailEnd type="arrow" w="med" len="med"/>
          </a:ln>
        </p:spPr>
      </p:cxnSp>
      <p:cxnSp>
        <p:nvCxnSpPr>
          <p:cNvPr id="80" name="直接连接符 79"/>
          <p:cNvCxnSpPr/>
          <p:nvPr/>
        </p:nvCxnSpPr>
        <p:spPr bwMode="auto">
          <a:xfrm>
            <a:off x="888523" y="4946468"/>
            <a:ext cx="110309" cy="261342"/>
          </a:xfrm>
          <a:prstGeom prst="line">
            <a:avLst/>
          </a:prstGeom>
          <a:solidFill>
            <a:schemeClr val="accent1"/>
          </a:solidFill>
          <a:ln w="31750" cap="flat" cmpd="sng" algn="ctr">
            <a:solidFill>
              <a:schemeClr val="tx1"/>
            </a:solidFill>
            <a:prstDash val="solid"/>
            <a:round/>
            <a:headEnd type="arrow" w="med" len="med"/>
            <a:tailEnd type="arrow" w="med" len="med"/>
          </a:ln>
        </p:spPr>
      </p:cxnSp>
      <p:cxnSp>
        <p:nvCxnSpPr>
          <p:cNvPr id="81" name="直接连接符 80"/>
          <p:cNvCxnSpPr>
            <a:stCxn id="66" idx="0"/>
          </p:cNvCxnSpPr>
          <p:nvPr/>
        </p:nvCxnSpPr>
        <p:spPr bwMode="auto">
          <a:xfrm>
            <a:off x="8173767" y="3650775"/>
            <a:ext cx="129060" cy="455735"/>
          </a:xfrm>
          <a:prstGeom prst="line">
            <a:avLst/>
          </a:prstGeom>
          <a:solidFill>
            <a:schemeClr val="accent1"/>
          </a:solidFill>
          <a:ln w="31750" cap="flat" cmpd="sng" algn="ctr">
            <a:solidFill>
              <a:schemeClr val="tx1"/>
            </a:solidFill>
            <a:prstDash val="solid"/>
            <a:round/>
            <a:headEnd type="arrow" w="med" len="med"/>
            <a:tailEnd type="arrow" w="med" len="med"/>
          </a:ln>
        </p:spPr>
      </p:cxnSp>
      <p:cxnSp>
        <p:nvCxnSpPr>
          <p:cNvPr id="82" name="直接连接符 81"/>
          <p:cNvCxnSpPr/>
          <p:nvPr/>
        </p:nvCxnSpPr>
        <p:spPr bwMode="auto">
          <a:xfrm flipV="1">
            <a:off x="8221097" y="4508042"/>
            <a:ext cx="81730" cy="498366"/>
          </a:xfrm>
          <a:prstGeom prst="line">
            <a:avLst/>
          </a:prstGeom>
          <a:solidFill>
            <a:schemeClr val="accent1"/>
          </a:solidFill>
          <a:ln w="31750" cap="flat" cmpd="sng" algn="ctr">
            <a:solidFill>
              <a:schemeClr val="tx1"/>
            </a:solidFill>
            <a:prstDash val="solid"/>
            <a:round/>
            <a:headEnd type="arrow" w="med" len="med"/>
            <a:tailEnd type="arrow" w="med" len="med"/>
          </a:ln>
        </p:spPr>
      </p:cxnSp>
      <p:cxnSp>
        <p:nvCxnSpPr>
          <p:cNvPr id="83" name="直接箭头连接符 82"/>
          <p:cNvCxnSpPr/>
          <p:nvPr/>
        </p:nvCxnSpPr>
        <p:spPr>
          <a:xfrm>
            <a:off x="8827569" y="4338061"/>
            <a:ext cx="303090" cy="0"/>
          </a:xfrm>
          <a:prstGeom prst="straightConnector1">
            <a:avLst/>
          </a:prstGeom>
          <a:solidFill>
            <a:schemeClr val="accent1"/>
          </a:solidFill>
          <a:ln w="31750" cap="flat" cmpd="sng" algn="ctr">
            <a:solidFill>
              <a:schemeClr val="tx1"/>
            </a:solidFill>
            <a:prstDash val="solid"/>
            <a:round/>
            <a:headEnd type="arrow" w="med" len="med"/>
            <a:tailEnd type="arrow" w="med" len="med"/>
          </a:ln>
        </p:spPr>
      </p:cxnSp>
      <p:sp>
        <p:nvSpPr>
          <p:cNvPr id="84" name="文本框 83"/>
          <p:cNvSpPr txBox="1"/>
          <p:nvPr/>
        </p:nvSpPr>
        <p:spPr>
          <a:xfrm>
            <a:off x="7344070" y="3229782"/>
            <a:ext cx="934214" cy="830997"/>
          </a:xfrm>
          <a:prstGeom prst="rect">
            <a:avLst/>
          </a:prstGeom>
          <a:noFill/>
        </p:spPr>
        <p:txBody>
          <a:bodyPr wrap="square" rtlCol="0">
            <a:spAutoFit/>
          </a:bodyPr>
          <a:lstStyle/>
          <a:p>
            <a:pPr algn="ctr"/>
            <a:r>
              <a:rPr lang="en-US" altLang="zh-CN" b="1" dirty="0"/>
              <a:t>Contention-based Channel Access</a:t>
            </a:r>
          </a:p>
        </p:txBody>
      </p:sp>
      <p:sp>
        <p:nvSpPr>
          <p:cNvPr id="85" name="文本框 84"/>
          <p:cNvSpPr txBox="1"/>
          <p:nvPr/>
        </p:nvSpPr>
        <p:spPr>
          <a:xfrm>
            <a:off x="7415634" y="4520070"/>
            <a:ext cx="855190" cy="646331"/>
          </a:xfrm>
          <a:prstGeom prst="rect">
            <a:avLst/>
          </a:prstGeom>
          <a:noFill/>
        </p:spPr>
        <p:txBody>
          <a:bodyPr wrap="square" rtlCol="0">
            <a:spAutoFit/>
          </a:bodyPr>
          <a:lstStyle/>
          <a:p>
            <a:pPr algn="ctr"/>
            <a:r>
              <a:rPr lang="en-US" altLang="zh-CN" b="1" dirty="0" smtClean="0"/>
              <a:t>Scheduled Channel Access</a:t>
            </a:r>
            <a:endParaRPr lang="en-US" altLang="zh-CN" b="1" dirty="0"/>
          </a:p>
        </p:txBody>
      </p:sp>
      <p:sp>
        <p:nvSpPr>
          <p:cNvPr id="86" name="文本框 85"/>
          <p:cNvSpPr txBox="1"/>
          <p:nvPr/>
        </p:nvSpPr>
        <p:spPr>
          <a:xfrm>
            <a:off x="8279286" y="3922391"/>
            <a:ext cx="615553" cy="936535"/>
          </a:xfrm>
          <a:prstGeom prst="rect">
            <a:avLst/>
          </a:prstGeom>
          <a:noFill/>
        </p:spPr>
        <p:txBody>
          <a:bodyPr vert="vert270" wrap="square" rtlCol="0">
            <a:spAutoFit/>
          </a:bodyPr>
          <a:lstStyle/>
          <a:p>
            <a:pPr algn="ctr"/>
            <a:r>
              <a:rPr lang="en-US" altLang="zh-CN" sz="1400" dirty="0"/>
              <a:t>S</a:t>
            </a:r>
            <a:r>
              <a:rPr lang="en-US" altLang="zh-CN" sz="1400" dirty="0" smtClean="0"/>
              <a:t>ervice </a:t>
            </a:r>
            <a:r>
              <a:rPr lang="en-US" altLang="zh-CN" sz="1400" dirty="0"/>
              <a:t>C</a:t>
            </a:r>
            <a:r>
              <a:rPr lang="en-US" altLang="zh-CN" sz="1400" dirty="0" smtClean="0"/>
              <a:t>lassifier</a:t>
            </a:r>
            <a:endParaRPr lang="zh-CN" altLang="en-US" sz="1400" b="1" dirty="0"/>
          </a:p>
        </p:txBody>
      </p:sp>
      <p:sp>
        <p:nvSpPr>
          <p:cNvPr id="87" name="文本框 86"/>
          <p:cNvSpPr txBox="1"/>
          <p:nvPr/>
        </p:nvSpPr>
        <p:spPr>
          <a:xfrm>
            <a:off x="6540203" y="5590670"/>
            <a:ext cx="1177534" cy="276999"/>
          </a:xfrm>
          <a:prstGeom prst="rect">
            <a:avLst/>
          </a:prstGeom>
          <a:noFill/>
        </p:spPr>
        <p:txBody>
          <a:bodyPr wrap="square" rtlCol="0">
            <a:spAutoFit/>
          </a:bodyPr>
          <a:lstStyle/>
          <a:p>
            <a:r>
              <a:rPr lang="en-US" altLang="zh-CN" b="1" dirty="0"/>
              <a:t>C</a:t>
            </a:r>
            <a:r>
              <a:rPr lang="en-US" altLang="zh-CN" b="1" dirty="0" smtClean="0"/>
              <a:t>oordinator</a:t>
            </a:r>
            <a:endParaRPr lang="zh-CN" altLang="en-US" b="1" dirty="0"/>
          </a:p>
        </p:txBody>
      </p:sp>
      <p:sp>
        <p:nvSpPr>
          <p:cNvPr id="3" name="文本框 2"/>
          <p:cNvSpPr txBox="1"/>
          <p:nvPr/>
        </p:nvSpPr>
        <p:spPr>
          <a:xfrm>
            <a:off x="280636" y="1608459"/>
            <a:ext cx="8755859" cy="1600438"/>
          </a:xfrm>
          <a:prstGeom prst="rect">
            <a:avLst/>
          </a:prstGeom>
          <a:noFill/>
        </p:spPr>
        <p:txBody>
          <a:bodyPr wrap="square" rtlCol="0">
            <a:spAutoFit/>
          </a:bodyPr>
          <a:lstStyle/>
          <a:p>
            <a:pPr marL="285750" indent="-285750">
              <a:buFont typeface="Wingdings" panose="05000000000000000000" pitchFamily="2" charset="2"/>
              <a:buChar char="p"/>
            </a:pPr>
            <a:r>
              <a:rPr lang="en-US" altLang="zh-CN" sz="1400" dirty="0" smtClean="0"/>
              <a:t>Two functional modules with different access methods are used respectively to handle  the data with different  types of services, which are real-time and non-real-time applications.</a:t>
            </a:r>
          </a:p>
          <a:p>
            <a:pPr marL="285750" indent="-285750">
              <a:buFont typeface="Wingdings" panose="05000000000000000000" pitchFamily="2" charset="2"/>
              <a:buChar char="p"/>
            </a:pPr>
            <a:r>
              <a:rPr lang="en-US" altLang="zh-CN" sz="1400" dirty="0" smtClean="0"/>
              <a:t>The functional module of Scheduled Channel Access is responsible for the scheduled transmission of the data of real-time applications through the schedulable TXOPs (such as CAPs) from multi-band channels.</a:t>
            </a:r>
          </a:p>
          <a:p>
            <a:pPr marL="285750" indent="-285750">
              <a:buFont typeface="Wingdings" panose="05000000000000000000" pitchFamily="2" charset="2"/>
              <a:buChar char="p"/>
            </a:pPr>
            <a:r>
              <a:rPr lang="en-US" altLang="zh-CN" sz="1400" dirty="0"/>
              <a:t>The functional module </a:t>
            </a:r>
            <a:r>
              <a:rPr lang="en-US" altLang="zh-CN" sz="1400" dirty="0" smtClean="0"/>
              <a:t>of </a:t>
            </a:r>
            <a:r>
              <a:rPr lang="en-US" altLang="zh-CN" sz="1400" dirty="0"/>
              <a:t>C</a:t>
            </a:r>
            <a:r>
              <a:rPr lang="en-US" altLang="zh-CN" sz="1400" dirty="0" smtClean="0"/>
              <a:t>ontention-based </a:t>
            </a:r>
            <a:r>
              <a:rPr lang="en-US" altLang="zh-CN" sz="1400" dirty="0"/>
              <a:t>C</a:t>
            </a:r>
            <a:r>
              <a:rPr lang="en-US" altLang="zh-CN" sz="1400" dirty="0" smtClean="0"/>
              <a:t>hannel </a:t>
            </a:r>
            <a:r>
              <a:rPr lang="en-US" altLang="zh-CN" sz="1400" dirty="0"/>
              <a:t>A</a:t>
            </a:r>
            <a:r>
              <a:rPr lang="en-US" altLang="zh-CN" sz="1400" dirty="0" smtClean="0"/>
              <a:t>ccess is </a:t>
            </a:r>
            <a:r>
              <a:rPr lang="en-US" altLang="zh-CN" sz="1400" dirty="0"/>
              <a:t>responsible for the </a:t>
            </a:r>
            <a:r>
              <a:rPr lang="en-US" altLang="zh-CN" sz="1400" dirty="0" smtClean="0"/>
              <a:t>best-effort transmission </a:t>
            </a:r>
            <a:r>
              <a:rPr lang="en-US" altLang="zh-CN" sz="1400" dirty="0"/>
              <a:t>of the data of </a:t>
            </a:r>
            <a:r>
              <a:rPr lang="en-US" altLang="zh-CN" sz="1400" dirty="0" smtClean="0"/>
              <a:t>non-real-time applications mainly </a:t>
            </a:r>
            <a:r>
              <a:rPr lang="en-US" altLang="zh-CN" sz="1400" dirty="0"/>
              <a:t>through the </a:t>
            </a:r>
            <a:r>
              <a:rPr lang="en-US" altLang="zh-CN" sz="1400" dirty="0" smtClean="0"/>
              <a:t>CSMA TXOPs from </a:t>
            </a:r>
            <a:r>
              <a:rPr lang="en-US" altLang="zh-CN" sz="1400" dirty="0"/>
              <a:t>multi-band </a:t>
            </a:r>
            <a:r>
              <a:rPr lang="en-US" altLang="zh-CN" sz="1400" dirty="0" smtClean="0"/>
              <a:t>channels</a:t>
            </a:r>
            <a:r>
              <a:rPr lang="en-US" altLang="zh-CN" sz="1400" dirty="0"/>
              <a:t>.</a:t>
            </a:r>
            <a:endParaRPr lang="en-US" altLang="zh-CN" sz="1400" dirty="0" smtClean="0"/>
          </a:p>
          <a:p>
            <a:pPr marL="285750" indent="-285750">
              <a:buFont typeface="Wingdings" panose="05000000000000000000" pitchFamily="2" charset="2"/>
              <a:buChar char="p"/>
            </a:pPr>
            <a:endParaRPr lang="zh-CN" altLang="en-US" sz="1400" dirty="0"/>
          </a:p>
        </p:txBody>
      </p:sp>
    </p:spTree>
    <p:extLst>
      <p:ext uri="{BB962C8B-B14F-4D97-AF65-F5344CB8AC3E}">
        <p14:creationId xmlns:p14="http://schemas.microsoft.com/office/powerpoint/2010/main" val="414960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smtClean="0">
                <a:ea typeface="Gulim" panose="020B0600000101010101" charset="-127"/>
              </a:rPr>
              <a:t>Multi-</a:t>
            </a:r>
            <a:r>
              <a:rPr lang="en-US" altLang="ko-KR" dirty="0">
                <a:ea typeface="Gulim" panose="020B0600000101010101" charset="-127"/>
              </a:rPr>
              <a:t>C</a:t>
            </a:r>
            <a:r>
              <a:rPr lang="en-US" altLang="ko-KR" dirty="0" smtClean="0">
                <a:ea typeface="Gulim" panose="020B0600000101010101" charset="-127"/>
              </a:rPr>
              <a:t>hannel </a:t>
            </a:r>
            <a:r>
              <a:rPr lang="en-US" altLang="ko-KR" dirty="0">
                <a:ea typeface="Gulim" panose="020B0600000101010101" charset="-127"/>
              </a:rPr>
              <a:t>Access Method</a:t>
            </a:r>
            <a:endParaRPr lang="zh-CN" altLang="en-US" dirty="0"/>
          </a:p>
        </p:txBody>
      </p:sp>
      <p:sp>
        <p:nvSpPr>
          <p:cNvPr id="4" name="页脚占位符 3"/>
          <p:cNvSpPr>
            <a:spLocks noGrp="1"/>
          </p:cNvSpPr>
          <p:nvPr>
            <p:ph type="ftr" sz="quarter" idx="10"/>
          </p:nvPr>
        </p:nvSpPr>
        <p:spPr>
          <a:xfrm>
            <a:off x="7182975" y="6475413"/>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a:xfrm>
            <a:off x="4571630" y="6475413"/>
            <a:ext cx="76944" cy="184666"/>
          </a:xfrm>
        </p:spPr>
        <p:txBody>
          <a:bodyPr/>
          <a:lstStyle/>
          <a:p>
            <a:pPr>
              <a:defRPr/>
            </a:pPr>
            <a:fld id="{DB96EB75-F5AF-4D4C-9A85-68542A78121A}" type="slidenum">
              <a:rPr lang="en-US" altLang="zh-CN" smtClean="0"/>
              <a:t>7</a:t>
            </a:fld>
            <a:endParaRPr lang="en-US" altLang="zh-CN" dirty="0"/>
          </a:p>
        </p:txBody>
      </p:sp>
      <p:cxnSp>
        <p:nvCxnSpPr>
          <p:cNvPr id="6" name="直接连接符 5"/>
          <p:cNvCxnSpPr/>
          <p:nvPr/>
        </p:nvCxnSpPr>
        <p:spPr bwMode="auto">
          <a:xfrm>
            <a:off x="1793228" y="3803110"/>
            <a:ext cx="4984978" cy="1810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7" name="矩形 6"/>
          <p:cNvSpPr/>
          <p:nvPr/>
        </p:nvSpPr>
        <p:spPr bwMode="auto">
          <a:xfrm>
            <a:off x="1208194" y="3478224"/>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 name="矩形 7"/>
          <p:cNvSpPr/>
          <p:nvPr/>
        </p:nvSpPr>
        <p:spPr bwMode="auto">
          <a:xfrm>
            <a:off x="6790885" y="3442819"/>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 name="矩形 9"/>
          <p:cNvSpPr/>
          <p:nvPr/>
        </p:nvSpPr>
        <p:spPr bwMode="auto">
          <a:xfrm>
            <a:off x="1197530" y="4717357"/>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 name="矩形 10"/>
          <p:cNvSpPr/>
          <p:nvPr/>
        </p:nvSpPr>
        <p:spPr bwMode="auto">
          <a:xfrm>
            <a:off x="6805102" y="4754845"/>
            <a:ext cx="585034" cy="649770"/>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2" name="直接连接符 11"/>
          <p:cNvCxnSpPr/>
          <p:nvPr/>
        </p:nvCxnSpPr>
        <p:spPr bwMode="auto">
          <a:xfrm>
            <a:off x="1768856" y="5068524"/>
            <a:ext cx="5009350" cy="11207"/>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13" name="文本框 12"/>
          <p:cNvSpPr txBox="1"/>
          <p:nvPr/>
        </p:nvSpPr>
        <p:spPr>
          <a:xfrm>
            <a:off x="1190763" y="3641953"/>
            <a:ext cx="662176" cy="400110"/>
          </a:xfrm>
          <a:prstGeom prst="rect">
            <a:avLst/>
          </a:prstGeom>
          <a:noFill/>
        </p:spPr>
        <p:txBody>
          <a:bodyPr wrap="square" rtlCol="0">
            <a:spAutoFit/>
          </a:bodyPr>
          <a:lstStyle/>
          <a:p>
            <a:r>
              <a:rPr lang="en-US" altLang="zh-CN" sz="1000" b="1" dirty="0" smtClean="0"/>
              <a:t>Channel@Band1</a:t>
            </a:r>
            <a:endParaRPr lang="zh-CN" altLang="en-US" sz="1000" b="1" dirty="0"/>
          </a:p>
        </p:txBody>
      </p:sp>
      <p:sp>
        <p:nvSpPr>
          <p:cNvPr id="14" name="矩形 13"/>
          <p:cNvSpPr/>
          <p:nvPr/>
        </p:nvSpPr>
        <p:spPr bwMode="auto">
          <a:xfrm>
            <a:off x="323528" y="3496325"/>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5" name="文本框 14"/>
          <p:cNvSpPr txBox="1"/>
          <p:nvPr/>
        </p:nvSpPr>
        <p:spPr>
          <a:xfrm>
            <a:off x="427108" y="4156978"/>
            <a:ext cx="401201" cy="338151"/>
          </a:xfrm>
          <a:prstGeom prst="rect">
            <a:avLst/>
          </a:prstGeom>
          <a:noFill/>
        </p:spPr>
        <p:txBody>
          <a:bodyPr wrap="square" rtlCol="0">
            <a:spAutoFit/>
          </a:bodyPr>
          <a:lstStyle/>
          <a:p>
            <a:r>
              <a:rPr lang="en-US" altLang="zh-CN" dirty="0" smtClean="0"/>
              <a:t>AP</a:t>
            </a:r>
            <a:endParaRPr lang="zh-CN" altLang="en-US" dirty="0"/>
          </a:p>
        </p:txBody>
      </p:sp>
      <p:sp>
        <p:nvSpPr>
          <p:cNvPr id="16" name="矩形 15"/>
          <p:cNvSpPr/>
          <p:nvPr/>
        </p:nvSpPr>
        <p:spPr bwMode="auto">
          <a:xfrm>
            <a:off x="7684726" y="3499856"/>
            <a:ext cx="585034" cy="1870802"/>
          </a:xfrm>
          <a:prstGeom prst="rect">
            <a:avLst/>
          </a:prstGeom>
          <a:solidFill>
            <a:schemeClr val="bg1"/>
          </a:solidFill>
          <a:ln w="25400"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7" name="文本框 16"/>
          <p:cNvSpPr txBox="1"/>
          <p:nvPr/>
        </p:nvSpPr>
        <p:spPr>
          <a:xfrm>
            <a:off x="1157316" y="4830561"/>
            <a:ext cx="695646" cy="400110"/>
          </a:xfrm>
          <a:prstGeom prst="rect">
            <a:avLst/>
          </a:prstGeom>
          <a:noFill/>
        </p:spPr>
        <p:txBody>
          <a:bodyPr wrap="square" rtlCol="0">
            <a:spAutoFit/>
          </a:bodyPr>
          <a:lstStyle/>
          <a:p>
            <a:r>
              <a:rPr lang="en-US" altLang="zh-CN" sz="1000" b="1" dirty="0" smtClean="0"/>
              <a:t>Channel@Band2</a:t>
            </a:r>
            <a:endParaRPr lang="zh-CN" altLang="en-US" sz="1000" b="1" dirty="0"/>
          </a:p>
        </p:txBody>
      </p:sp>
      <p:sp>
        <p:nvSpPr>
          <p:cNvPr id="19" name="文本框 18"/>
          <p:cNvSpPr txBox="1"/>
          <p:nvPr/>
        </p:nvSpPr>
        <p:spPr>
          <a:xfrm>
            <a:off x="7714842" y="4210516"/>
            <a:ext cx="539186" cy="338151"/>
          </a:xfrm>
          <a:prstGeom prst="rect">
            <a:avLst/>
          </a:prstGeom>
          <a:noFill/>
        </p:spPr>
        <p:txBody>
          <a:bodyPr wrap="square" rtlCol="0">
            <a:spAutoFit/>
          </a:bodyPr>
          <a:lstStyle/>
          <a:p>
            <a:r>
              <a:rPr lang="en-US" altLang="zh-CN" dirty="0" smtClean="0"/>
              <a:t>STAs</a:t>
            </a:r>
            <a:endParaRPr lang="zh-CN" altLang="en-US" dirty="0"/>
          </a:p>
        </p:txBody>
      </p:sp>
      <p:cxnSp>
        <p:nvCxnSpPr>
          <p:cNvPr id="20" name="直接连接符 19"/>
          <p:cNvCxnSpPr/>
          <p:nvPr/>
        </p:nvCxnSpPr>
        <p:spPr bwMode="auto">
          <a:xfrm>
            <a:off x="908562" y="3821210"/>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1" name="直接连接符 20"/>
          <p:cNvCxnSpPr>
            <a:endCxn id="10" idx="1"/>
          </p:cNvCxnSpPr>
          <p:nvPr/>
        </p:nvCxnSpPr>
        <p:spPr bwMode="auto">
          <a:xfrm>
            <a:off x="908562" y="5026222"/>
            <a:ext cx="288968" cy="1602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2" name="直接连接符 21"/>
          <p:cNvCxnSpPr/>
          <p:nvPr/>
        </p:nvCxnSpPr>
        <p:spPr bwMode="auto">
          <a:xfrm>
            <a:off x="7364842" y="3748327"/>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cxnSp>
        <p:nvCxnSpPr>
          <p:cNvPr id="23" name="直接连接符 22"/>
          <p:cNvCxnSpPr/>
          <p:nvPr/>
        </p:nvCxnSpPr>
        <p:spPr bwMode="auto">
          <a:xfrm>
            <a:off x="7363315" y="5046728"/>
            <a:ext cx="299632" cy="0"/>
          </a:xfrm>
          <a:prstGeom prst="line">
            <a:avLst/>
          </a:prstGeom>
          <a:solidFill>
            <a:schemeClr val="accent1"/>
          </a:solidFill>
          <a:ln w="38100" cap="flat" cmpd="sng" algn="ctr">
            <a:solidFill>
              <a:schemeClr val="tx1"/>
            </a:solidFill>
            <a:prstDash val="solid"/>
            <a:round/>
            <a:headEnd type="none" w="med" len="med"/>
            <a:tailEnd type="none" w="med" len="med"/>
          </a:ln>
        </p:spPr>
      </p:cxnSp>
      <p:sp>
        <p:nvSpPr>
          <p:cNvPr id="24" name="矩形 23"/>
          <p:cNvSpPr/>
          <p:nvPr/>
        </p:nvSpPr>
        <p:spPr bwMode="auto">
          <a:xfrm>
            <a:off x="2012618" y="3480307"/>
            <a:ext cx="1127305" cy="305508"/>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5" name="矩形 24"/>
          <p:cNvSpPr/>
          <p:nvPr/>
        </p:nvSpPr>
        <p:spPr bwMode="auto">
          <a:xfrm>
            <a:off x="3097367" y="3482389"/>
            <a:ext cx="1127305" cy="305508"/>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26" name="矩形 25"/>
          <p:cNvSpPr/>
          <p:nvPr/>
        </p:nvSpPr>
        <p:spPr bwMode="auto">
          <a:xfrm>
            <a:off x="4216376" y="3482706"/>
            <a:ext cx="1127305" cy="305508"/>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27" name="矩形 26"/>
          <p:cNvSpPr/>
          <p:nvPr/>
        </p:nvSpPr>
        <p:spPr bwMode="auto">
          <a:xfrm>
            <a:off x="5301125" y="3484788"/>
            <a:ext cx="1127305" cy="305508"/>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28" name="矩形 27"/>
          <p:cNvSpPr/>
          <p:nvPr/>
        </p:nvSpPr>
        <p:spPr bwMode="auto">
          <a:xfrm>
            <a:off x="2022212" y="4743013"/>
            <a:ext cx="1082443" cy="305508"/>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29" name="矩形 28"/>
          <p:cNvSpPr/>
          <p:nvPr/>
        </p:nvSpPr>
        <p:spPr bwMode="auto">
          <a:xfrm>
            <a:off x="3095811" y="4745412"/>
            <a:ext cx="1127305" cy="305508"/>
          </a:xfrm>
          <a:prstGeom prst="rect">
            <a:avLst/>
          </a:prstGeom>
          <a:pattFill prst="pct5">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30" name="矩形 29"/>
          <p:cNvSpPr/>
          <p:nvPr/>
        </p:nvSpPr>
        <p:spPr bwMode="auto">
          <a:xfrm>
            <a:off x="4225970" y="4745413"/>
            <a:ext cx="2231465" cy="303453"/>
          </a:xfrm>
          <a:prstGeom prst="rect">
            <a:avLst/>
          </a:prstGeom>
          <a:pattFill prst="openDmnd">
            <a:fgClr>
              <a:schemeClr val="tx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endParaRPr lang="zh-CN" altLang="en-US">
              <a:cs typeface="Arial" panose="020B0604020202020204" pitchFamily="34" charset="0"/>
            </a:endParaRPr>
          </a:p>
        </p:txBody>
      </p:sp>
      <p:sp>
        <p:nvSpPr>
          <p:cNvPr id="32" name="文本框 31"/>
          <p:cNvSpPr txBox="1"/>
          <p:nvPr/>
        </p:nvSpPr>
        <p:spPr>
          <a:xfrm>
            <a:off x="1989116" y="3043986"/>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33" name="矩形 32"/>
          <p:cNvSpPr/>
          <p:nvPr/>
        </p:nvSpPr>
        <p:spPr bwMode="auto">
          <a:xfrm>
            <a:off x="2132928" y="4757767"/>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4" name="矩形 33"/>
          <p:cNvSpPr/>
          <p:nvPr/>
        </p:nvSpPr>
        <p:spPr bwMode="auto">
          <a:xfrm>
            <a:off x="3253352" y="3474057"/>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5" name="矩形 34"/>
          <p:cNvSpPr/>
          <p:nvPr/>
        </p:nvSpPr>
        <p:spPr bwMode="auto">
          <a:xfrm>
            <a:off x="4485519" y="4739942"/>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6" name="矩形 35"/>
          <p:cNvSpPr/>
          <p:nvPr/>
        </p:nvSpPr>
        <p:spPr bwMode="auto">
          <a:xfrm>
            <a:off x="5501024" y="3500806"/>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7" name="矩形 36"/>
          <p:cNvSpPr/>
          <p:nvPr/>
        </p:nvSpPr>
        <p:spPr bwMode="auto">
          <a:xfrm>
            <a:off x="4910674" y="5514795"/>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38" name="文本框 37"/>
          <p:cNvSpPr txBox="1"/>
          <p:nvPr/>
        </p:nvSpPr>
        <p:spPr>
          <a:xfrm>
            <a:off x="5154374" y="5587374"/>
            <a:ext cx="3500815" cy="307777"/>
          </a:xfrm>
          <a:prstGeom prst="rect">
            <a:avLst/>
          </a:prstGeom>
          <a:noFill/>
        </p:spPr>
        <p:txBody>
          <a:bodyPr wrap="square" rtlCol="0">
            <a:spAutoFit/>
          </a:bodyPr>
          <a:lstStyle/>
          <a:p>
            <a:r>
              <a:rPr lang="en-US" altLang="zh-CN" sz="1400" dirty="0" smtClean="0"/>
              <a:t>Scheduled MSDUs</a:t>
            </a:r>
            <a:endParaRPr lang="zh-CN" altLang="en-US" sz="1400" dirty="0"/>
          </a:p>
        </p:txBody>
      </p:sp>
      <p:sp>
        <p:nvSpPr>
          <p:cNvPr id="39" name="矩形 38"/>
          <p:cNvSpPr/>
          <p:nvPr/>
        </p:nvSpPr>
        <p:spPr bwMode="auto">
          <a:xfrm>
            <a:off x="2327864" y="3488410"/>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0" name="矩形 39"/>
          <p:cNvSpPr/>
          <p:nvPr/>
        </p:nvSpPr>
        <p:spPr bwMode="auto">
          <a:xfrm>
            <a:off x="4937075" y="3478224"/>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1" name="矩形 40"/>
          <p:cNvSpPr/>
          <p:nvPr/>
        </p:nvSpPr>
        <p:spPr bwMode="auto">
          <a:xfrm>
            <a:off x="4521608" y="3489343"/>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3" name="矩形 42"/>
          <p:cNvSpPr/>
          <p:nvPr/>
        </p:nvSpPr>
        <p:spPr bwMode="auto">
          <a:xfrm>
            <a:off x="4924740" y="5967159"/>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4" name="文本框 43"/>
          <p:cNvSpPr txBox="1"/>
          <p:nvPr/>
        </p:nvSpPr>
        <p:spPr>
          <a:xfrm>
            <a:off x="5154374" y="5992151"/>
            <a:ext cx="3666098" cy="307777"/>
          </a:xfrm>
          <a:prstGeom prst="rect">
            <a:avLst/>
          </a:prstGeom>
          <a:noFill/>
        </p:spPr>
        <p:txBody>
          <a:bodyPr wrap="square" rtlCol="0">
            <a:spAutoFit/>
          </a:bodyPr>
          <a:lstStyle/>
          <a:p>
            <a:r>
              <a:rPr lang="en-US" altLang="zh-CN" sz="1400" dirty="0" smtClean="0"/>
              <a:t>MSDUs through contention-based </a:t>
            </a:r>
            <a:r>
              <a:rPr lang="en-US" altLang="zh-CN" sz="1400" dirty="0"/>
              <a:t>a</a:t>
            </a:r>
            <a:r>
              <a:rPr lang="en-US" altLang="zh-CN" sz="1400" dirty="0" smtClean="0"/>
              <a:t>ccess</a:t>
            </a:r>
            <a:endParaRPr lang="zh-CN" altLang="en-US" sz="1400" dirty="0"/>
          </a:p>
        </p:txBody>
      </p:sp>
      <p:sp>
        <p:nvSpPr>
          <p:cNvPr id="45" name="矩形 44"/>
          <p:cNvSpPr/>
          <p:nvPr/>
        </p:nvSpPr>
        <p:spPr bwMode="auto">
          <a:xfrm>
            <a:off x="3519764" y="4733638"/>
            <a:ext cx="182823" cy="306785"/>
          </a:xfrm>
          <a:prstGeom prst="rect">
            <a:avLst/>
          </a:prstGeom>
          <a:pattFill prst="smGrid">
            <a:fgClr>
              <a:schemeClr val="accent1"/>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46" name="直接连接符 45"/>
          <p:cNvCxnSpPr>
            <a:endCxn id="24" idx="1"/>
          </p:cNvCxnSpPr>
          <p:nvPr/>
        </p:nvCxnSpPr>
        <p:spPr bwMode="auto">
          <a:xfrm>
            <a:off x="2012618" y="3090858"/>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7" name="直接连接符 46"/>
          <p:cNvCxnSpPr/>
          <p:nvPr/>
        </p:nvCxnSpPr>
        <p:spPr bwMode="auto">
          <a:xfrm>
            <a:off x="3097841" y="3090858"/>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8" name="直接连接符 47"/>
          <p:cNvCxnSpPr/>
          <p:nvPr/>
        </p:nvCxnSpPr>
        <p:spPr bwMode="auto">
          <a:xfrm>
            <a:off x="4216376" y="3090858"/>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49" name="直接连接符 48"/>
          <p:cNvCxnSpPr/>
          <p:nvPr/>
        </p:nvCxnSpPr>
        <p:spPr bwMode="auto">
          <a:xfrm>
            <a:off x="5301125" y="3135879"/>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0" name="直接连接符 49"/>
          <p:cNvCxnSpPr/>
          <p:nvPr/>
        </p:nvCxnSpPr>
        <p:spPr bwMode="auto">
          <a:xfrm>
            <a:off x="6428430" y="3135879"/>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1" name="直接连接符 50"/>
          <p:cNvCxnSpPr/>
          <p:nvPr/>
        </p:nvCxnSpPr>
        <p:spPr bwMode="auto">
          <a:xfrm>
            <a:off x="2022212" y="3315777"/>
            <a:ext cx="1082443"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52" name="直接连接符 51"/>
          <p:cNvCxnSpPr/>
          <p:nvPr/>
        </p:nvCxnSpPr>
        <p:spPr bwMode="auto">
          <a:xfrm>
            <a:off x="3096802" y="3317857"/>
            <a:ext cx="1119574"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53" name="直接连接符 52"/>
          <p:cNvCxnSpPr/>
          <p:nvPr/>
        </p:nvCxnSpPr>
        <p:spPr bwMode="auto">
          <a:xfrm>
            <a:off x="4217407" y="3317857"/>
            <a:ext cx="1082443"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54" name="直接连接符 53"/>
          <p:cNvCxnSpPr/>
          <p:nvPr/>
        </p:nvCxnSpPr>
        <p:spPr bwMode="auto">
          <a:xfrm>
            <a:off x="5291997" y="3319937"/>
            <a:ext cx="1153029"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55" name="直接连接符 54"/>
          <p:cNvCxnSpPr/>
          <p:nvPr/>
        </p:nvCxnSpPr>
        <p:spPr bwMode="auto">
          <a:xfrm>
            <a:off x="2026837" y="4317503"/>
            <a:ext cx="0" cy="542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6" name="直接连接符 55"/>
          <p:cNvCxnSpPr/>
          <p:nvPr/>
        </p:nvCxnSpPr>
        <p:spPr bwMode="auto">
          <a:xfrm>
            <a:off x="3099871" y="4317503"/>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7" name="直接连接符 56"/>
          <p:cNvCxnSpPr/>
          <p:nvPr/>
        </p:nvCxnSpPr>
        <p:spPr bwMode="auto">
          <a:xfrm>
            <a:off x="4218407" y="4317503"/>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59" name="直接连接符 58"/>
          <p:cNvCxnSpPr/>
          <p:nvPr/>
        </p:nvCxnSpPr>
        <p:spPr bwMode="auto">
          <a:xfrm>
            <a:off x="6479214" y="4362524"/>
            <a:ext cx="0" cy="418026"/>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60" name="直接连接符 59"/>
          <p:cNvCxnSpPr/>
          <p:nvPr/>
        </p:nvCxnSpPr>
        <p:spPr bwMode="auto">
          <a:xfrm>
            <a:off x="2036431" y="4542422"/>
            <a:ext cx="1082443"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61" name="直接连接符 60"/>
          <p:cNvCxnSpPr/>
          <p:nvPr/>
        </p:nvCxnSpPr>
        <p:spPr bwMode="auto">
          <a:xfrm>
            <a:off x="3111021" y="4544502"/>
            <a:ext cx="1119574" cy="0"/>
          </a:xfrm>
          <a:prstGeom prst="line">
            <a:avLst/>
          </a:prstGeom>
          <a:solidFill>
            <a:schemeClr val="accent1"/>
          </a:solidFill>
          <a:ln w="9525" cap="flat" cmpd="sng" algn="ctr">
            <a:solidFill>
              <a:schemeClr val="tx1"/>
            </a:solidFill>
            <a:prstDash val="solid"/>
            <a:round/>
            <a:headEnd type="stealth" w="med" len="med"/>
            <a:tailEnd type="stealth" w="med" len="med"/>
          </a:ln>
        </p:spPr>
      </p:cxnSp>
      <p:cxnSp>
        <p:nvCxnSpPr>
          <p:cNvPr id="62" name="直接连接符 61"/>
          <p:cNvCxnSpPr/>
          <p:nvPr/>
        </p:nvCxnSpPr>
        <p:spPr bwMode="auto">
          <a:xfrm flipV="1">
            <a:off x="4231626" y="4540827"/>
            <a:ext cx="2242880" cy="3675"/>
          </a:xfrm>
          <a:prstGeom prst="line">
            <a:avLst/>
          </a:prstGeom>
          <a:solidFill>
            <a:schemeClr val="accent1"/>
          </a:solidFill>
          <a:ln w="9525" cap="flat" cmpd="sng" algn="ctr">
            <a:solidFill>
              <a:schemeClr val="tx1"/>
            </a:solidFill>
            <a:prstDash val="solid"/>
            <a:round/>
            <a:headEnd type="stealth" w="med" len="med"/>
            <a:tailEnd type="stealth" w="med" len="med"/>
          </a:ln>
        </p:spPr>
      </p:cxnSp>
      <p:sp>
        <p:nvSpPr>
          <p:cNvPr id="66" name="文本框 44"/>
          <p:cNvSpPr txBox="1"/>
          <p:nvPr/>
        </p:nvSpPr>
        <p:spPr>
          <a:xfrm>
            <a:off x="3419872" y="3049215"/>
            <a:ext cx="669246"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endParaRPr lang="zh-CN" altLang="en-US" sz="1400" b="1" dirty="0"/>
          </a:p>
        </p:txBody>
      </p:sp>
      <p:sp>
        <p:nvSpPr>
          <p:cNvPr id="68" name="矩形 67"/>
          <p:cNvSpPr/>
          <p:nvPr/>
        </p:nvSpPr>
        <p:spPr bwMode="auto">
          <a:xfrm>
            <a:off x="2597500" y="4747495"/>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9" name="矩形 68"/>
          <p:cNvSpPr/>
          <p:nvPr/>
        </p:nvSpPr>
        <p:spPr bwMode="auto">
          <a:xfrm>
            <a:off x="3682478" y="3477176"/>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0" name="矩形 69"/>
          <p:cNvSpPr/>
          <p:nvPr/>
        </p:nvSpPr>
        <p:spPr bwMode="auto">
          <a:xfrm>
            <a:off x="4902817" y="4742081"/>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1" name="矩形 70"/>
          <p:cNvSpPr/>
          <p:nvPr/>
        </p:nvSpPr>
        <p:spPr bwMode="auto">
          <a:xfrm>
            <a:off x="5897820" y="3478224"/>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2" name="矩形 71"/>
          <p:cNvSpPr/>
          <p:nvPr/>
        </p:nvSpPr>
        <p:spPr>
          <a:xfrm>
            <a:off x="1940754" y="5089484"/>
            <a:ext cx="575799" cy="246221"/>
          </a:xfrm>
          <a:prstGeom prst="rect">
            <a:avLst/>
          </a:prstGeom>
        </p:spPr>
        <p:txBody>
          <a:bodyPr wrap="none">
            <a:spAutoFit/>
          </a:bodyPr>
          <a:lstStyle/>
          <a:p>
            <a:r>
              <a:rPr lang="en-US" altLang="zh-CN" sz="1000" b="1" dirty="0" err="1"/>
              <a:t>TXOPi</a:t>
            </a:r>
            <a:endParaRPr lang="zh-CN" altLang="en-US" sz="1000" b="1" dirty="0"/>
          </a:p>
        </p:txBody>
      </p:sp>
      <p:sp>
        <p:nvSpPr>
          <p:cNvPr id="73" name="矩形 72"/>
          <p:cNvSpPr/>
          <p:nvPr/>
        </p:nvSpPr>
        <p:spPr>
          <a:xfrm>
            <a:off x="2453057" y="5089484"/>
            <a:ext cx="583814" cy="246221"/>
          </a:xfrm>
          <a:prstGeom prst="rect">
            <a:avLst/>
          </a:prstGeom>
        </p:spPr>
        <p:txBody>
          <a:bodyPr wrap="none">
            <a:spAutoFit/>
          </a:bodyPr>
          <a:lstStyle/>
          <a:p>
            <a:r>
              <a:rPr lang="en-US" altLang="zh-CN" sz="1000" b="1" dirty="0" err="1"/>
              <a:t>TXOPj</a:t>
            </a:r>
            <a:endParaRPr lang="zh-CN" altLang="en-US" sz="1000" b="1" dirty="0"/>
          </a:p>
        </p:txBody>
      </p:sp>
      <p:sp>
        <p:nvSpPr>
          <p:cNvPr id="74" name="矩形 73"/>
          <p:cNvSpPr/>
          <p:nvPr/>
        </p:nvSpPr>
        <p:spPr>
          <a:xfrm>
            <a:off x="3060097" y="3788166"/>
            <a:ext cx="575799" cy="246221"/>
          </a:xfrm>
          <a:prstGeom prst="rect">
            <a:avLst/>
          </a:prstGeom>
        </p:spPr>
        <p:txBody>
          <a:bodyPr wrap="none">
            <a:spAutoFit/>
          </a:bodyPr>
          <a:lstStyle/>
          <a:p>
            <a:r>
              <a:rPr lang="en-US" altLang="zh-CN" sz="1000" b="1" dirty="0" err="1" smtClean="0"/>
              <a:t>TXOPi</a:t>
            </a:r>
            <a:endParaRPr lang="zh-CN" altLang="en-US" sz="1000" b="1" dirty="0"/>
          </a:p>
        </p:txBody>
      </p:sp>
      <p:sp>
        <p:nvSpPr>
          <p:cNvPr id="75" name="矩形 74"/>
          <p:cNvSpPr/>
          <p:nvPr/>
        </p:nvSpPr>
        <p:spPr>
          <a:xfrm>
            <a:off x="3539493" y="3791990"/>
            <a:ext cx="583814" cy="246221"/>
          </a:xfrm>
          <a:prstGeom prst="rect">
            <a:avLst/>
          </a:prstGeom>
        </p:spPr>
        <p:txBody>
          <a:bodyPr wrap="none">
            <a:spAutoFit/>
          </a:bodyPr>
          <a:lstStyle/>
          <a:p>
            <a:r>
              <a:rPr lang="en-US" altLang="zh-CN" sz="1000" b="1" dirty="0" err="1" smtClean="0"/>
              <a:t>TXOPj</a:t>
            </a:r>
            <a:endParaRPr lang="zh-CN" altLang="en-US" sz="1000" b="1" dirty="0"/>
          </a:p>
        </p:txBody>
      </p:sp>
      <p:sp>
        <p:nvSpPr>
          <p:cNvPr id="76" name="矩形 75"/>
          <p:cNvSpPr/>
          <p:nvPr/>
        </p:nvSpPr>
        <p:spPr>
          <a:xfrm>
            <a:off x="4290567" y="5064552"/>
            <a:ext cx="575799" cy="246221"/>
          </a:xfrm>
          <a:prstGeom prst="rect">
            <a:avLst/>
          </a:prstGeom>
        </p:spPr>
        <p:txBody>
          <a:bodyPr wrap="none">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000" b="1" dirty="0" err="1">
                <a:latin typeface="Times New Roman" panose="02020603050405020304" pitchFamily="18" charset="0"/>
                <a:ea typeface="+mn-ea"/>
              </a:rPr>
              <a:t>TXOPi</a:t>
            </a:r>
            <a:endParaRPr lang="zh-CN" altLang="en-US" sz="1000" b="1" dirty="0">
              <a:latin typeface="Times New Roman" panose="02020603050405020304" pitchFamily="18" charset="0"/>
              <a:ea typeface="+mn-ea"/>
            </a:endParaRPr>
          </a:p>
        </p:txBody>
      </p:sp>
      <p:sp>
        <p:nvSpPr>
          <p:cNvPr id="77" name="矩形 76"/>
          <p:cNvSpPr/>
          <p:nvPr/>
        </p:nvSpPr>
        <p:spPr>
          <a:xfrm>
            <a:off x="4802870" y="5064552"/>
            <a:ext cx="583814" cy="246221"/>
          </a:xfrm>
          <a:prstGeom prst="rect">
            <a:avLst/>
          </a:prstGeom>
        </p:spPr>
        <p:txBody>
          <a:bodyPr wrap="none">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000" b="1" dirty="0" err="1">
                <a:latin typeface="Times New Roman" panose="02020603050405020304" pitchFamily="18" charset="0"/>
                <a:ea typeface="+mn-ea"/>
              </a:rPr>
              <a:t>TXOPj</a:t>
            </a:r>
            <a:endParaRPr lang="zh-CN" altLang="en-US" sz="1000" b="1" dirty="0">
              <a:latin typeface="Times New Roman" panose="02020603050405020304" pitchFamily="18" charset="0"/>
              <a:ea typeface="+mn-ea"/>
            </a:endParaRPr>
          </a:p>
        </p:txBody>
      </p:sp>
      <p:sp>
        <p:nvSpPr>
          <p:cNvPr id="78" name="矩形 77"/>
          <p:cNvSpPr/>
          <p:nvPr/>
        </p:nvSpPr>
        <p:spPr>
          <a:xfrm>
            <a:off x="5301125" y="3802699"/>
            <a:ext cx="575799" cy="246221"/>
          </a:xfrm>
          <a:prstGeom prst="rect">
            <a:avLst/>
          </a:prstGeom>
        </p:spPr>
        <p:txBody>
          <a:bodyPr wrap="none">
            <a:spAutoFit/>
          </a:bodyPr>
          <a:lstStyle/>
          <a:p>
            <a:r>
              <a:rPr lang="en-US" altLang="zh-CN" sz="1000" b="1" dirty="0" err="1"/>
              <a:t>TXOPi</a:t>
            </a:r>
            <a:endParaRPr lang="zh-CN" altLang="en-US" sz="1000" b="1" dirty="0"/>
          </a:p>
        </p:txBody>
      </p:sp>
      <p:sp>
        <p:nvSpPr>
          <p:cNvPr id="79" name="矩形 78"/>
          <p:cNvSpPr/>
          <p:nvPr/>
        </p:nvSpPr>
        <p:spPr>
          <a:xfrm>
            <a:off x="5764674" y="3802699"/>
            <a:ext cx="583814" cy="246221"/>
          </a:xfrm>
          <a:prstGeom prst="rect">
            <a:avLst/>
          </a:prstGeom>
        </p:spPr>
        <p:txBody>
          <a:bodyPr wrap="none">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000" b="1" dirty="0" err="1">
                <a:latin typeface="Times New Roman" panose="02020603050405020304" pitchFamily="18" charset="0"/>
                <a:ea typeface="+mn-ea"/>
              </a:rPr>
              <a:t>TXOPj</a:t>
            </a:r>
            <a:endParaRPr lang="zh-CN" altLang="en-US" sz="1000" b="1" dirty="0">
              <a:latin typeface="Times New Roman" panose="02020603050405020304" pitchFamily="18" charset="0"/>
              <a:ea typeface="+mn-ea"/>
            </a:endParaRPr>
          </a:p>
        </p:txBody>
      </p:sp>
      <p:sp>
        <p:nvSpPr>
          <p:cNvPr id="81" name="文本框 80"/>
          <p:cNvSpPr txBox="1"/>
          <p:nvPr/>
        </p:nvSpPr>
        <p:spPr>
          <a:xfrm>
            <a:off x="613834" y="5589240"/>
            <a:ext cx="3894307" cy="307777"/>
          </a:xfrm>
          <a:prstGeom prst="rect">
            <a:avLst/>
          </a:prstGeom>
          <a:noFill/>
        </p:spPr>
        <p:txBody>
          <a:bodyPr wrap="square" rtlCol="0">
            <a:spAutoFit/>
          </a:bodyPr>
          <a:lstStyle>
            <a:defPPr>
              <a:defRPr lang="zh-CN"/>
            </a:defPPr>
            <a:lvl1pPr>
              <a:defRPr sz="1400" b="1"/>
            </a:lvl1pPr>
          </a:lstStyle>
          <a:p>
            <a:r>
              <a:rPr lang="en-US" altLang="zh-CN" b="0" dirty="0" smtClean="0"/>
              <a:t> </a:t>
            </a:r>
            <a:r>
              <a:rPr lang="en-US" altLang="zh-CN" b="0" dirty="0" err="1" smtClean="0"/>
              <a:t>TXOPi</a:t>
            </a:r>
            <a:r>
              <a:rPr lang="en-US" altLang="zh-CN" b="0" dirty="0" smtClean="0"/>
              <a:t>: TXOP allocated for Service </a:t>
            </a:r>
            <a:r>
              <a:rPr lang="en-US" altLang="zh-CN" b="0" dirty="0" err="1" smtClean="0"/>
              <a:t>i</a:t>
            </a:r>
            <a:r>
              <a:rPr lang="en-US" altLang="zh-CN" b="0" dirty="0" smtClean="0"/>
              <a:t> of STA1</a:t>
            </a:r>
            <a:endParaRPr lang="zh-CN" altLang="en-US" b="0" dirty="0"/>
          </a:p>
        </p:txBody>
      </p:sp>
      <p:sp>
        <p:nvSpPr>
          <p:cNvPr id="84" name="文本框 44"/>
          <p:cNvSpPr txBox="1"/>
          <p:nvPr/>
        </p:nvSpPr>
        <p:spPr>
          <a:xfrm>
            <a:off x="5553078" y="3033584"/>
            <a:ext cx="1160859"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endParaRPr lang="zh-CN" altLang="en-US" sz="1400" b="1" dirty="0"/>
          </a:p>
        </p:txBody>
      </p:sp>
      <p:sp>
        <p:nvSpPr>
          <p:cNvPr id="85" name="文本框 44"/>
          <p:cNvSpPr txBox="1"/>
          <p:nvPr/>
        </p:nvSpPr>
        <p:spPr>
          <a:xfrm>
            <a:off x="2310206" y="4261994"/>
            <a:ext cx="615310"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endParaRPr lang="zh-CN" altLang="en-US" sz="1400" b="1" dirty="0"/>
          </a:p>
        </p:txBody>
      </p:sp>
      <p:sp>
        <p:nvSpPr>
          <p:cNvPr id="89" name="文本框 88"/>
          <p:cNvSpPr txBox="1"/>
          <p:nvPr/>
        </p:nvSpPr>
        <p:spPr>
          <a:xfrm>
            <a:off x="3059832" y="4281739"/>
            <a:ext cx="1214732" cy="276999"/>
          </a:xfrm>
          <a:prstGeom prst="rect">
            <a:avLst/>
          </a:prstGeom>
          <a:noFill/>
        </p:spPr>
        <p:txBody>
          <a:bodyPr wrap="square" rtlCol="0">
            <a:spAutoFit/>
          </a:bodyPr>
          <a:lstStyle/>
          <a:p>
            <a:r>
              <a:rPr lang="en-US" altLang="zh-CN" b="1" dirty="0" smtClean="0"/>
              <a:t>CSMA TXOPS</a:t>
            </a:r>
            <a:endParaRPr lang="zh-CN" altLang="en-US" b="1" dirty="0"/>
          </a:p>
        </p:txBody>
      </p:sp>
      <p:sp>
        <p:nvSpPr>
          <p:cNvPr id="91" name="文本框 31"/>
          <p:cNvSpPr txBox="1"/>
          <p:nvPr/>
        </p:nvSpPr>
        <p:spPr>
          <a:xfrm>
            <a:off x="4221364" y="3068636"/>
            <a:ext cx="1214732"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CN" b="1" dirty="0" smtClean="0"/>
              <a:t>CSMA TXOPS</a:t>
            </a:r>
            <a:endParaRPr lang="zh-CN" altLang="en-US" b="1" dirty="0"/>
          </a:p>
        </p:txBody>
      </p:sp>
      <p:sp>
        <p:nvSpPr>
          <p:cNvPr id="92" name="文本框 44"/>
          <p:cNvSpPr txBox="1"/>
          <p:nvPr/>
        </p:nvSpPr>
        <p:spPr>
          <a:xfrm>
            <a:off x="5130166" y="4253057"/>
            <a:ext cx="1276945" cy="307777"/>
          </a:xfrm>
          <a:prstGeom prst="rect">
            <a:avLst/>
          </a:prstGeom>
          <a:noFill/>
        </p:spPr>
        <p:txBody>
          <a:bodyPr wrap="square" rtlCol="0">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400" b="1" dirty="0" smtClean="0"/>
              <a:t>CAP</a:t>
            </a:r>
            <a:endParaRPr lang="zh-CN" altLang="en-US" sz="1400" b="1" dirty="0"/>
          </a:p>
        </p:txBody>
      </p:sp>
      <p:sp>
        <p:nvSpPr>
          <p:cNvPr id="93" name="矩形 92"/>
          <p:cNvSpPr/>
          <p:nvPr/>
        </p:nvSpPr>
        <p:spPr bwMode="auto">
          <a:xfrm>
            <a:off x="5516012" y="4742080"/>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4" name="矩形 93"/>
          <p:cNvSpPr/>
          <p:nvPr/>
        </p:nvSpPr>
        <p:spPr bwMode="auto">
          <a:xfrm>
            <a:off x="5913070" y="4742079"/>
            <a:ext cx="182823" cy="306785"/>
          </a:xfrm>
          <a:prstGeom prst="rect">
            <a:avLst/>
          </a:prstGeom>
          <a:solidFill>
            <a:schemeClr val="accent1"/>
          </a:solidFill>
          <a:ln w="9525" cap="flat" cmpd="sng" algn="ctr">
            <a:solidFill>
              <a:schemeClr val="tx1"/>
            </a:solidFill>
            <a:prstDash val="solid"/>
            <a:round/>
            <a:headEnd type="none" w="med" len="med"/>
            <a:tailEnd type="none" w="med" len="med"/>
          </a:ln>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a:xfrm>
            <a:off x="5324837" y="5043630"/>
            <a:ext cx="575799" cy="246221"/>
          </a:xfrm>
          <a:prstGeom prst="rect">
            <a:avLst/>
          </a:prstGeom>
        </p:spPr>
        <p:txBody>
          <a:bodyPr wrap="none">
            <a:spAutoFit/>
          </a:bodyPr>
          <a:lstStyle/>
          <a:p>
            <a:r>
              <a:rPr lang="en-US" altLang="zh-CN" sz="1000" b="1" dirty="0" err="1"/>
              <a:t>TXOPi</a:t>
            </a:r>
            <a:endParaRPr lang="zh-CN" altLang="en-US" sz="1000" b="1" dirty="0"/>
          </a:p>
        </p:txBody>
      </p:sp>
      <p:sp>
        <p:nvSpPr>
          <p:cNvPr id="96" name="矩形 95"/>
          <p:cNvSpPr/>
          <p:nvPr/>
        </p:nvSpPr>
        <p:spPr>
          <a:xfrm>
            <a:off x="5788386" y="5043630"/>
            <a:ext cx="583814" cy="246221"/>
          </a:xfrm>
          <a:prstGeom prst="rect">
            <a:avLst/>
          </a:prstGeom>
        </p:spPr>
        <p:txBody>
          <a:bodyPr wrap="none">
            <a:spAutoFit/>
          </a:bodyPr>
          <a:lstStyle>
            <a:defPPr>
              <a:defRPr lang="zh-CN"/>
            </a:defPPr>
            <a:lvl1pPr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1pPr>
            <a:lvl2pPr marL="4572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2pPr>
            <a:lvl3pPr marL="9144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3pPr>
            <a:lvl4pPr marL="13716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4pPr>
            <a:lvl5pPr marL="1828800" algn="l" defTabSz="457200" rtl="0" fontAlgn="base">
              <a:spcBef>
                <a:spcPct val="0"/>
              </a:spcBef>
              <a:spcAft>
                <a:spcPct val="0"/>
              </a:spcAft>
              <a:buFont typeface="Arial" panose="020B0604020202020204" pitchFamily="34" charset="0"/>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r>
              <a:rPr lang="en-US" altLang="zh-CN" sz="1000" b="1" dirty="0" err="1">
                <a:latin typeface="Times New Roman" panose="02020603050405020304" pitchFamily="18" charset="0"/>
                <a:ea typeface="+mn-ea"/>
              </a:rPr>
              <a:t>TXOPj</a:t>
            </a:r>
            <a:endParaRPr lang="zh-CN" altLang="en-US" sz="1000" b="1" dirty="0">
              <a:latin typeface="Times New Roman" panose="02020603050405020304" pitchFamily="18" charset="0"/>
              <a:ea typeface="+mn-ea"/>
            </a:endParaRPr>
          </a:p>
        </p:txBody>
      </p:sp>
      <p:sp>
        <p:nvSpPr>
          <p:cNvPr id="97" name="文本框 96"/>
          <p:cNvSpPr txBox="1"/>
          <p:nvPr/>
        </p:nvSpPr>
        <p:spPr>
          <a:xfrm>
            <a:off x="6790144" y="3580787"/>
            <a:ext cx="662176" cy="400110"/>
          </a:xfrm>
          <a:prstGeom prst="rect">
            <a:avLst/>
          </a:prstGeom>
          <a:noFill/>
        </p:spPr>
        <p:txBody>
          <a:bodyPr wrap="square" rtlCol="0">
            <a:spAutoFit/>
          </a:bodyPr>
          <a:lstStyle/>
          <a:p>
            <a:r>
              <a:rPr lang="en-US" altLang="zh-CN" sz="1000" b="1" dirty="0" smtClean="0"/>
              <a:t>Channel@Band1</a:t>
            </a:r>
            <a:endParaRPr lang="zh-CN" altLang="en-US" sz="1000" b="1" dirty="0"/>
          </a:p>
        </p:txBody>
      </p:sp>
      <p:sp>
        <p:nvSpPr>
          <p:cNvPr id="98" name="文本框 12"/>
          <p:cNvSpPr txBox="1"/>
          <p:nvPr/>
        </p:nvSpPr>
        <p:spPr>
          <a:xfrm>
            <a:off x="6769726" y="4874072"/>
            <a:ext cx="662176" cy="400110"/>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zh-CN" sz="1000" b="1" dirty="0" smtClean="0"/>
              <a:t>Channel@Band1</a:t>
            </a:r>
            <a:endParaRPr lang="zh-CN" altLang="en-US" sz="1000" b="1" dirty="0"/>
          </a:p>
        </p:txBody>
      </p:sp>
      <p:sp>
        <p:nvSpPr>
          <p:cNvPr id="99" name="文本框 98"/>
          <p:cNvSpPr txBox="1"/>
          <p:nvPr/>
        </p:nvSpPr>
        <p:spPr>
          <a:xfrm>
            <a:off x="613834" y="5946285"/>
            <a:ext cx="3894307" cy="307777"/>
          </a:xfrm>
          <a:prstGeom prst="rect">
            <a:avLst/>
          </a:prstGeom>
          <a:noFill/>
        </p:spPr>
        <p:txBody>
          <a:bodyPr wrap="square" rtlCol="0">
            <a:spAutoFit/>
          </a:bodyPr>
          <a:lstStyle>
            <a:defPPr>
              <a:defRPr lang="zh-CN"/>
            </a:defPPr>
            <a:lvl1pPr>
              <a:defRPr sz="1400" b="1"/>
            </a:lvl1pPr>
          </a:lstStyle>
          <a:p>
            <a:r>
              <a:rPr lang="en-US" altLang="zh-CN" b="0" dirty="0" smtClean="0"/>
              <a:t> </a:t>
            </a:r>
            <a:r>
              <a:rPr lang="en-US" altLang="zh-CN" b="0" dirty="0" err="1" smtClean="0"/>
              <a:t>TXOPj</a:t>
            </a:r>
            <a:r>
              <a:rPr lang="en-US" altLang="zh-CN" b="0" dirty="0" smtClean="0"/>
              <a:t>: TXOP allocated for Service </a:t>
            </a:r>
            <a:r>
              <a:rPr lang="en-US" altLang="zh-CN" b="0" dirty="0"/>
              <a:t>j</a:t>
            </a:r>
            <a:r>
              <a:rPr lang="en-US" altLang="zh-CN" b="0" dirty="0" smtClean="0"/>
              <a:t> of STA2</a:t>
            </a:r>
            <a:endParaRPr lang="zh-CN" altLang="en-US" b="0" dirty="0"/>
          </a:p>
        </p:txBody>
      </p:sp>
      <p:sp>
        <p:nvSpPr>
          <p:cNvPr id="64" name="文本框 63"/>
          <p:cNvSpPr txBox="1"/>
          <p:nvPr/>
        </p:nvSpPr>
        <p:spPr>
          <a:xfrm>
            <a:off x="306692" y="1630458"/>
            <a:ext cx="8496944" cy="1384995"/>
          </a:xfrm>
          <a:prstGeom prst="rect">
            <a:avLst/>
          </a:prstGeom>
          <a:noFill/>
        </p:spPr>
        <p:txBody>
          <a:bodyPr wrap="square" rtlCol="0">
            <a:spAutoFit/>
          </a:bodyPr>
          <a:lstStyle/>
          <a:p>
            <a:pPr marL="285750" indent="-285750">
              <a:buFont typeface="Wingdings" panose="05000000000000000000" pitchFamily="2" charset="2"/>
              <a:buChar char="p"/>
            </a:pPr>
            <a:r>
              <a:rPr lang="en-US" altLang="zh-CN" sz="1400" dirty="0" smtClean="0"/>
              <a:t>MSDUs from real-time applications are scheduled </a:t>
            </a:r>
            <a:r>
              <a:rPr lang="en-US" altLang="zh-CN" sz="1400" dirty="0"/>
              <a:t>for transmission </a:t>
            </a:r>
            <a:r>
              <a:rPr lang="en-US" altLang="zh-CN" sz="1400" dirty="0" smtClean="0"/>
              <a:t>during the CAPs (</a:t>
            </a:r>
            <a:r>
              <a:rPr lang="en-US" altLang="zh-CN" sz="1400" dirty="0"/>
              <a:t>Controlled Access Phase</a:t>
            </a:r>
            <a:r>
              <a:rPr lang="en-US" altLang="zh-CN" sz="1400" dirty="0" smtClean="0"/>
              <a:t>) of multi-band channels; MSDUs from non-real-time applications can be transmitted during the CAPs or CSMA TXOPs of multi-band channels.</a:t>
            </a:r>
          </a:p>
          <a:p>
            <a:pPr marL="285750" indent="-285750" algn="just">
              <a:buFont typeface="Wingdings" panose="05000000000000000000" pitchFamily="2" charset="2"/>
              <a:buChar char="p"/>
            </a:pPr>
            <a:r>
              <a:rPr lang="en-US" altLang="zh-CN" sz="1400" dirty="0" smtClean="0"/>
              <a:t>For MSDUs transmitted in the CAPs of one channel , the duplicates of the MSDUs can also been transmitted in  the CAPs of other channels at the same time in order to increase the reliability of the transmission of the MSDUs at scheduled time.</a:t>
            </a:r>
            <a:endParaRPr lang="zh-CN" altLang="en-US" sz="1400" dirty="0"/>
          </a:p>
        </p:txBody>
      </p:sp>
    </p:spTree>
    <p:extLst>
      <p:ext uri="{BB962C8B-B14F-4D97-AF65-F5344CB8AC3E}">
        <p14:creationId xmlns:p14="http://schemas.microsoft.com/office/powerpoint/2010/main" val="394975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a:xfrm>
            <a:off x="685800" y="1981200"/>
            <a:ext cx="8206680" cy="4114800"/>
          </a:xfrm>
        </p:spPr>
        <p:txBody>
          <a:bodyPr/>
          <a:lstStyle/>
          <a:p>
            <a:pPr>
              <a:buFont typeface="Wingdings" panose="05000000000000000000" pitchFamily="2" charset="2"/>
              <a:buChar char="p"/>
            </a:pPr>
            <a:r>
              <a:rPr lang="en-US" altLang="ko-KR" sz="2000" b="0" dirty="0" smtClean="0">
                <a:ea typeface="Gulim" panose="020B0600000101010101" charset="-127"/>
              </a:rPr>
              <a:t>Current channel access </a:t>
            </a:r>
            <a:r>
              <a:rPr lang="en-US" altLang="ko-KR" sz="2000" b="0" dirty="0">
                <a:ea typeface="Gulim" panose="020B0600000101010101" charset="-127"/>
              </a:rPr>
              <a:t>m</a:t>
            </a:r>
            <a:r>
              <a:rPr lang="en-US" altLang="ko-KR" sz="2000" b="0" dirty="0" smtClean="0">
                <a:ea typeface="Gulim" panose="020B0600000101010101" charset="-127"/>
              </a:rPr>
              <a:t>ethods need to be optimized to r</a:t>
            </a:r>
            <a:r>
              <a:rPr lang="en-GB" altLang="zh-CN" sz="2000" b="0" dirty="0" smtClean="0"/>
              <a:t>educe worst-case </a:t>
            </a:r>
            <a:r>
              <a:rPr lang="en-GB" altLang="zh-CN" sz="2000" b="0" dirty="0"/>
              <a:t>latency and </a:t>
            </a:r>
            <a:r>
              <a:rPr lang="en-GB" altLang="zh-CN" sz="2000" b="0" dirty="0" smtClean="0"/>
              <a:t>jitter and enhance the reliability of the </a:t>
            </a:r>
            <a:r>
              <a:rPr lang="en-US" altLang="ko-KR" sz="2000" b="0" dirty="0" smtClean="0">
                <a:ea typeface="Gulim" panose="020B0600000101010101" charset="-127"/>
              </a:rPr>
              <a:t> data transmission of real-time applications.</a:t>
            </a:r>
          </a:p>
          <a:p>
            <a:pPr>
              <a:buFont typeface="Wingdings" panose="05000000000000000000" pitchFamily="2" charset="2"/>
              <a:buChar char="p"/>
            </a:pPr>
            <a:endParaRPr lang="en-US" altLang="ko-KR" sz="2000" b="0" dirty="0">
              <a:ea typeface="Gulim" panose="020B0600000101010101" charset="-127"/>
            </a:endParaRPr>
          </a:p>
          <a:p>
            <a:pPr>
              <a:buFont typeface="Wingdings" panose="05000000000000000000" pitchFamily="2" charset="2"/>
              <a:buChar char="p"/>
            </a:pPr>
            <a:r>
              <a:rPr lang="en-US" altLang="ko-KR" sz="2000" b="0" dirty="0" smtClean="0">
                <a:ea typeface="Gulim" panose="020B0600000101010101" charset="-127"/>
              </a:rPr>
              <a:t>Multi-band/Multi-channel </a:t>
            </a:r>
            <a:r>
              <a:rPr lang="en-US" altLang="ko-KR" sz="2000" b="0" dirty="0">
                <a:ea typeface="Gulim" panose="020B0600000101010101" charset="-127"/>
              </a:rPr>
              <a:t>access method uses </a:t>
            </a:r>
            <a:r>
              <a:rPr lang="en-US" altLang="zh-CN" sz="2000" b="0" dirty="0">
                <a:ea typeface="Gulim" panose="020B0600000101010101" charset="-127"/>
              </a:rPr>
              <a:t>the schedulable TXOPs (such as CAPs) from multi-band channels to transmit data of real-time applications so as to to increase the robustness of the transmission of the MSDUs at scheduled time</a:t>
            </a:r>
            <a:r>
              <a:rPr lang="en-US" altLang="zh-CN" sz="2000" b="0" dirty="0" smtClean="0">
                <a:ea typeface="Gulim" panose="020B0600000101010101" charset="-127"/>
              </a:rPr>
              <a:t>.</a:t>
            </a:r>
          </a:p>
          <a:p>
            <a:pPr>
              <a:buFont typeface="Wingdings" panose="05000000000000000000" pitchFamily="2" charset="2"/>
              <a:buChar char="p"/>
            </a:pPr>
            <a:endParaRPr lang="en-US" altLang="zh-CN" sz="2000" b="0" dirty="0">
              <a:ea typeface="Gulim" panose="020B0600000101010101" charset="-127"/>
            </a:endParaRPr>
          </a:p>
          <a:p>
            <a:pPr>
              <a:buFont typeface="Wingdings" panose="05000000000000000000" pitchFamily="2" charset="2"/>
              <a:buChar char="p"/>
            </a:pPr>
            <a:endParaRPr lang="zh-CN" altLang="en-US" sz="2000" b="0" dirty="0">
              <a:ea typeface="Gulim" panose="020B0600000101010101" charset="-127"/>
            </a:endParaRPr>
          </a:p>
          <a:p>
            <a:pPr>
              <a:buFont typeface="Wingdings" panose="05000000000000000000" pitchFamily="2" charset="2"/>
              <a:buChar char="p"/>
            </a:pPr>
            <a:endParaRPr lang="en-US" altLang="zh-CN" sz="2000" b="0" dirty="0" smtClean="0">
              <a:ea typeface="Gulim" panose="020B0600000101010101" charset="-127"/>
            </a:endParaRPr>
          </a:p>
          <a:p>
            <a:pPr>
              <a:buFont typeface="Wingdings" panose="05000000000000000000" pitchFamily="2" charset="2"/>
              <a:buChar char="p"/>
            </a:pPr>
            <a:endParaRPr lang="en-US" altLang="zh-CN" sz="2000" b="0" dirty="0" smtClean="0">
              <a:ea typeface="Gulim" panose="020B0600000101010101" charset="-127"/>
            </a:endParaRPr>
          </a:p>
          <a:p>
            <a:pPr>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8</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11-18-1231-06-0eht-eht-draft-proposed-par, </a:t>
            </a:r>
            <a:r>
              <a:rPr lang="en-GB" altLang="zh-CN" sz="2000" b="0" dirty="0"/>
              <a:t>802.11 EHT Proposed </a:t>
            </a:r>
            <a:r>
              <a:rPr lang="en-GB" altLang="zh-CN" sz="2000" b="0" dirty="0" smtClean="0"/>
              <a:t>PAR</a:t>
            </a:r>
          </a:p>
          <a:p>
            <a:pPr>
              <a:buFont typeface="+mj-lt"/>
              <a:buAutoNum type="arabicPeriod"/>
            </a:pPr>
            <a:r>
              <a:rPr lang="en-US" altLang="zh-CN" sz="2000" b="0" dirty="0"/>
              <a:t>11-18-1233-07-0eht-eht-draft-proposed-csd, </a:t>
            </a:r>
            <a:r>
              <a:rPr lang="en-GB" altLang="zh-CN" sz="2000" b="0" dirty="0"/>
              <a:t>IEEE 802.11 EHT draft Proposed </a:t>
            </a:r>
            <a:r>
              <a:rPr lang="en-GB" altLang="zh-CN" sz="2000" b="0" dirty="0" smtClean="0"/>
              <a:t>CSD</a:t>
            </a:r>
          </a:p>
          <a:p>
            <a:pPr>
              <a:buFont typeface="+mj-lt"/>
              <a:buAutoNum type="arabicPeriod"/>
            </a:pPr>
            <a:r>
              <a:rPr lang="en-US" altLang="zh-CN" sz="2000" b="0" dirty="0"/>
              <a:t>IEEE P802.11ax D4.1</a:t>
            </a:r>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9</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893</Words>
  <Application>Microsoft Office PowerPoint</Application>
  <PresentationFormat>全屏显示(4:3)</PresentationFormat>
  <Paragraphs>134</Paragraphs>
  <Slides>10</Slides>
  <Notes>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10</vt:i4>
      </vt:variant>
    </vt:vector>
  </HeadingPairs>
  <TitlesOfParts>
    <vt:vector size="17" baseType="lpstr">
      <vt:lpstr>Gulim</vt:lpstr>
      <vt:lpstr>宋体</vt:lpstr>
      <vt:lpstr>Arial</vt:lpstr>
      <vt:lpstr>Calibri</vt:lpstr>
      <vt:lpstr>Times New Roman</vt:lpstr>
      <vt:lpstr>Wingdings</vt:lpstr>
      <vt:lpstr>802-11-Submission</vt:lpstr>
      <vt:lpstr>PowerPoint 演示文稿</vt:lpstr>
      <vt:lpstr>Introduction</vt:lpstr>
      <vt:lpstr>Background</vt:lpstr>
      <vt:lpstr>Background  </vt:lpstr>
      <vt:lpstr>Channel Access Method to be optimized</vt:lpstr>
      <vt:lpstr>Multi-channel Access Method</vt:lpstr>
      <vt:lpstr>Multi-Channel Access Method</vt:lpstr>
      <vt:lpstr>Conclusions</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2019-05-17T08:30:03Z</dcterms:modified>
</cp:coreProperties>
</file>