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6" r:id="rId20"/>
    <p:sldId id="317" r:id="rId21"/>
    <p:sldId id="318" r:id="rId22"/>
    <p:sldId id="319" r:id="rId23"/>
    <p:sldId id="320" r:id="rId24"/>
    <p:sldId id="321" r:id="rId25"/>
    <p:sldId id="323" r:id="rId26"/>
    <p:sldId id="326" r:id="rId27"/>
    <p:sldId id="327" r:id="rId28"/>
    <p:sldId id="328" r:id="rId29"/>
    <p:sldId id="324" r:id="rId30"/>
    <p:sldId id="325" r:id="rId31"/>
    <p:sldId id="315" r:id="rId32"/>
    <p:sldId id="312" r:id="rId33"/>
    <p:sldId id="259" r:id="rId34"/>
    <p:sldId id="260" r:id="rId35"/>
    <p:sldId id="261" r:id="rId36"/>
    <p:sldId id="262" r:id="rId37"/>
    <p:sldId id="263" r:id="rId38"/>
    <p:sldId id="264"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y 22nd - no telecon" id="{C39A0ACE-7902-4CA4-A7DB-9FF67058AA84}">
          <p14:sldIdLst/>
        </p14:section>
        <p14:section name="May 29th Telecon" id="{706D0CE1-746C-409E-8925-6CAF97197E51}">
          <p14:sldIdLst>
            <p14:sldId id="280"/>
            <p14:sldId id="314"/>
            <p14:sldId id="313"/>
            <p14:sldId id="289"/>
            <p14:sldId id="290"/>
          </p14:sldIdLst>
        </p14:section>
        <p14:section name="June 5th Telecon" id="{F42B6256-CF85-45A7-B604-39274726E6CA}">
          <p14:sldIdLst>
            <p14:sldId id="316"/>
            <p14:sldId id="317"/>
            <p14:sldId id="318"/>
            <p14:sldId id="319"/>
            <p14:sldId id="320"/>
          </p14:sldIdLst>
        </p14:section>
        <p14:section name="June 19th Telecon" id="{DE48D361-A511-406B-998F-CBA359B169B3}">
          <p14:sldIdLst>
            <p14:sldId id="321"/>
            <p14:sldId id="323"/>
            <p14:sldId id="326"/>
            <p14:sldId id="327"/>
            <p14:sldId id="328"/>
            <p14:sldId id="324"/>
            <p14:sldId id="325"/>
          </p14:sldIdLst>
        </p14:section>
        <p14:section name="Untitled Section"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124" d="100"/>
          <a:sy n="124" d="100"/>
        </p:scale>
        <p:origin x="3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768641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77549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1244614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802.11-19/0949r5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akasher@qti.qualcomm.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jonathan.segev@intel.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to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2019-05-29</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2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May 29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11-19-470 - TB NDP ranging synchronization (Liwen Chu) – </a:t>
            </a:r>
            <a:r>
              <a:rPr lang="en-US" sz="1600" dirty="0" smtClean="0"/>
              <a:t>30min – differed due to connectivity issues.</a:t>
            </a:r>
            <a:endParaRPr lang="en-US" sz="1600" dirty="0"/>
          </a:p>
          <a:p>
            <a:pPr lvl="1" algn="just">
              <a:spcBef>
                <a:spcPct val="20000"/>
              </a:spcBef>
              <a:buFontTx/>
              <a:buChar char="•"/>
            </a:pPr>
            <a:r>
              <a:rPr lang="en-US" sz="1600" dirty="0" smtClean="0"/>
              <a:t>11-19-466 </a:t>
            </a:r>
            <a:r>
              <a:rPr lang="en-US" sz="1600" dirty="0"/>
              <a:t>- Resolutions to a few LB240 </a:t>
            </a:r>
            <a:r>
              <a:rPr lang="en-US" sz="1600" dirty="0" smtClean="0"/>
              <a:t>Comments (Ganesh </a:t>
            </a:r>
            <a:r>
              <a:rPr lang="en-US" sz="1600" dirty="0" err="1" smtClean="0"/>
              <a:t>Venkatesan</a:t>
            </a:r>
            <a:r>
              <a:rPr lang="en-US" sz="1600" dirty="0" smtClean="0"/>
              <a:t>)</a:t>
            </a:r>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differed to next </a:t>
            </a:r>
            <a:r>
              <a:rPr lang="en-US" sz="1600" dirty="0" err="1" smtClean="0"/>
              <a:t>telecon</a:t>
            </a:r>
            <a:r>
              <a:rPr lang="en-US" sz="1600" dirty="0" smtClean="0"/>
              <a:t> </a:t>
            </a:r>
            <a:endParaRPr lang="en-US" sz="1600" dirty="0"/>
          </a:p>
          <a:p>
            <a:pPr lvl="1" algn="just">
              <a:spcBef>
                <a:spcPct val="20000"/>
              </a:spcBef>
              <a:buFontTx/>
              <a:buChar char="•"/>
            </a:pPr>
            <a:r>
              <a:rPr lang="en-US" sz="1600" dirty="0"/>
              <a:t>11-19-883 Adding dialog token in ranging trigger frames (Qi Wang) </a:t>
            </a:r>
            <a:r>
              <a:rPr lang="en-US" sz="1600" dirty="0" smtClean="0"/>
              <a:t>– differed to next </a:t>
            </a:r>
            <a:r>
              <a:rPr lang="en-US" sz="1600" dirty="0" err="1" smtClean="0"/>
              <a:t>telecon</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5</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sz="1800" b="0" dirty="0" smtClean="0">
                <a:hlinkClick r:id="rId2"/>
              </a:rPr>
              <a:t>akasher@qti.qualcomm.com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 Resolutions to a few LB240 Comments (Ganesh </a:t>
            </a:r>
            <a:r>
              <a:rPr lang="en-US" sz="1600" dirty="0" err="1"/>
              <a:t>Venkatesan</a:t>
            </a:r>
            <a:r>
              <a:rPr lang="en-US" sz="1600" dirty="0" smtClean="0"/>
              <a:t>) – completion 30min</a:t>
            </a:r>
            <a:endParaRPr lang="en-US" sz="1600" dirty="0"/>
          </a:p>
          <a:p>
            <a:pPr lvl="1" algn="just">
              <a:spcBef>
                <a:spcPct val="20000"/>
              </a:spcBef>
              <a:buFontTx/>
              <a:buChar char="•"/>
            </a:pPr>
            <a:r>
              <a:rPr lang="en-US" sz="1600" strike="sngStrike" dirty="0" smtClean="0"/>
              <a:t>11-19-470 </a:t>
            </a:r>
            <a:r>
              <a:rPr lang="en-US" sz="1600" strike="sngStrike" dirty="0"/>
              <a:t>- TB NDP ranging synchronization (Liwen Chu) – </a:t>
            </a:r>
            <a:r>
              <a:rPr lang="en-US" sz="1600" strike="sngStrike" dirty="0" smtClean="0"/>
              <a:t>30min</a:t>
            </a:r>
            <a:endParaRPr lang="en-US" sz="1600" strike="sngStrike" dirty="0"/>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20min</a:t>
            </a:r>
            <a:endParaRPr lang="en-US" sz="1600" dirty="0"/>
          </a:p>
          <a:p>
            <a:pPr lvl="1" algn="just">
              <a:spcBef>
                <a:spcPct val="20000"/>
              </a:spcBef>
              <a:buFontTx/>
              <a:buChar char="•"/>
            </a:pPr>
            <a:r>
              <a:rPr lang="en-US" sz="1600" dirty="0"/>
              <a:t>11-19-883 Adding dialog token in ranging trigger frames (Qi Wang</a:t>
            </a:r>
            <a:r>
              <a:rPr lang="en-US" sz="1600" dirty="0" smtClean="0"/>
              <a:t>) – 20min</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143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11-19-886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the </a:t>
            </a:r>
            <a:r>
              <a:rPr lang="en-US" b="0" dirty="0"/>
              <a:t>resolutions depicted by document </a:t>
            </a:r>
            <a:r>
              <a:rPr lang="en-US" b="0" dirty="0" smtClean="0"/>
              <a:t>11-19-886r1 for CIDs 2337 and 2338.</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70449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18329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036235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276611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19</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reminder - Please send </a:t>
            </a:r>
            <a:r>
              <a:rPr lang="en-US" sz="1800" b="0" dirty="0"/>
              <a:t>an e-mail to </a:t>
            </a:r>
            <a:r>
              <a:rPr lang="en-US" sz="1800" b="0" dirty="0" smtClean="0"/>
              <a:t>Assaf Kasher (</a:t>
            </a:r>
            <a:r>
              <a:rPr lang="en-US" sz="1800" b="0" dirty="0" smtClean="0">
                <a:hlinkClick r:id="rId3"/>
              </a:rPr>
              <a:t>akasher@qti.qualcomm.com</a:t>
            </a:r>
            <a:r>
              <a:rPr lang="en-US" sz="1800" b="0" dirty="0" smtClean="0"/>
              <a:t>) </a:t>
            </a:r>
            <a:r>
              <a:rPr lang="en-US" sz="1800" b="0" dirty="0"/>
              <a:t>and/or Jonathan Segev (</a:t>
            </a:r>
            <a:r>
              <a:rPr lang="en-US" sz="1800" b="0" dirty="0">
                <a:hlinkClick r:id="rId4"/>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11-19-466 - Resolutions to a few LB240 Comments (Ganesh </a:t>
            </a:r>
            <a:r>
              <a:rPr lang="en-US" sz="1600" dirty="0" err="1" smtClean="0"/>
              <a:t>Venkatesan</a:t>
            </a:r>
            <a:r>
              <a:rPr lang="en-US" sz="1600" dirty="0" smtClean="0"/>
              <a:t>)  - 30min</a:t>
            </a:r>
            <a:endParaRPr lang="en-US" sz="1600" dirty="0" smtClean="0"/>
          </a:p>
          <a:p>
            <a:pPr lvl="1" algn="just">
              <a:spcBef>
                <a:spcPct val="20000"/>
              </a:spcBef>
              <a:buFontTx/>
              <a:buChar char="•"/>
            </a:pPr>
            <a:r>
              <a:rPr lang="en-US" sz="1600" dirty="0" smtClean="0"/>
              <a:t>11-19-0709-00-00az - LMR immediate and delayed feedback (Christian) </a:t>
            </a:r>
            <a:r>
              <a:rPr lang="en-US" sz="1600" dirty="0" smtClean="0"/>
              <a:t>– 30min</a:t>
            </a:r>
            <a:endParaRPr lang="en-US" sz="1600" dirty="0" smtClean="0"/>
          </a:p>
          <a:p>
            <a:pPr lvl="1" algn="just">
              <a:spcBef>
                <a:spcPct val="20000"/>
              </a:spcBef>
              <a:buFontTx/>
              <a:buChar char="•"/>
            </a:pPr>
            <a:r>
              <a:rPr lang="en-US" sz="1600" dirty="0" smtClean="0"/>
              <a:t>11-19-1011-00-00az - SIG-A </a:t>
            </a:r>
            <a:r>
              <a:rPr lang="en-US" sz="1600" dirty="0"/>
              <a:t>Changes for Ranging </a:t>
            </a:r>
            <a:r>
              <a:rPr lang="en-US" sz="1600" dirty="0" smtClean="0"/>
              <a:t>NDP (Christian</a:t>
            </a:r>
            <a:r>
              <a:rPr lang="en-US" sz="1600" dirty="0" smtClean="0"/>
              <a:t>) – as time permits. </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643949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73817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11-19-466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Do you agree </a:t>
            </a:r>
            <a:r>
              <a:rPr lang="en-US" b="0" dirty="0" smtClean="0"/>
              <a:t>to the </a:t>
            </a:r>
            <a:r>
              <a:rPr lang="en-US" b="0" dirty="0"/>
              <a:t>resolutions depicted by document </a:t>
            </a:r>
            <a:r>
              <a:rPr lang="en-US" b="0" dirty="0" smtClean="0"/>
              <a:t>11-19-466r4 </a:t>
            </a:r>
            <a:r>
              <a:rPr lang="en-US" b="0" dirty="0" smtClean="0"/>
              <a:t>for </a:t>
            </a:r>
            <a:r>
              <a:rPr lang="en-US" b="0" dirty="0" smtClean="0"/>
              <a:t>CIDs </a:t>
            </a:r>
            <a:r>
              <a:rPr lang="en-GB" b="0" dirty="0"/>
              <a:t>1026, 1099, 1235, 1883, 1923, 2223, 2235, 2253, 2335, 2339, 2451, 2524 and </a:t>
            </a:r>
            <a:r>
              <a:rPr lang="en-GB" b="0" dirty="0" smtClean="0"/>
              <a:t>2523</a:t>
            </a:r>
            <a:r>
              <a:rPr lang="en-GB" b="0" dirty="0"/>
              <a:t>?</a:t>
            </a:r>
            <a:endParaRPr lang="en-US" b="0" dirty="0" smtClean="0"/>
          </a:p>
          <a:p>
            <a:pPr marL="0" indent="0"/>
            <a:endParaRPr lang="en-US" b="0" dirty="0"/>
          </a:p>
          <a:p>
            <a:pPr marL="0" indent="0"/>
            <a:r>
              <a:rPr lang="en-US" b="0" dirty="0" smtClean="0"/>
              <a:t>Results (Y/N/A</a:t>
            </a:r>
            <a:r>
              <a:rPr lang="en-US" b="0" dirty="0" smtClean="0"/>
              <a:t>):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254656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dirty="0" err="1" smtClean="0"/>
              <a:t>Strawpoll</a:t>
            </a:r>
            <a:r>
              <a:rPr lang="en-US" dirty="0" smtClean="0"/>
              <a:t> I</a:t>
            </a:r>
          </a:p>
          <a:p>
            <a:r>
              <a:rPr lang="en-US" b="0" dirty="0" smtClean="0"/>
              <a:t>Do you support allowing a delayed feedback for a phase shift type LMR reporting? </a:t>
            </a:r>
          </a:p>
          <a:p>
            <a:r>
              <a:rPr lang="en-US" b="0" dirty="0" smtClean="0"/>
              <a:t>Results (Y/N/A): 5/6/2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72532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sz="2000" dirty="0" err="1" smtClean="0"/>
              <a:t>Strawpoll</a:t>
            </a:r>
            <a:r>
              <a:rPr lang="en-US" sz="2000" dirty="0" smtClean="0"/>
              <a:t> II – no taken</a:t>
            </a:r>
          </a:p>
          <a:p>
            <a:r>
              <a:rPr lang="en-US" sz="2000" b="0" dirty="0" smtClean="0"/>
              <a:t>Which of the following options delayed vs. immediate reporting of RSTA to ISTA LMR feedback and ISTA to RSTA LMR feedback  do you support? </a:t>
            </a:r>
          </a:p>
          <a:p>
            <a:r>
              <a:rPr lang="en-US" sz="2000" b="0" dirty="0" smtClean="0"/>
              <a:t>O1) For immediate phase shift feedback only (the current spec). </a:t>
            </a:r>
          </a:p>
          <a:p>
            <a:r>
              <a:rPr lang="en-US" sz="2000" b="0" dirty="0" smtClean="0"/>
              <a:t>O2) For any feedback type one delayed and the other immediate.</a:t>
            </a:r>
          </a:p>
          <a:p>
            <a:r>
              <a:rPr lang="en-US" sz="2000" b="0" dirty="0" smtClean="0"/>
              <a:t>O3) Both feedback types would be the same (either both immediate or both delayed).</a:t>
            </a:r>
          </a:p>
          <a:p>
            <a:r>
              <a:rPr lang="en-US" sz="2000" b="0" dirty="0" smtClean="0"/>
              <a:t>Results (Y/N/A):</a:t>
            </a:r>
          </a:p>
          <a:p>
            <a:r>
              <a:rPr lang="en-US" sz="2000" b="0" dirty="0" smtClean="0"/>
              <a:t>O1)</a:t>
            </a:r>
          </a:p>
          <a:p>
            <a:r>
              <a:rPr lang="en-US" sz="2000" b="0" dirty="0" smtClean="0"/>
              <a:t>O2)</a:t>
            </a:r>
          </a:p>
          <a:p>
            <a:r>
              <a:rPr lang="en-US" sz="2000" b="0" dirty="0" smtClean="0"/>
              <a:t>O3)</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6082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816434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May and July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543892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a:t>
            </a:r>
            <a:r>
              <a:rPr lang="en-US" altLang="en-US" dirty="0" smtClean="0"/>
              <a:t> </a:t>
            </a:r>
            <a:r>
              <a:rPr lang="en-US" altLang="en-US" dirty="0" smtClean="0"/>
              <a:t>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12024</TotalTime>
  <Words>2146</Words>
  <Application>Microsoft Office PowerPoint</Application>
  <PresentationFormat>Widescreen</PresentationFormat>
  <Paragraphs>390</Paragraphs>
  <Slides>38</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 Unicode MS</vt:lpstr>
      <vt:lpstr>MS Gothic</vt:lpstr>
      <vt:lpstr>Arial</vt:lpstr>
      <vt:lpstr>Calibri</vt:lpstr>
      <vt:lpstr>Monotype Sorts</vt:lpstr>
      <vt:lpstr>Times New Roman</vt:lpstr>
      <vt:lpstr>Office Theme</vt:lpstr>
      <vt:lpstr>Document</vt:lpstr>
      <vt:lpstr>TGaz Next Generation Positioning  May to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May 29th</vt:lpstr>
      <vt:lpstr>CR Submission 11-19-YOUR DCN HERE</vt:lpstr>
      <vt:lpstr>Submission Review</vt:lpstr>
      <vt:lpstr>AOB?</vt:lpstr>
      <vt:lpstr>Adjourn</vt:lpstr>
      <vt:lpstr>Teleconference Agenda June 5th</vt:lpstr>
      <vt:lpstr>CR Submission 11-19-886</vt:lpstr>
      <vt:lpstr>Submission Review</vt:lpstr>
      <vt:lpstr>AOB?</vt:lpstr>
      <vt:lpstr>Adjourn</vt:lpstr>
      <vt:lpstr>Teleconference Agenda June 19th </vt:lpstr>
      <vt:lpstr>Submission Review</vt:lpstr>
      <vt:lpstr>CR Submission 11-19-466</vt:lpstr>
      <vt:lpstr>Submission 11-19-709</vt:lpstr>
      <vt:lpstr>Submission 11-19-709</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83</cp:revision>
  <cp:lastPrinted>1601-01-01T00:00:00Z</cp:lastPrinted>
  <dcterms:created xsi:type="dcterms:W3CDTF">2018-08-06T10:28:59Z</dcterms:created>
  <dcterms:modified xsi:type="dcterms:W3CDTF">2019-06-19T18:29:19Z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2019-06-19 18:29:18Z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