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34" r:id="rId20"/>
    <p:sldId id="322" r:id="rId21"/>
    <p:sldId id="338" r:id="rId22"/>
    <p:sldId id="339" r:id="rId23"/>
    <p:sldId id="340" r:id="rId24"/>
    <p:sldId id="323" r:id="rId25"/>
    <p:sldId id="350" r:id="rId26"/>
    <p:sldId id="352" r:id="rId27"/>
    <p:sldId id="325" r:id="rId28"/>
    <p:sldId id="326" r:id="rId29"/>
    <p:sldId id="341" r:id="rId30"/>
    <p:sldId id="336" r:id="rId31"/>
    <p:sldId id="318" r:id="rId32"/>
    <p:sldId id="353" r:id="rId33"/>
    <p:sldId id="354" r:id="rId34"/>
    <p:sldId id="355" r:id="rId35"/>
    <p:sldId id="317" r:id="rId36"/>
    <p:sldId id="356" r:id="rId37"/>
    <p:sldId id="357" r:id="rId38"/>
    <p:sldId id="358" r:id="rId39"/>
    <p:sldId id="319" r:id="rId40"/>
    <p:sldId id="342" r:id="rId41"/>
    <p:sldId id="344" r:id="rId42"/>
    <p:sldId id="346" r:id="rId43"/>
    <p:sldId id="347" r:id="rId44"/>
    <p:sldId id="349" r:id="rId45"/>
    <p:sldId id="315" r:id="rId46"/>
    <p:sldId id="312" r:id="rId47"/>
    <p:sldId id="259" r:id="rId48"/>
    <p:sldId id="260" r:id="rId49"/>
    <p:sldId id="261" r:id="rId50"/>
    <p:sldId id="262" r:id="rId51"/>
    <p:sldId id="263" r:id="rId52"/>
    <p:sldId id="264"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34"/>
            <p14:sldId id="322"/>
            <p14:sldId id="338"/>
            <p14:sldId id="339"/>
            <p14:sldId id="340"/>
            <p14:sldId id="323"/>
            <p14:sldId id="350"/>
            <p14:sldId id="352"/>
            <p14:sldId id="325"/>
            <p14:sldId id="326"/>
          </p14:sldIdLst>
        </p14:section>
        <p14:section name="Day 2" id="{AF565E1E-37B3-4982-AAA3-17998117A1D0}">
          <p14:sldIdLst>
            <p14:sldId id="341"/>
            <p14:sldId id="336"/>
            <p14:sldId id="318"/>
            <p14:sldId id="353"/>
            <p14:sldId id="354"/>
            <p14:sldId id="355"/>
            <p14:sldId id="317"/>
            <p14:sldId id="356"/>
            <p14:sldId id="357"/>
            <p14:sldId id="358"/>
            <p14:sldId id="319"/>
          </p14:sldIdLst>
        </p14:section>
        <p14:section name="Day 3" id="{A03B3DEA-4680-48DB-9008-5B6E42F8D147}">
          <p14:sldIdLst>
            <p14:sldId id="342"/>
            <p14:sldId id="344"/>
            <p14:sldId id="346"/>
            <p14:sldId id="347"/>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varScale="1">
        <p:scale>
          <a:sx n="78" d="100"/>
          <a:sy n="78" d="100"/>
        </p:scale>
        <p:origin x="360"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802.11-19/0948r3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4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7695489"/>
              </p:ext>
            </p:extLst>
          </p:nvPr>
        </p:nvGraphicFramePr>
        <p:xfrm>
          <a:off x="914401" y="1340768"/>
          <a:ext cx="10460567" cy="43280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5254513"/>
              </p:ext>
            </p:extLst>
          </p:nvPr>
        </p:nvGraphicFramePr>
        <p:xfrm>
          <a:off x="914401" y="1340768"/>
          <a:ext cx="10460567" cy="441948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10098012"/>
              </p:ext>
            </p:extLst>
          </p:nvPr>
        </p:nvGraphicFramePr>
        <p:xfrm>
          <a:off x="914401" y="1340768"/>
          <a:ext cx="10460567" cy="176777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NDP power control and EVM</a:t>
                      </a: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LB240-cr_section 11.22.6.4.4_part3</a:t>
                      </a: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54878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4641172"/>
              </p:ext>
            </p:extLst>
          </p:nvPr>
        </p:nvGraphicFramePr>
        <p:xfrm>
          <a:off x="929215" y="1628800"/>
          <a:ext cx="10460568" cy="374896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c>
                  <a:txBody>
                    <a:bodyPr/>
                    <a:lstStyle/>
                    <a:p>
                      <a:r>
                        <a:rPr lang="en-US" sz="1800" dirty="0" smtClean="0"/>
                        <a:t>45min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dirty="0" smtClean="0"/>
                        <a:t>40min</a:t>
                      </a:r>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t>
            </a:r>
            <a:r>
              <a:rPr lang="en-US" altLang="en-US" b="0" dirty="0" smtClean="0">
                <a:cs typeface="Times New Roman" panose="02020603050405020304" pitchFamily="18" charset="0"/>
              </a:rPr>
              <a:t>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r>
              <a:rPr lang="en-US" b="0" dirty="0"/>
              <a:t>Allow for RSTA to ISTA LMR </a:t>
            </a:r>
            <a:r>
              <a:rPr lang="en-US" b="0" dirty="0" smtClean="0"/>
              <a:t>immediate/delayed feedback property to be </a:t>
            </a:r>
            <a:r>
              <a:rPr lang="en-US" b="0" dirty="0"/>
              <a:t>different from ISTA to </a:t>
            </a:r>
            <a:r>
              <a:rPr lang="en-US" b="0" dirty="0" smtClean="0"/>
              <a:t>RSTA (first path </a:t>
            </a:r>
            <a:r>
              <a:rPr lang="en-US" b="0" dirty="0" err="1" smtClean="0"/>
              <a:t>ToA</a:t>
            </a:r>
            <a:r>
              <a:rPr lang="en-US" b="0" dirty="0" smtClean="0"/>
              <a:t> feedback)?</a:t>
            </a:r>
            <a:endParaRPr lang="en-US" b="0" dirty="0"/>
          </a:p>
          <a:p>
            <a:pPr lvl="1">
              <a:buFont typeface="Arial" panose="020B0604020202020204" pitchFamily="34" charset="0"/>
              <a:buChar char="•"/>
            </a:pPr>
            <a:r>
              <a:rPr lang="en-US" b="0" dirty="0" smtClean="0"/>
              <a:t>Yes – one can be delayed, the other immediate.</a:t>
            </a:r>
          </a:p>
          <a:p>
            <a:pPr lvl="1">
              <a:buFont typeface="Arial" panose="020B0604020202020204" pitchFamily="34" charset="0"/>
              <a:buChar char="•"/>
            </a:pPr>
            <a:r>
              <a:rPr lang="en-US" b="0" dirty="0" smtClean="0"/>
              <a:t>No – Both R2I and I2R have to be either immediate or delayed.</a:t>
            </a:r>
          </a:p>
          <a:p>
            <a:r>
              <a:rPr lang="en-US" b="0" dirty="0" smtClean="0"/>
              <a:t>Results </a:t>
            </a:r>
            <a:r>
              <a:rPr lang="en-US" b="0" dirty="0"/>
              <a:t>(Y/N/A</a:t>
            </a:r>
            <a:r>
              <a:rPr lang="en-US" b="0" dirty="0" smtClean="0"/>
              <a:t>): 11/0/0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24536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pPr marL="0" indent="0"/>
            <a:r>
              <a:rPr lang="en-US" b="0" dirty="0"/>
              <a:t>Do you support to limit the total number of HE-LTFs in non-secure HE </a:t>
            </a:r>
            <a:r>
              <a:rPr lang="en-US" b="0" dirty="0" smtClean="0"/>
              <a:t>Ranging NPDs </a:t>
            </a:r>
            <a:r>
              <a:rPr lang="en-US" b="0" dirty="0"/>
              <a:t>to a maximum of 8?</a:t>
            </a:r>
          </a:p>
          <a:p>
            <a:endParaRPr lang="en-US" b="0" dirty="0" smtClean="0"/>
          </a:p>
          <a:p>
            <a:r>
              <a:rPr lang="en-US" b="0" dirty="0" smtClean="0"/>
              <a:t>Results </a:t>
            </a:r>
            <a:r>
              <a:rPr lang="en-US" b="0" dirty="0"/>
              <a:t>(Y/N/A</a:t>
            </a:r>
            <a:r>
              <a:rPr lang="en-US" b="0" dirty="0" smtClean="0"/>
              <a:t>): 9/3/0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502124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a:t>
            </a:r>
            <a:endParaRPr lang="en-US" b="0" dirty="0" smtClean="0"/>
          </a:p>
          <a:p>
            <a:r>
              <a:rPr lang="en-US" b="0" dirty="0"/>
              <a:t>Do you support to change the NSTS encoding in HE SIG-A for HE Ranging NPDs, to include all non-secure HE-LTFs, including repeated HE-LTFs?</a:t>
            </a:r>
          </a:p>
          <a:p>
            <a:r>
              <a:rPr lang="en-US" b="0" dirty="0"/>
              <a:t>For example: a N_STS=2 and N_REP=2 would encode the NSTS subfield as if there were 4 spatial streams.</a:t>
            </a:r>
          </a:p>
          <a:p>
            <a:endParaRPr lang="en-US" dirty="0"/>
          </a:p>
          <a:p>
            <a:r>
              <a:rPr lang="en-US" b="0" dirty="0" smtClean="0"/>
              <a:t>Results (Y/N/A): 5/4/2</a:t>
            </a:r>
            <a:endParaRPr lang="en-US" b="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26962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11-19-1026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11-19-1026r2 for CIDs 1335, 1368, 1370, 2517.</a:t>
            </a:r>
            <a:endParaRPr lang="en-US" b="0" dirty="0" smtClean="0"/>
          </a:p>
          <a:p>
            <a:pPr marL="0" indent="0"/>
            <a:endParaRPr lang="en-US" b="0" dirty="0"/>
          </a:p>
          <a:p>
            <a:pPr marL="0" indent="0"/>
            <a:r>
              <a:rPr lang="en-US" b="0" dirty="0" smtClean="0"/>
              <a:t>Results (Y/N/A</a:t>
            </a:r>
            <a:r>
              <a:rPr lang="en-US" b="0" dirty="0" smtClean="0"/>
              <a:t>):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11-19-1028</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11-19-1028r1 for CIDs 2104, 2140, 1970, 2304, 2157, 2179, 2334.</a:t>
            </a:r>
            <a:endParaRPr lang="en-US" b="0" dirty="0" smtClean="0"/>
          </a:p>
          <a:p>
            <a:pPr marL="0" indent="0"/>
            <a:endParaRPr lang="en-US" b="0" dirty="0"/>
          </a:p>
          <a:p>
            <a:pPr marL="0" indent="0"/>
            <a:r>
              <a:rPr lang="en-US" b="0" dirty="0" smtClean="0"/>
              <a:t>Results (Y/N/A</a:t>
            </a:r>
            <a:r>
              <a:rPr lang="en-US" b="0" dirty="0" smtClean="0"/>
              <a:t>): 8/0/0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June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13048408"/>
              </p:ext>
            </p:extLst>
          </p:nvPr>
        </p:nvGraphicFramePr>
        <p:xfrm>
          <a:off x="263352" y="1628800"/>
          <a:ext cx="11521279" cy="429756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11-19-470</a:t>
            </a:r>
            <a:endParaRPr lang="en-US" dirty="0"/>
          </a:p>
        </p:txBody>
      </p:sp>
      <p:sp>
        <p:nvSpPr>
          <p:cNvPr id="3" name="Content Placeholder 2"/>
          <p:cNvSpPr>
            <a:spLocks noGrp="1"/>
          </p:cNvSpPr>
          <p:nvPr>
            <p:ph idx="1"/>
          </p:nvPr>
        </p:nvSpPr>
        <p:spPr/>
        <p:txBody>
          <a:bodyPr/>
          <a:lstStyle/>
          <a:p>
            <a:r>
              <a:rPr lang="en-US" sz="2000" dirty="0" err="1" smtClean="0"/>
              <a:t>Strawpoll</a:t>
            </a:r>
            <a:endParaRPr lang="en-US" sz="2000" dirty="0" smtClean="0"/>
          </a:p>
          <a:p>
            <a:r>
              <a:rPr lang="en-US" sz="2000" b="0" dirty="0" smtClean="0"/>
              <a:t>Which of the following options do you support:</a:t>
            </a:r>
          </a:p>
          <a:p>
            <a:r>
              <a:rPr lang="en-US" sz="2000" b="0" dirty="0" smtClean="0"/>
              <a:t>O1) Change NDPA DT to 4 bit and add the same DT field size using the Reserved its of the Ranging TFs.</a:t>
            </a:r>
          </a:p>
          <a:p>
            <a:r>
              <a:rPr lang="en-US" sz="2000" b="0" dirty="0" smtClean="0"/>
              <a:t>O2) Keep the NDPA DT field as 6 bits and add another byte representing the same value to Ranging TFs.</a:t>
            </a:r>
          </a:p>
          <a:p>
            <a:r>
              <a:rPr lang="en-US" sz="2000" b="0" dirty="0" smtClean="0"/>
              <a:t>O3) Keep the NDPA DT field as 6 bits and use the 4 reserved bits as DT for in TF poll </a:t>
            </a:r>
            <a:r>
              <a:rPr lang="en-US" sz="2000" b="0" dirty="0" err="1" smtClean="0"/>
              <a:t>subvariant</a:t>
            </a:r>
            <a:r>
              <a:rPr lang="en-US" sz="2000" b="0" dirty="0" smtClean="0"/>
              <a:t> for synchronization. </a:t>
            </a:r>
          </a:p>
          <a:p>
            <a:endParaRPr lang="en-US" sz="2000" b="0" dirty="0" smtClean="0"/>
          </a:p>
          <a:p>
            <a:r>
              <a:rPr lang="en-US" sz="2000" b="0" dirty="0" smtClean="0"/>
              <a:t>Results (O1/O2/O3): 4/7/5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74956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11-19-470</a:t>
            </a:r>
            <a:endParaRPr lang="en-US" dirty="0"/>
          </a:p>
        </p:txBody>
      </p:sp>
      <p:sp>
        <p:nvSpPr>
          <p:cNvPr id="3" name="Content Placeholder 2"/>
          <p:cNvSpPr>
            <a:spLocks noGrp="1"/>
          </p:cNvSpPr>
          <p:nvPr>
            <p:ph idx="1"/>
          </p:nvPr>
        </p:nvSpPr>
        <p:spPr/>
        <p:txBody>
          <a:bodyPr/>
          <a:lstStyle/>
          <a:p>
            <a:r>
              <a:rPr lang="en-US" sz="2000" dirty="0" err="1" smtClean="0"/>
              <a:t>Strawpoll</a:t>
            </a:r>
            <a:endParaRPr lang="en-US" sz="2000" dirty="0" smtClean="0"/>
          </a:p>
          <a:p>
            <a:r>
              <a:rPr lang="en-US" sz="2000" b="0" dirty="0" smtClean="0"/>
              <a:t>Do you support keeping the NDPA DT field as 6 bits and add another byte representing the same value to Ranging TFs.</a:t>
            </a:r>
          </a:p>
          <a:p>
            <a:endParaRPr lang="en-US" sz="2000" b="0" dirty="0" smtClean="0"/>
          </a:p>
          <a:p>
            <a:r>
              <a:rPr lang="en-US" sz="2000" b="0" dirty="0" smtClean="0"/>
              <a:t>Results (Y/N/A): 6/4/1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01851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11-19-470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11-19-470r1 with change made during discussion for CID 1888.</a:t>
            </a:r>
            <a:endParaRPr lang="en-US" b="0" dirty="0" smtClean="0"/>
          </a:p>
          <a:p>
            <a:pPr marL="0" indent="0"/>
            <a:endParaRPr lang="en-US" b="0" dirty="0"/>
          </a:p>
          <a:p>
            <a:pPr marL="0" indent="0"/>
            <a:r>
              <a:rPr lang="en-US" b="0" dirty="0" smtClean="0"/>
              <a:t>Results (Y/N/A</a:t>
            </a:r>
            <a:r>
              <a:rPr lang="en-US" b="0" dirty="0" smtClean="0"/>
              <a:t>): 10/0/1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9797585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If passive location is used in conjunction with phase shift feedback which of the following options do you prefer? </a:t>
            </a:r>
          </a:p>
          <a:p>
            <a:pPr marL="0" indent="0"/>
            <a:r>
              <a:rPr lang="en-US" b="0" dirty="0" smtClean="0"/>
              <a:t>O1) ‘No repacking required’ – RSTA report PS TOA and PS correction, or corrected TOA.</a:t>
            </a:r>
          </a:p>
          <a:p>
            <a:pPr marL="0" indent="0"/>
            <a:r>
              <a:rPr lang="en-US" b="0" dirty="0" smtClean="0"/>
              <a:t>O2) ‘Repacking required’ – RSTA reports corrected TOA.</a:t>
            </a:r>
          </a:p>
          <a:p>
            <a:pPr marL="0" indent="0"/>
            <a:endParaRPr lang="en-US" b="0" dirty="0" smtClean="0"/>
          </a:p>
          <a:p>
            <a:pPr marL="0" indent="0"/>
            <a:r>
              <a:rPr lang="en-US" b="0" dirty="0" smtClean="0"/>
              <a:t>Results (O1/O2/A): 3/4/3</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If passive location is used in conjunction with phase shift feedback which of the following options do you prefer? </a:t>
            </a:r>
          </a:p>
          <a:p>
            <a:pPr marL="0" indent="0"/>
            <a:r>
              <a:rPr lang="en-US" b="0" dirty="0" smtClean="0"/>
              <a:t>O1) ‘No repacking required’ – RSTA report PS TOA and PS correction.</a:t>
            </a:r>
          </a:p>
          <a:p>
            <a:pPr marL="0" indent="0"/>
            <a:r>
              <a:rPr lang="en-US" b="0" dirty="0" smtClean="0"/>
              <a:t>O2) ‘Repacking required’ – RSTA reports corrected TOA.</a:t>
            </a:r>
          </a:p>
          <a:p>
            <a:pPr marL="0" indent="0"/>
            <a:endParaRPr lang="en-US" b="0" dirty="0" smtClean="0"/>
          </a:p>
          <a:p>
            <a:pPr marL="0" indent="0"/>
            <a:r>
              <a:rPr lang="en-US" b="0" dirty="0" smtClean="0"/>
              <a:t>Results (O1/O2/A):3/5/3</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96099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11-19-659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11-19-659r4 for CIDs 2275, 2276, 2277, 2778, 2279, 2280, 1654, 1220, 2431, 1126.</a:t>
            </a:r>
            <a:endParaRPr lang="en-US" b="0" dirty="0" smtClean="0"/>
          </a:p>
          <a:p>
            <a:pPr marL="0" indent="0"/>
            <a:endParaRPr lang="en-US" b="0" dirty="0"/>
          </a:p>
          <a:p>
            <a:pPr marL="0" indent="0"/>
            <a:r>
              <a:rPr lang="en-US" b="0" dirty="0" smtClean="0"/>
              <a:t>Results (Y/N/A</a:t>
            </a:r>
            <a:r>
              <a:rPr lang="en-US" b="0" dirty="0" smtClean="0"/>
              <a:t>):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66533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11-19-698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a:t>
            </a:r>
            <a:r>
              <a:rPr lang="en-US" b="0" dirty="0"/>
              <a:t>you support to add a capability bit indicating that passive ranging RSTA/ISTA supports </a:t>
            </a:r>
            <a:r>
              <a:rPr lang="en-US" b="0" dirty="0" err="1"/>
              <a:t>AoD</a:t>
            </a:r>
            <a:r>
              <a:rPr lang="en-US" b="0" dirty="0"/>
              <a:t> measurement at PSTA. When RSTA/ISTA set the bit to 1, it shall: </a:t>
            </a:r>
          </a:p>
          <a:p>
            <a:pPr marL="0" indent="0"/>
            <a:r>
              <a:rPr lang="en-US" b="0" dirty="0"/>
              <a:t>Option1: RSTA/ISTA send out antenna location info and D matrix info.  </a:t>
            </a:r>
          </a:p>
          <a:p>
            <a:pPr marL="0" indent="0"/>
            <a:r>
              <a:rPr lang="en-US" b="0" dirty="0"/>
              <a:t>Option2: RSTA/ISTA ensures the D matrix to be time </a:t>
            </a:r>
            <a:r>
              <a:rPr lang="en-US" b="0" dirty="0" smtClean="0"/>
              <a:t>invariant. (requires survey)</a:t>
            </a:r>
            <a:endParaRPr lang="en-US" b="0" dirty="0"/>
          </a:p>
          <a:p>
            <a:endParaRPr lang="en-US" dirty="0" smtClean="0"/>
          </a:p>
          <a:p>
            <a:r>
              <a:rPr lang="en-US" b="0" dirty="0" smtClean="0"/>
              <a:t>Result (O1/O2/A): 10/2/0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83092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a:t>
            </a:r>
            <a:r>
              <a:rPr lang="en-US" dirty="0" smtClean="0"/>
              <a:t>Qualcomm and </a:t>
            </a:r>
            <a:r>
              <a:rPr lang="en-US" dirty="0"/>
              <a:t>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06881125"/>
              </p:ext>
            </p:extLst>
          </p:nvPr>
        </p:nvGraphicFramePr>
        <p:xfrm>
          <a:off x="334303" y="1183324"/>
          <a:ext cx="11521279" cy="5760592"/>
        </p:xfrm>
        <a:graphic>
          <a:graphicData uri="http://schemas.openxmlformats.org/drawingml/2006/table">
            <a:tbl>
              <a:tblPr firstRow="1" bandRow="1">
                <a:tableStyleId>{21E4AEA4-8DFA-4A89-87EB-49C32662AFE0}</a:tableStyleId>
              </a:tblPr>
              <a:tblGrid>
                <a:gridCol w="1296144"/>
                <a:gridCol w="1800200"/>
                <a:gridCol w="5040560"/>
                <a:gridCol w="2005761"/>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11-19-454 + 11-19-Amendment</a:t>
                      </a:r>
                      <a:r>
                        <a:rPr lang="en-US" sz="1800" kern="1200" baseline="0" dirty="0" smtClean="0">
                          <a:solidFill>
                            <a:schemeClr val="dk1"/>
                          </a:solidFill>
                          <a:latin typeface="+mn-lt"/>
                          <a:ea typeface="+mn-ea"/>
                          <a:cs typeface="+mn-cs"/>
                        </a:rPr>
                        <a: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LB240-cr_section 11.22.6.4.4_part3</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NDP power control and EVM</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kern="1200" smtClean="0">
                          <a:solidFill>
                            <a:schemeClr val="dk1"/>
                          </a:solidFill>
                          <a:latin typeface="+mn-lt"/>
                          <a:ea typeface="+mn-ea"/>
                          <a:cs typeface="+mn-cs"/>
                        </a:rPr>
                        <a:t>TBD</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5651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11-19-??r? for CIDs ???.</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393295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7480</TotalTime>
  <Words>3142</Words>
  <Application>Microsoft Office PowerPoint</Application>
  <PresentationFormat>Widescreen</PresentationFormat>
  <Paragraphs>718</Paragraphs>
  <Slides>52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Submission List for the meeting (3)</vt:lpstr>
      <vt:lpstr>May Ad Hoc Day 1</vt:lpstr>
      <vt:lpstr>June Ad Hoc Day 1</vt:lpstr>
      <vt:lpstr>Submission Review</vt:lpstr>
      <vt:lpstr>Submission 11-19-709</vt:lpstr>
      <vt:lpstr>Submission 11-19-1011</vt:lpstr>
      <vt:lpstr>Submission 11-19-1011</vt:lpstr>
      <vt:lpstr>CR Submission 11-19-1026</vt:lpstr>
      <vt:lpstr>CR Submission 11-19-1028</vt:lpstr>
      <vt:lpstr>PowerPoint Presentation</vt:lpstr>
      <vt:lpstr>AOB?</vt:lpstr>
      <vt:lpstr>PowerPoint Presentation</vt:lpstr>
      <vt:lpstr>May Ad Hoc Day 2</vt:lpstr>
      <vt:lpstr>June Ad Hoc Day 2</vt:lpstr>
      <vt:lpstr>Submission Review</vt:lpstr>
      <vt:lpstr>Submission 11-19-470</vt:lpstr>
      <vt:lpstr>Submission 11-19-470</vt:lpstr>
      <vt:lpstr>CR Submission 11-19-470</vt:lpstr>
      <vt:lpstr>CR Submission 11-19-1043</vt:lpstr>
      <vt:lpstr>CR Submission 11-19-1043</vt:lpstr>
      <vt:lpstr>CR Submission 11-19-659</vt:lpstr>
      <vt:lpstr>Submission 11-19-698</vt:lpstr>
      <vt:lpstr>PowerPoint Presentation</vt:lpstr>
      <vt:lpstr>May Ad Hoc Day 3</vt:lpstr>
      <vt:lpstr>June Ad Hoc Day 3</vt:lpstr>
      <vt:lpstr>Submission Review</vt:lpstr>
      <vt:lpstr>CR Submission 11-19-622</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155</cp:revision>
  <cp:lastPrinted>1601-01-01T00:00:00Z</cp:lastPrinted>
  <dcterms:created xsi:type="dcterms:W3CDTF">2018-08-06T10:28:59Z</dcterms:created>
  <dcterms:modified xsi:type="dcterms:W3CDTF">2019-06-28T00:17:42Z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2019-06-28 00:17:35Z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