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38" r:id="rId21"/>
    <p:sldId id="339" r:id="rId22"/>
    <p:sldId id="340" r:id="rId23"/>
    <p:sldId id="323" r:id="rId24"/>
    <p:sldId id="325" r:id="rId25"/>
    <p:sldId id="326" r:id="rId26"/>
    <p:sldId id="341" r:id="rId27"/>
    <p:sldId id="336" r:id="rId28"/>
    <p:sldId id="318" r:id="rId29"/>
    <p:sldId id="317" r:id="rId30"/>
    <p:sldId id="319" r:id="rId31"/>
    <p:sldId id="342" r:id="rId32"/>
    <p:sldId id="344" r:id="rId33"/>
    <p:sldId id="346" r:id="rId34"/>
    <p:sldId id="347" r:id="rId35"/>
    <p:sldId id="349"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38"/>
            <p14:sldId id="339"/>
            <p14:sldId id="340"/>
            <p14:sldId id="323"/>
            <p14:sldId id="325"/>
            <p14:sldId id="326"/>
          </p14:sldIdLst>
        </p14:section>
        <p14:section name="Day 2" id="{AF565E1E-37B3-4982-AAA3-17998117A1D0}">
          <p14:sldIdLst>
            <p14:sldId id="341"/>
            <p14:sldId id="336"/>
            <p14:sldId id="318"/>
            <p14:sldId id="317"/>
            <p14:sldId id="319"/>
          </p14:sldIdLst>
        </p14:section>
        <p14:section name="Day 3" id="{A03B3DEA-4680-48DB-9008-5B6E42F8D147}">
          <p14:sldIdLst>
            <p14:sldId id="342"/>
            <p14:sldId id="344"/>
            <p14:sldId id="346"/>
            <p14:sldId id="347"/>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4" autoAdjust="0"/>
    <p:restoredTop sz="94660"/>
  </p:normalViewPr>
  <p:slideViewPr>
    <p:cSldViewPr>
      <p:cViewPr>
        <p:scale>
          <a:sx n="84" d="100"/>
          <a:sy n="84" d="100"/>
        </p:scale>
        <p:origin x="14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61424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802.11-19/0948r2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June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2019-06-24</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4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0080339"/>
              </p:ext>
            </p:extLst>
          </p:nvPr>
        </p:nvGraphicFramePr>
        <p:xfrm>
          <a:off x="914401" y="1340768"/>
          <a:ext cx="10460567" cy="496812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a:effectLst/>
                        </a:rPr>
                        <a:t>LB240 CID Resolutions - LTF Repetition in Passive Location Ranging - Amendment text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MAC 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51293794"/>
              </p:ext>
            </p:extLst>
          </p:nvPr>
        </p:nvGraphicFramePr>
        <p:xfrm>
          <a:off x="914401" y="1340768"/>
          <a:ext cx="10460567" cy="414516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94641172"/>
              </p:ext>
            </p:extLst>
          </p:nvPr>
        </p:nvGraphicFramePr>
        <p:xfrm>
          <a:off x="929215" y="1628800"/>
          <a:ext cx="10460568" cy="374896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c>
                  <a:txBody>
                    <a:bodyPr/>
                    <a:lstStyle/>
                    <a:p>
                      <a:r>
                        <a:rPr lang="en-US" sz="1800" dirty="0" smtClean="0"/>
                        <a:t>45min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c>
                  <a:txBody>
                    <a:bodyPr/>
                    <a:lstStyle/>
                    <a:p>
                      <a:r>
                        <a:rPr lang="en-US" sz="1800" dirty="0" smtClean="0"/>
                        <a:t>40min</a:t>
                      </a:r>
                      <a:endParaRPr lang="en-US" sz="1800" dirty="0"/>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t>
            </a:r>
            <a:r>
              <a:rPr lang="en-US" altLang="en-US" b="0" dirty="0" smtClean="0">
                <a:cs typeface="Times New Roman" panose="02020603050405020304" pitchFamily="18" charset="0"/>
              </a:rPr>
              <a:t>Ali Raissinia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r>
              <a:rPr lang="en-US" b="0" dirty="0"/>
              <a:t>Allow for RSTA to ISTA LMR </a:t>
            </a:r>
            <a:r>
              <a:rPr lang="en-US" b="0" dirty="0" smtClean="0"/>
              <a:t>immediate/delayed feedback property to be </a:t>
            </a:r>
            <a:r>
              <a:rPr lang="en-US" b="0" dirty="0"/>
              <a:t>different from ISTA to </a:t>
            </a:r>
            <a:r>
              <a:rPr lang="en-US" b="0" dirty="0" smtClean="0"/>
              <a:t>RSTA (first path </a:t>
            </a:r>
            <a:r>
              <a:rPr lang="en-US" b="0" dirty="0" err="1" smtClean="0"/>
              <a:t>ToA</a:t>
            </a:r>
            <a:r>
              <a:rPr lang="en-US" b="0" dirty="0" smtClean="0"/>
              <a:t> feedback)?</a:t>
            </a:r>
            <a:endParaRPr lang="en-US" b="0" dirty="0"/>
          </a:p>
          <a:p>
            <a:pPr lvl="1">
              <a:buFont typeface="Arial" panose="020B0604020202020204" pitchFamily="34" charset="0"/>
              <a:buChar char="•"/>
            </a:pPr>
            <a:r>
              <a:rPr lang="en-US" b="0" dirty="0" smtClean="0"/>
              <a:t>Yes – one can be delayed, the other immediate.</a:t>
            </a:r>
          </a:p>
          <a:p>
            <a:pPr lvl="1">
              <a:buFont typeface="Arial" panose="020B0604020202020204" pitchFamily="34" charset="0"/>
              <a:buChar char="•"/>
            </a:pPr>
            <a:r>
              <a:rPr lang="en-US" b="0" dirty="0" smtClean="0"/>
              <a:t>No – Both R2I and I2R have to be either immediate or delayed.</a:t>
            </a:r>
          </a:p>
          <a:p>
            <a:r>
              <a:rPr lang="en-US" b="0" dirty="0" smtClean="0"/>
              <a:t>Results </a:t>
            </a:r>
            <a:r>
              <a:rPr lang="en-US" b="0" dirty="0"/>
              <a:t>(Y/N/A</a:t>
            </a:r>
            <a:r>
              <a:rPr lang="en-US" b="0" dirty="0" smtClean="0"/>
              <a:t>): 11/0/0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24536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pPr marL="0" indent="0"/>
            <a:r>
              <a:rPr lang="en-US" b="0" dirty="0"/>
              <a:t>Do you support to limit the total number of HE-LTFs in non-secure HE </a:t>
            </a:r>
            <a:r>
              <a:rPr lang="en-US" b="0" dirty="0" smtClean="0"/>
              <a:t>Ranging NPDs </a:t>
            </a:r>
            <a:r>
              <a:rPr lang="en-US" b="0" dirty="0"/>
              <a:t>to a maximum of 8?</a:t>
            </a:r>
          </a:p>
          <a:p>
            <a:endParaRPr lang="en-US" b="0" dirty="0" smtClean="0"/>
          </a:p>
          <a:p>
            <a:r>
              <a:rPr lang="en-US" b="0" dirty="0" smtClean="0"/>
              <a:t>Results </a:t>
            </a:r>
            <a:r>
              <a:rPr lang="en-US" b="0" dirty="0"/>
              <a:t>(Y/N/A</a:t>
            </a:r>
            <a:r>
              <a:rPr lang="en-US" b="0" dirty="0" smtClean="0"/>
              <a:t>): 9/3/0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502124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a:t>
            </a:r>
            <a:endParaRPr lang="en-US" b="0" dirty="0" smtClean="0"/>
          </a:p>
          <a:p>
            <a:r>
              <a:rPr lang="en-US" b="0" dirty="0"/>
              <a:t>Do you support to change the NSTS encoding in HE SIG-A for HE Ranging NPDs, to include all non-secure HE-LTFs, including repeated HE-LTFs?</a:t>
            </a:r>
          </a:p>
          <a:p>
            <a:r>
              <a:rPr lang="en-US" b="0" dirty="0"/>
              <a:t>For example: a N_STS=2 and N_REP=2 would encode the NSTS subfield as if there were 4 spatial streams.</a:t>
            </a:r>
          </a:p>
          <a:p>
            <a:endParaRPr lang="en-US" dirty="0"/>
          </a:p>
          <a:p>
            <a:r>
              <a:rPr lang="en-US" b="0" dirty="0" smtClean="0"/>
              <a:t>Results (Y/N/A): 5/4/2</a:t>
            </a:r>
            <a:endParaRPr lang="en-US" b="0" dirty="0"/>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26962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11-19-1026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11-19-1026r2 for CIDs 1335, 1368, 1370, 2517.</a:t>
            </a:r>
            <a:endParaRPr lang="en-US" b="0" dirty="0" smtClean="0"/>
          </a:p>
          <a:p>
            <a:pPr marL="0" indent="0"/>
            <a:endParaRPr lang="en-US" b="0" dirty="0"/>
          </a:p>
          <a:p>
            <a:pPr marL="0" indent="0"/>
            <a:r>
              <a:rPr lang="en-US" b="0" dirty="0" smtClean="0"/>
              <a:t>Results (Y/N/A</a:t>
            </a:r>
            <a:r>
              <a:rPr lang="en-US" b="0" smtClean="0"/>
              <a:t>):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97662907"/>
              </p:ext>
            </p:extLst>
          </p:nvPr>
        </p:nvGraphicFramePr>
        <p:xfrm>
          <a:off x="263352" y="1628800"/>
          <a:ext cx="11521279" cy="4297568"/>
        </p:xfrm>
        <a:graphic>
          <a:graphicData uri="http://schemas.openxmlformats.org/drawingml/2006/table">
            <a:tbl>
              <a:tblPr firstRow="1" bandRow="1">
                <a:tableStyleId>{21E4AEA4-8DFA-4A89-87EB-49C32662AFE0}</a:tableStyleId>
              </a:tblPr>
              <a:tblGrid>
                <a:gridCol w="1368152"/>
                <a:gridCol w="2160240"/>
                <a:gridCol w="4294741"/>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0629284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 </a:t>
            </a:r>
            <a:r>
              <a:rPr lang="en-US" b="0" dirty="0" smtClean="0"/>
              <a:t>for </a:t>
            </a:r>
            <a:r>
              <a:rPr lang="en-US" b="0" dirty="0" smtClean="0"/>
              <a:t>CIDs</a:t>
            </a:r>
            <a:endParaRPr lang="en-US" b="0" dirty="0" smtClean="0"/>
          </a:p>
          <a:p>
            <a:pPr marL="0" indent="0"/>
            <a:endParaRPr lang="en-US" b="0" dirty="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June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nvPr>
        </p:nvGraphicFramePr>
        <p:xfrm>
          <a:off x="263352" y="1628800"/>
          <a:ext cx="11521279" cy="4389040"/>
        </p:xfrm>
        <a:graphic>
          <a:graphicData uri="http://schemas.openxmlformats.org/drawingml/2006/table">
            <a:tbl>
              <a:tblPr firstRow="1" bandRow="1">
                <a:tableStyleId>{21E4AEA4-8DFA-4A89-87EB-49C32662AFE0}</a:tableStyleId>
              </a:tblPr>
              <a:tblGrid>
                <a:gridCol w="1719594"/>
                <a:gridCol w="1988366"/>
                <a:gridCol w="4115173"/>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a:effectLst/>
                        </a:rPr>
                        <a:t>LB240 CID Resolutions - LTF Repetition in Passive Location Ranging - Amendment text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MAC CR</a:t>
                      </a:r>
                    </a:p>
                  </a:txBody>
                  <a:tcPr anchor="ctr"/>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56519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11-19-??r? for CIDs ???.</a:t>
            </a:r>
            <a:endParaRPr lang="en-US" b="0" dirty="0" smtClean="0"/>
          </a:p>
          <a:p>
            <a:pPr marL="0" indent="0"/>
            <a:endParaRPr lang="en-US" b="0" dirty="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39329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a:t>
            </a:r>
            <a:r>
              <a:rPr lang="en-US" dirty="0" smtClean="0"/>
              <a:t>Qualcomm and </a:t>
            </a:r>
            <a:r>
              <a:rPr lang="en-US" dirty="0"/>
              <a:t>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5855</TotalTime>
  <Words>2549</Words>
  <Application>Microsoft Office PowerPoint</Application>
  <PresentationFormat>Widescreen</PresentationFormat>
  <Paragraphs>599</Paragraphs>
  <Slides>43</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 Unicode MS</vt:lpstr>
      <vt:lpstr>MS Gothic</vt:lpstr>
      <vt:lpstr>Arial</vt:lpstr>
      <vt:lpstr>Calibri</vt:lpstr>
      <vt:lpstr>Monotype Sorts</vt:lpstr>
      <vt:lpstr>Times New Roman</vt:lpstr>
      <vt:lpstr>Office Theme</vt:lpstr>
      <vt:lpstr>Document</vt:lpstr>
      <vt:lpstr>TGaz Next Generation Positioning  June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May Ad Hoc Day 1</vt:lpstr>
      <vt:lpstr>June Ad Hoc Day 1</vt:lpstr>
      <vt:lpstr>Submission Review</vt:lpstr>
      <vt:lpstr>Submission 11-19-709</vt:lpstr>
      <vt:lpstr>Submission 11-19-1011</vt:lpstr>
      <vt:lpstr>Submission 11-19-1011</vt:lpstr>
      <vt:lpstr>CR Submission 11-19-1026</vt:lpstr>
      <vt:lpstr>AOB?</vt:lpstr>
      <vt:lpstr>PowerPoint Presentation</vt:lpstr>
      <vt:lpstr>May Ad Hoc Day 2</vt:lpstr>
      <vt:lpstr>June Ad Hoc Day 2</vt:lpstr>
      <vt:lpstr>Submission Review</vt:lpstr>
      <vt:lpstr>CR Submission 11-19-622</vt:lpstr>
      <vt:lpstr>PowerPoint Presentation</vt:lpstr>
      <vt:lpstr>May Ad Hoc Day 3</vt:lpstr>
      <vt:lpstr>June Ad Hoc Day 3</vt:lpstr>
      <vt:lpstr>Submission Review</vt:lpstr>
      <vt:lpstr>CR Submission 11-19-622</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125</cp:revision>
  <cp:lastPrinted>1601-01-01T00:00:00Z</cp:lastPrinted>
  <dcterms:created xsi:type="dcterms:W3CDTF">2018-08-06T10:28:59Z</dcterms:created>
  <dcterms:modified xsi:type="dcterms:W3CDTF">2019-06-26T21:12:49Z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2019-06-26 21:12:49Z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