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332" r:id="rId15"/>
    <p:sldId id="333" r:id="rId16"/>
    <p:sldId id="335" r:id="rId17"/>
    <p:sldId id="321" r:id="rId18"/>
    <p:sldId id="334" r:id="rId19"/>
    <p:sldId id="322" r:id="rId20"/>
    <p:sldId id="338" r:id="rId21"/>
    <p:sldId id="339" r:id="rId22"/>
    <p:sldId id="340" r:id="rId23"/>
    <p:sldId id="323" r:id="rId24"/>
    <p:sldId id="325" r:id="rId25"/>
    <p:sldId id="326" r:id="rId26"/>
    <p:sldId id="341" r:id="rId27"/>
    <p:sldId id="336" r:id="rId28"/>
    <p:sldId id="318" r:id="rId29"/>
    <p:sldId id="317" r:id="rId30"/>
    <p:sldId id="319" r:id="rId31"/>
    <p:sldId id="342" r:id="rId32"/>
    <p:sldId id="344" r:id="rId33"/>
    <p:sldId id="346" r:id="rId34"/>
    <p:sldId id="347" r:id="rId35"/>
    <p:sldId id="349" r:id="rId36"/>
    <p:sldId id="315" r:id="rId37"/>
    <p:sldId id="312" r:id="rId38"/>
    <p:sldId id="259" r:id="rId39"/>
    <p:sldId id="260" r:id="rId40"/>
    <p:sldId id="261" r:id="rId41"/>
    <p:sldId id="262" r:id="rId42"/>
    <p:sldId id="263" r:id="rId43"/>
    <p:sldId id="264" r:id="rId4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 id="332"/>
            <p14:sldId id="333"/>
            <p14:sldId id="335"/>
          </p14:sldIdLst>
        </p14:section>
        <p14:section name="Day 1" id="{000247A0-A865-4345-B575-B5F5D49437B2}">
          <p14:sldIdLst>
            <p14:sldId id="321"/>
            <p14:sldId id="334"/>
            <p14:sldId id="322"/>
            <p14:sldId id="338"/>
            <p14:sldId id="339"/>
            <p14:sldId id="340"/>
            <p14:sldId id="323"/>
            <p14:sldId id="325"/>
            <p14:sldId id="326"/>
          </p14:sldIdLst>
        </p14:section>
        <p14:section name="Day 2" id="{AF565E1E-37B3-4982-AAA3-17998117A1D0}">
          <p14:sldIdLst>
            <p14:sldId id="341"/>
            <p14:sldId id="336"/>
            <p14:sldId id="318"/>
            <p14:sldId id="317"/>
            <p14:sldId id="319"/>
          </p14:sldIdLst>
        </p14:section>
        <p14:section name="Day 3" id="{A03B3DEA-4680-48DB-9008-5B6E42F8D147}">
          <p14:sldIdLst>
            <p14:sldId id="342"/>
            <p14:sldId id="344"/>
            <p14:sldId id="346"/>
            <p14:sldId id="347"/>
            <p14:sldId id="349"/>
          </p14:sldIdLst>
        </p14:section>
        <p14:section name="Backup" id="{1FC769A7-662B-4189-A698-EDDE10EBAB06}">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04" autoAdjust="0"/>
    <p:restoredTop sz="94660"/>
  </p:normalViewPr>
  <p:slideViewPr>
    <p:cSldViewPr>
      <p:cViewPr>
        <p:scale>
          <a:sx n="84" d="100"/>
          <a:sy n="84" d="100"/>
        </p:scale>
        <p:origin x="148" y="4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6/26/2019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32</a:t>
            </a:fld>
            <a:endParaRPr lang="en-US"/>
          </a:p>
        </p:txBody>
      </p:sp>
    </p:spTree>
    <p:extLst>
      <p:ext uri="{BB962C8B-B14F-4D97-AF65-F5344CB8AC3E}">
        <p14:creationId xmlns:p14="http://schemas.microsoft.com/office/powerpoint/2010/main" val="34097881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38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39</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293337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16</a:t>
            </a:fld>
            <a:endParaRPr lang="en-US"/>
          </a:p>
        </p:txBody>
      </p:sp>
    </p:spTree>
    <p:extLst>
      <p:ext uri="{BB962C8B-B14F-4D97-AF65-F5344CB8AC3E}">
        <p14:creationId xmlns:p14="http://schemas.microsoft.com/office/powerpoint/2010/main" val="13209110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9802322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23</a:t>
            </a:fld>
            <a:endParaRPr lang="en-US"/>
          </a:p>
        </p:txBody>
      </p:sp>
    </p:spTree>
    <p:extLst>
      <p:ext uri="{BB962C8B-B14F-4D97-AF65-F5344CB8AC3E}">
        <p14:creationId xmlns:p14="http://schemas.microsoft.com/office/powerpoint/2010/main" val="4407541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24</a:t>
            </a:fld>
            <a:endParaRPr lang="en-US"/>
          </a:p>
        </p:txBody>
      </p:sp>
    </p:spTree>
    <p:extLst>
      <p:ext uri="{BB962C8B-B14F-4D97-AF65-F5344CB8AC3E}">
        <p14:creationId xmlns:p14="http://schemas.microsoft.com/office/powerpoint/2010/main" val="29370236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27</a:t>
            </a:fld>
            <a:endParaRPr lang="en-US"/>
          </a:p>
        </p:txBody>
      </p:sp>
    </p:spTree>
    <p:extLst>
      <p:ext uri="{BB962C8B-B14F-4D97-AF65-F5344CB8AC3E}">
        <p14:creationId xmlns:p14="http://schemas.microsoft.com/office/powerpoint/2010/main" val="31563969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30</a:t>
            </a:fld>
            <a:endParaRPr lang="en-US"/>
          </a:p>
        </p:txBody>
      </p:sp>
    </p:spTree>
    <p:extLst>
      <p:ext uri="{BB962C8B-B14F-4D97-AF65-F5344CB8AC3E}">
        <p14:creationId xmlns:p14="http://schemas.microsoft.com/office/powerpoint/2010/main" val="6142482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June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June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June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June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June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June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June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June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June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June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802.11-19/0948r1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poll-vote?p=32700008&amp;t=32700008&amp;fc=aMTEw!cODAyLjEx"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smtClean="0"/>
              <a:t>TGaz</a:t>
            </a:r>
            <a:r>
              <a:rPr lang="en-US" altLang="en-US" dirty="0" smtClean="0"/>
              <a:t> Next Generation Positioning </a:t>
            </a:r>
            <a:br>
              <a:rPr lang="en-US" altLang="en-US" dirty="0" smtClean="0"/>
            </a:br>
            <a:r>
              <a:rPr lang="en-US" altLang="en-US" dirty="0" smtClean="0"/>
              <a:t>June Ad Hoc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2019-06-24</a:t>
            </a:r>
            <a:endParaRPr lang="en-GB" sz="2000" b="0" dirty="0"/>
          </a:p>
        </p:txBody>
      </p:sp>
      <p:sp>
        <p:nvSpPr>
          <p:cNvPr id="6" name="Date Placeholder 3"/>
          <p:cNvSpPr>
            <a:spLocks noGrp="1"/>
          </p:cNvSpPr>
          <p:nvPr>
            <p:ph type="dt" idx="10"/>
          </p:nvPr>
        </p:nvSpPr>
        <p:spPr/>
        <p:txBody>
          <a:bodyPr/>
          <a:lstStyle/>
          <a:p>
            <a:r>
              <a:rPr lang="en-US" smtClean="0"/>
              <a:t>June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143"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2000" b="0" dirty="0"/>
              <a:t>Agenda setting for the week.</a:t>
            </a:r>
          </a:p>
          <a:p>
            <a:pPr algn="just">
              <a:spcBef>
                <a:spcPct val="20000"/>
              </a:spcBef>
              <a:buFontTx/>
              <a:buChar char="•"/>
            </a:pPr>
            <a:r>
              <a:rPr lang="en-US" altLang="en-US" sz="2000" b="0" dirty="0" smtClean="0"/>
              <a:t>Consider comment resolution submission. </a:t>
            </a:r>
          </a:p>
          <a:p>
            <a:pPr algn="just">
              <a:spcBef>
                <a:spcPct val="20000"/>
              </a:spcBef>
              <a:buFontTx/>
              <a:buChar char="•"/>
            </a:pPr>
            <a:r>
              <a:rPr lang="en-US" altLang="en-US" sz="2000" b="0" dirty="0" smtClean="0"/>
              <a:t>Consider any other technical material.</a:t>
            </a:r>
            <a:endParaRPr lang="en-US" altLang="en-US" sz="2000" b="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618548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dirty="0" smtClean="0">
                <a:solidFill>
                  <a:schemeClr val="tx2"/>
                </a:solidFill>
              </a:rPr>
              <a:t>meeting (1</a:t>
            </a:r>
            <a:r>
              <a:rPr lang="en-US" altLang="en-US" dirty="0">
                <a:solidFill>
                  <a:schemeClr val="tx2"/>
                </a:solidFill>
              </a:rPr>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30080339"/>
              </p:ext>
            </p:extLst>
          </p:nvPr>
        </p:nvGraphicFramePr>
        <p:xfrm>
          <a:off x="914401" y="1340768"/>
          <a:ext cx="10460567" cy="4968128"/>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800" kern="1200" dirty="0" smtClean="0">
                          <a:solidFill>
                            <a:schemeClr val="dk1"/>
                          </a:solidFill>
                          <a:latin typeface="+mn-lt"/>
                          <a:ea typeface="+mn-ea"/>
                          <a:cs typeface="+mn-cs"/>
                        </a:rPr>
                        <a:t>11-19-948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May Ad</a:t>
                      </a:r>
                      <a:r>
                        <a:rPr lang="en-US" sz="1800" kern="1200" baseline="0" dirty="0" smtClean="0">
                          <a:solidFill>
                            <a:schemeClr val="dk1"/>
                          </a:solidFill>
                          <a:latin typeface="+mn-lt"/>
                          <a:ea typeface="+mn-ea"/>
                          <a:cs typeface="+mn-cs"/>
                        </a:rPr>
                        <a:t>-Hoc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11-19-1026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Feng Jiang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CR for PHY Related Comments-part2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PHY CR</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11-19-1028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Feng Jiang</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 CID Related to Section 11.22.6.4</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MAC CR</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11-19-470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Liwen Chu</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TB NDP ranging synchronization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MAC CR</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11-19-1040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a:t>
                      </a:r>
                      <a:r>
                        <a:rPr lang="en-US" sz="1800" kern="1200" baseline="0" dirty="0" smtClean="0">
                          <a:solidFill>
                            <a:schemeClr val="dk1"/>
                          </a:solidFill>
                          <a:latin typeface="+mn-lt"/>
                          <a:ea typeface="+mn-ea"/>
                          <a:cs typeface="+mn-cs"/>
                        </a:rPr>
                        <a:t> Lindskog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LB240 CID Resolutions - Fine timing measurement parameters element - Amendment text</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MAC CR</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11-19-1041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a:t>
                      </a:r>
                      <a:r>
                        <a:rPr lang="en-US" sz="1800" kern="1200" baseline="0" dirty="0" smtClean="0">
                          <a:solidFill>
                            <a:schemeClr val="dk1"/>
                          </a:solidFill>
                          <a:latin typeface="+mn-lt"/>
                          <a:ea typeface="+mn-ea"/>
                          <a:cs typeface="+mn-cs"/>
                        </a:rPr>
                        <a:t> Lindskog</a:t>
                      </a:r>
                      <a:endParaRPr lang="en-US" sz="1800" kern="1200" dirty="0">
                        <a:solidFill>
                          <a:schemeClr val="dk1"/>
                        </a:solidFill>
                        <a:latin typeface="+mn-lt"/>
                        <a:ea typeface="+mn-ea"/>
                        <a:cs typeface="+mn-cs"/>
                      </a:endParaRPr>
                    </a:p>
                  </a:txBody>
                  <a:tcPr marT="45712" marB="45712"/>
                </a:tc>
                <a:tc>
                  <a:txBody>
                    <a:bodyPr/>
                    <a:lstStyle/>
                    <a:p>
                      <a:pPr algn="l"/>
                      <a:r>
                        <a:rPr lang="en-US" b="0" dirty="0" smtClean="0">
                          <a:effectLst/>
                        </a:rPr>
                        <a:t>LB240 </a:t>
                      </a:r>
                      <a:r>
                        <a:rPr lang="en-US" b="0" dirty="0">
                          <a:effectLst/>
                        </a:rPr>
                        <a:t>CID Resolutions - Passive Location Ranging Inheritance of TB Ranging Properties - Amendment text</a:t>
                      </a:r>
                    </a:p>
                  </a:txBody>
                  <a:tcPr anchor="ctr"/>
                </a:tc>
                <a:tc>
                  <a:txBody>
                    <a:bodyPr/>
                    <a:lstStyle/>
                    <a:p>
                      <a:pPr marL="0" algn="l" defTabSz="914400" rtl="0" eaLnBrk="1" latinLnBrk="0" hangingPunct="1"/>
                      <a:r>
                        <a:rPr lang="en-US" sz="1800" kern="1200" dirty="0" smtClean="0">
                          <a:solidFill>
                            <a:schemeClr val="dk1"/>
                          </a:solidFill>
                          <a:latin typeface="+mn-lt"/>
                          <a:ea typeface="+mn-ea"/>
                          <a:cs typeface="+mn-cs"/>
                        </a:rPr>
                        <a:t>MAC CR</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11-19-1042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a:t>
                      </a:r>
                      <a:r>
                        <a:rPr lang="en-US" sz="1800" kern="1200" baseline="0" dirty="0" smtClean="0">
                          <a:solidFill>
                            <a:schemeClr val="dk1"/>
                          </a:solidFill>
                          <a:latin typeface="+mn-lt"/>
                          <a:ea typeface="+mn-ea"/>
                          <a:cs typeface="+mn-cs"/>
                        </a:rPr>
                        <a:t> Lindskog</a:t>
                      </a:r>
                      <a:endParaRPr lang="en-US" sz="1800" kern="1200" dirty="0">
                        <a:solidFill>
                          <a:schemeClr val="dk1"/>
                        </a:solidFill>
                        <a:latin typeface="+mn-lt"/>
                        <a:ea typeface="+mn-ea"/>
                        <a:cs typeface="+mn-cs"/>
                      </a:endParaRPr>
                    </a:p>
                  </a:txBody>
                  <a:tcPr marT="45712" marB="45712"/>
                </a:tc>
                <a:tc>
                  <a:txBody>
                    <a:bodyPr/>
                    <a:lstStyle/>
                    <a:p>
                      <a:pPr algn="l"/>
                      <a:r>
                        <a:rPr lang="en-US" b="0" dirty="0">
                          <a:effectLst/>
                        </a:rPr>
                        <a:t>LB240 CID Resolutions - LTF Repetition in Passive Location Ranging - Amendment text</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MAC CR</a:t>
                      </a:r>
                    </a:p>
                  </a:txBody>
                  <a:tcPr anchor="ctr"/>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11-19-1043</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Erik</a:t>
                      </a:r>
                      <a:r>
                        <a:rPr lang="en-US" sz="1800" kern="1200" baseline="0" dirty="0" smtClean="0">
                          <a:solidFill>
                            <a:schemeClr val="dk1"/>
                          </a:solidFill>
                          <a:latin typeface="+mn-lt"/>
                          <a:ea typeface="+mn-ea"/>
                          <a:cs typeface="+mn-cs"/>
                        </a:rPr>
                        <a:t> Lindskog</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LB240 CID Resolutions - Phase Shift TOA in Passive Location - Amendment text</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MAC CR</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1922179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dirty="0" smtClean="0">
                <a:solidFill>
                  <a:schemeClr val="tx2"/>
                </a:solidFill>
              </a:rPr>
              <a:t>meeting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51293794"/>
              </p:ext>
            </p:extLst>
          </p:nvPr>
        </p:nvGraphicFramePr>
        <p:xfrm>
          <a:off x="914401" y="1340768"/>
          <a:ext cx="10460567" cy="4145168"/>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800" kern="1200" dirty="0" smtClean="0">
                          <a:solidFill>
                            <a:schemeClr val="dk1"/>
                          </a:solidFill>
                          <a:latin typeface="+mn-lt"/>
                          <a:ea typeface="+mn-ea"/>
                          <a:cs typeface="+mn-cs"/>
                        </a:rPr>
                        <a:t>11-19-1044</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LB240 CID Resolutions - Primus Broadcast Frame - Passive Location LCI Table Countdown subfield index - Amendment text</a:t>
                      </a:r>
                      <a:endParaRPr lang="en-US" sz="1800" kern="1200" dirty="0">
                        <a:solidFill>
                          <a:schemeClr val="dk1"/>
                        </a:solidFill>
                        <a:latin typeface="+mn-lt"/>
                        <a:ea typeface="+mn-ea"/>
                        <a:cs typeface="+mn-cs"/>
                      </a:endParaRPr>
                    </a:p>
                  </a:txBody>
                  <a:tcPr marT="45712" marB="45712"/>
                </a:tc>
                <a:tc>
                  <a:txBody>
                    <a:bodyPr/>
                    <a:lstStyle/>
                    <a:p>
                      <a:r>
                        <a:rPr lang="en-US" dirty="0" smtClean="0"/>
                        <a:t>MAC CR</a:t>
                      </a:r>
                      <a:endParaRPr lang="en-US" dirty="0"/>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11-19-454</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FTM TOA measurement on non-HT duplicate PPDUs</a:t>
                      </a:r>
                      <a:endParaRPr lang="en-US" sz="1800" kern="1200" dirty="0">
                        <a:solidFill>
                          <a:schemeClr val="dk1"/>
                        </a:solidFill>
                        <a:latin typeface="+mn-lt"/>
                        <a:ea typeface="+mn-ea"/>
                        <a:cs typeface="+mn-cs"/>
                      </a:endParaRPr>
                    </a:p>
                  </a:txBody>
                  <a:tcPr marT="45712" marB="45712"/>
                </a:tc>
                <a:tc>
                  <a:txBody>
                    <a:bodyPr/>
                    <a:lstStyle/>
                    <a:p>
                      <a:r>
                        <a:rPr lang="en-US" dirty="0" smtClean="0"/>
                        <a:t>MAC</a:t>
                      </a:r>
                      <a:r>
                        <a:rPr lang="en-US" baseline="0" dirty="0" smtClean="0"/>
                        <a:t> CR</a:t>
                      </a:r>
                      <a:endParaRPr lang="en-US" dirty="0"/>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11-19-883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Adding Dialog token to Ranging TF</a:t>
                      </a:r>
                    </a:p>
                  </a:txBody>
                  <a:tcPr marT="45712" marB="45712"/>
                </a:tc>
                <a:tc>
                  <a:txBody>
                    <a:bodyPr/>
                    <a:lstStyle/>
                    <a:p>
                      <a:r>
                        <a:rPr lang="en-US" dirty="0" smtClean="0"/>
                        <a:t>MAC CR</a:t>
                      </a:r>
                      <a:endParaRPr lang="en-US" dirty="0"/>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11-19-659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NTB ranging timing control parameters</a:t>
                      </a:r>
                      <a:endParaRPr lang="en-US" sz="1800" kern="1200" dirty="0">
                        <a:solidFill>
                          <a:schemeClr val="dk1"/>
                        </a:solidFill>
                        <a:latin typeface="+mn-lt"/>
                        <a:ea typeface="+mn-ea"/>
                        <a:cs typeface="+mn-cs"/>
                      </a:endParaRPr>
                    </a:p>
                  </a:txBody>
                  <a:tcPr marT="45712" marB="45712"/>
                </a:tc>
                <a:tc>
                  <a:txBody>
                    <a:bodyPr/>
                    <a:lstStyle/>
                    <a:p>
                      <a:r>
                        <a:rPr lang="en-US" dirty="0" smtClean="0"/>
                        <a:t>MAC CR</a:t>
                      </a:r>
                      <a:endParaRPr lang="en-US" dirty="0"/>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11-19-677</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AOD for passive ranging </a:t>
                      </a:r>
                      <a:endParaRPr lang="en-US" sz="1800" kern="1200" dirty="0">
                        <a:solidFill>
                          <a:schemeClr val="dk1"/>
                        </a:solidFill>
                        <a:latin typeface="+mn-lt"/>
                        <a:ea typeface="+mn-ea"/>
                        <a:cs typeface="+mn-cs"/>
                      </a:endParaRPr>
                    </a:p>
                  </a:txBody>
                  <a:tcPr marT="45712" marB="45712"/>
                </a:tc>
                <a:tc>
                  <a:txBody>
                    <a:bodyPr/>
                    <a:lstStyle/>
                    <a:p>
                      <a:r>
                        <a:rPr lang="en-US" dirty="0" smtClean="0"/>
                        <a:t>MAC CR</a:t>
                      </a:r>
                      <a:endParaRPr lang="en-US" dirty="0"/>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11-19-709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algn="l"/>
                      <a:r>
                        <a:rPr lang="en-US" b="0" dirty="0" smtClean="0">
                          <a:effectLst/>
                        </a:rPr>
                        <a:t>LMR immediate and delayed feedback</a:t>
                      </a:r>
                      <a:endParaRPr lang="en-US" b="0" dirty="0">
                        <a:effectLst/>
                      </a:endParaRPr>
                    </a:p>
                  </a:txBody>
                  <a:tcPr anchor="ctr"/>
                </a:tc>
                <a:tc>
                  <a:txBody>
                    <a:bodyPr/>
                    <a:lstStyle/>
                    <a:p>
                      <a:r>
                        <a:rPr lang="en-US" dirty="0" smtClean="0"/>
                        <a:t>MAC</a:t>
                      </a:r>
                      <a:endParaRPr lang="en-US" dirty="0"/>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11-19-1011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algn="l"/>
                      <a:r>
                        <a:rPr lang="en-US" b="0" dirty="0" smtClean="0">
                          <a:effectLst/>
                        </a:rPr>
                        <a:t>SIG A changes for ranging NDP</a:t>
                      </a:r>
                      <a:endParaRPr lang="en-US" b="0" dirty="0">
                        <a:effectLst/>
                      </a:endParaRPr>
                    </a:p>
                  </a:txBody>
                  <a:tcPr anchor="ctr"/>
                </a:tc>
                <a:tc>
                  <a:txBody>
                    <a:bodyPr/>
                    <a:lstStyle/>
                    <a:p>
                      <a:r>
                        <a:rPr lang="en-US" dirty="0" smtClean="0"/>
                        <a:t>PHY</a:t>
                      </a:r>
                      <a:r>
                        <a:rPr lang="en-US" baseline="0" dirty="0" smtClean="0"/>
                        <a:t> CR</a:t>
                      </a:r>
                      <a:endParaRPr lang="en-US" dirty="0"/>
                    </a:p>
                  </a:txBody>
                  <a:tcPr anchor="ctr"/>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11-19-1036</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Ali Raissinia</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MAC HE FTM in 6GHz</a:t>
                      </a:r>
                      <a:endParaRPr lang="en-US" sz="1800" kern="1200" dirty="0">
                        <a:solidFill>
                          <a:schemeClr val="dk1"/>
                        </a:solidFill>
                        <a:latin typeface="+mn-lt"/>
                        <a:ea typeface="+mn-ea"/>
                        <a:cs typeface="+mn-cs"/>
                      </a:endParaRPr>
                    </a:p>
                  </a:txBody>
                  <a:tcPr marT="45712" marB="45712"/>
                </a:tc>
                <a:tc>
                  <a:txBody>
                    <a:bodyPr/>
                    <a:lstStyle/>
                    <a:p>
                      <a:r>
                        <a:rPr lang="en-US" dirty="0" smtClean="0"/>
                        <a:t>Amendment text</a:t>
                      </a:r>
                      <a:endParaRPr lang="en-US" dirty="0"/>
                    </a:p>
                  </a:txBody>
                  <a:tcPr marT="45712" marB="45712"/>
                </a:tc>
              </a:tr>
            </a:tbl>
          </a:graphicData>
        </a:graphic>
      </p:graphicFrame>
    </p:spTree>
    <p:extLst>
      <p:ext uri="{BB962C8B-B14F-4D97-AF65-F5344CB8AC3E}">
        <p14:creationId xmlns:p14="http://schemas.microsoft.com/office/powerpoint/2010/main" val="19065250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May Ad Hoc Day 1</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smtClean="0"/>
              <a:t>Agenda </a:t>
            </a:r>
            <a:r>
              <a:rPr lang="en-US" altLang="en-US" sz="1800" b="0" dirty="0"/>
              <a:t>setting </a:t>
            </a:r>
            <a:r>
              <a:rPr lang="en-US" altLang="en-US" sz="1800" b="0" dirty="0" smtClean="0"/>
              <a:t>(35min</a:t>
            </a:r>
            <a:r>
              <a:rPr lang="en-US" altLang="en-US" sz="1800" b="0" dirty="0" smtClean="0"/>
              <a:t>).</a:t>
            </a:r>
            <a:endParaRPr lang="en-US" altLang="en-US" sz="1800" b="0" dirty="0"/>
          </a:p>
          <a:p>
            <a:pPr algn="just">
              <a:spcBef>
                <a:spcPct val="20000"/>
              </a:spcBef>
              <a:buFontTx/>
              <a:buChar char="•"/>
            </a:pPr>
            <a:r>
              <a:rPr lang="en-US" altLang="en-US" sz="1800" b="0" dirty="0" smtClean="0"/>
              <a:t>Review </a:t>
            </a:r>
            <a:r>
              <a:rPr lang="en-US" altLang="en-US" sz="1800" b="0" dirty="0" smtClean="0"/>
              <a:t>submissions (as time permits)</a:t>
            </a:r>
          </a:p>
          <a:p>
            <a:pPr algn="just">
              <a:spcBef>
                <a:spcPct val="20000"/>
              </a:spcBef>
              <a:buFontTx/>
              <a:buChar char="•"/>
            </a:pPr>
            <a:r>
              <a:rPr lang="en-US" sz="1800" b="0" dirty="0" smtClean="0"/>
              <a:t>Recess</a:t>
            </a:r>
          </a:p>
          <a:p>
            <a:pPr algn="just">
              <a:spcBef>
                <a:spcPct val="20000"/>
              </a:spcBef>
              <a:buFontTx/>
              <a:buChar char="•"/>
            </a:pPr>
            <a:endParaRPr lang="en-US" sz="1800" b="0" dirty="0"/>
          </a:p>
          <a:p>
            <a:pPr algn="just">
              <a:spcBef>
                <a:spcPct val="20000"/>
              </a:spcBef>
              <a:buFontTx/>
              <a:buChar char="•"/>
            </a:pPr>
            <a:r>
              <a:rPr lang="en-US" sz="1800" dirty="0" smtClean="0"/>
              <a:t>Logistics</a:t>
            </a:r>
            <a:r>
              <a:rPr lang="en-US" sz="1800" b="0" dirty="0" smtClean="0"/>
              <a:t>:</a:t>
            </a:r>
          </a:p>
          <a:p>
            <a:pPr lvl="1" algn="just">
              <a:spcBef>
                <a:spcPct val="20000"/>
              </a:spcBef>
              <a:buFontTx/>
              <a:buChar char="•"/>
            </a:pPr>
            <a:r>
              <a:rPr lang="en-US" sz="1800" dirty="0" smtClean="0"/>
              <a:t>10:45 – 11:00 coffee break </a:t>
            </a:r>
            <a:endParaRPr lang="en-US" sz="1800" dirty="0"/>
          </a:p>
          <a:p>
            <a:pPr lvl="1" algn="just">
              <a:spcBef>
                <a:spcPct val="20000"/>
              </a:spcBef>
              <a:buFontTx/>
              <a:buChar char="•"/>
            </a:pPr>
            <a:r>
              <a:rPr lang="en-US" sz="1800" dirty="0" smtClean="0"/>
              <a:t>12:00 – 13:00 lunch (depending on discuss)</a:t>
            </a:r>
          </a:p>
          <a:p>
            <a:pPr lvl="1" algn="just">
              <a:spcBef>
                <a:spcPct val="20000"/>
              </a:spcBef>
              <a:buFontTx/>
              <a:buChar char="•"/>
            </a:pPr>
            <a:r>
              <a:rPr lang="en-US" sz="1600" dirty="0" smtClean="0"/>
              <a:t>14:45 – 15:00 coffee break</a:t>
            </a:r>
          </a:p>
          <a:p>
            <a:pPr lvl="1" algn="just">
              <a:spcBef>
                <a:spcPct val="20000"/>
              </a:spcBef>
              <a:buFontTx/>
              <a:buChar char="•"/>
            </a:pPr>
            <a:r>
              <a:rPr lang="en-US" sz="1600" dirty="0" smtClean="0"/>
              <a:t>16:00 - 16:10  coffee break</a:t>
            </a:r>
          </a:p>
          <a:p>
            <a:pPr lvl="1" algn="just">
              <a:spcBef>
                <a:spcPct val="20000"/>
              </a:spcBef>
              <a:buFontTx/>
              <a:buChar char="•"/>
            </a:pPr>
            <a:r>
              <a:rPr lang="en-US" altLang="en-US" sz="1600" b="0" dirty="0" smtClean="0"/>
              <a:t>17:30 Recess</a:t>
            </a: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4393971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June Ad </a:t>
            </a:r>
            <a:r>
              <a:rPr lang="en-US" dirty="0" smtClean="0">
                <a:solidFill>
                  <a:schemeClr val="tx2"/>
                </a:solidFill>
              </a:rPr>
              <a:t>Hoc Day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694641172"/>
              </p:ext>
            </p:extLst>
          </p:nvPr>
        </p:nvGraphicFramePr>
        <p:xfrm>
          <a:off x="929215" y="1628800"/>
          <a:ext cx="10460568" cy="3748968"/>
        </p:xfrm>
        <a:graphic>
          <a:graphicData uri="http://schemas.openxmlformats.org/drawingml/2006/table">
            <a:tbl>
              <a:tblPr firstRow="1" bandRow="1">
                <a:tableStyleId>{21E4AEA4-8DFA-4A89-87EB-49C32662AFE0}</a:tableStyleId>
              </a:tblPr>
              <a:tblGrid>
                <a:gridCol w="1561279"/>
                <a:gridCol w="1805306"/>
                <a:gridCol w="3736308"/>
                <a:gridCol w="2105984"/>
                <a:gridCol w="1251691"/>
              </a:tblGrid>
              <a:tr h="305408">
                <a:tc>
                  <a:txBody>
                    <a:bodyPr/>
                    <a:lstStyle/>
                    <a:p>
                      <a:r>
                        <a:rPr lang="en-US" sz="1800" dirty="0" smtClean="0"/>
                        <a:t>DCN</a:t>
                      </a:r>
                      <a:endParaRPr lang="en-US" sz="1800" dirty="0"/>
                    </a:p>
                  </a:txBody>
                  <a:tcPr marT="45712" marB="45712"/>
                </a:tc>
                <a:tc>
                  <a:txBody>
                    <a:bodyPr/>
                    <a:lstStyle/>
                    <a:p>
                      <a:r>
                        <a:rPr lang="en-US" sz="1800" dirty="0" smtClean="0"/>
                        <a:t>Presenter</a:t>
                      </a:r>
                      <a:endParaRPr lang="en-US" sz="1800" dirty="0"/>
                    </a:p>
                  </a:txBody>
                  <a:tcPr marT="45712" marB="45712"/>
                </a:tc>
                <a:tc>
                  <a:txBody>
                    <a:bodyPr/>
                    <a:lstStyle/>
                    <a:p>
                      <a:r>
                        <a:rPr lang="en-US" sz="1800" dirty="0" smtClean="0"/>
                        <a:t>Title</a:t>
                      </a:r>
                      <a:endParaRPr lang="en-US" sz="1800" dirty="0"/>
                    </a:p>
                  </a:txBody>
                  <a:tcPr marT="45712" marB="45712"/>
                </a:tc>
                <a:tc>
                  <a:txBody>
                    <a:bodyPr/>
                    <a:lstStyle/>
                    <a:p>
                      <a:r>
                        <a:rPr lang="en-US" sz="1800" dirty="0" smtClean="0"/>
                        <a:t>Topic</a:t>
                      </a:r>
                      <a:endParaRPr lang="en-US" sz="1800" dirty="0"/>
                    </a:p>
                  </a:txBody>
                  <a:tcPr marT="45712" marB="45712"/>
                </a:tc>
                <a:tc>
                  <a:txBody>
                    <a:bodyPr/>
                    <a:lstStyle/>
                    <a:p>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11-19-948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June </a:t>
                      </a:r>
                      <a:r>
                        <a:rPr lang="en-US" sz="1800" kern="1200" baseline="0" dirty="0" smtClean="0">
                          <a:solidFill>
                            <a:schemeClr val="dk1"/>
                          </a:solidFill>
                          <a:latin typeface="+mn-lt"/>
                          <a:ea typeface="+mn-ea"/>
                          <a:cs typeface="+mn-cs"/>
                        </a:rPr>
                        <a:t>Ad </a:t>
                      </a:r>
                      <a:r>
                        <a:rPr lang="en-US" sz="1800" kern="1200" baseline="0" dirty="0" smtClean="0">
                          <a:solidFill>
                            <a:schemeClr val="dk1"/>
                          </a:solidFill>
                          <a:latin typeface="+mn-lt"/>
                          <a:ea typeface="+mn-ea"/>
                          <a:cs typeface="+mn-cs"/>
                        </a:rPr>
                        <a:t>hoc </a:t>
                      </a:r>
                      <a:r>
                        <a:rPr lang="en-US" sz="1800" kern="1200" dirty="0" smtClean="0">
                          <a:solidFill>
                            <a:schemeClr val="dk1"/>
                          </a:solidFill>
                          <a:latin typeface="+mn-lt"/>
                          <a:ea typeface="+mn-ea"/>
                          <a:cs typeface="+mn-cs"/>
                        </a:rPr>
                        <a:t>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As needed</a:t>
                      </a:r>
                      <a:endParaRPr lang="en-US" sz="18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800" kern="1200" dirty="0" smtClean="0">
                          <a:solidFill>
                            <a:schemeClr val="dk1"/>
                          </a:solidFill>
                          <a:latin typeface="+mn-lt"/>
                          <a:ea typeface="+mn-ea"/>
                          <a:cs typeface="+mn-cs"/>
                        </a:rPr>
                        <a:t>11-19-709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algn="l"/>
                      <a:r>
                        <a:rPr lang="en-US" b="0" dirty="0" smtClean="0">
                          <a:effectLst/>
                        </a:rPr>
                        <a:t>LMR immediate and delayed feedback</a:t>
                      </a:r>
                      <a:endParaRPr lang="en-US" b="0" dirty="0">
                        <a:effectLst/>
                      </a:endParaRPr>
                    </a:p>
                  </a:txBody>
                  <a:tcPr anchor="ctr"/>
                </a:tc>
                <a:tc>
                  <a:txBody>
                    <a:bodyPr/>
                    <a:lstStyle/>
                    <a:p>
                      <a:r>
                        <a:rPr lang="en-US" dirty="0" smtClean="0"/>
                        <a:t>MAC</a:t>
                      </a:r>
                      <a:endParaRPr lang="en-US" dirty="0"/>
                    </a:p>
                  </a:txBody>
                  <a:tcPr marT="45712" marB="45712"/>
                </a:tc>
                <a:tc>
                  <a:txBody>
                    <a:bodyPr/>
                    <a:lstStyle/>
                    <a:p>
                      <a:r>
                        <a:rPr lang="en-US" sz="1800" dirty="0" smtClean="0"/>
                        <a:t>30min</a:t>
                      </a:r>
                      <a:endParaRPr lang="en-US" sz="1800" dirty="0"/>
                    </a:p>
                  </a:txBody>
                  <a:tcPr marT="45712" marB="45712"/>
                </a:tc>
              </a:tr>
              <a:tr h="365752">
                <a:tc>
                  <a:txBody>
                    <a:bodyPr/>
                    <a:lstStyle/>
                    <a:p>
                      <a:pPr marL="0" algn="l" defTabSz="914400" rtl="0" eaLnBrk="1" latinLnBrk="0" hangingPunct="1"/>
                      <a:r>
                        <a:rPr lang="en-US" sz="1800" kern="1200" dirty="0" smtClean="0">
                          <a:solidFill>
                            <a:schemeClr val="dk1"/>
                          </a:solidFill>
                          <a:latin typeface="+mn-lt"/>
                          <a:ea typeface="+mn-ea"/>
                          <a:cs typeface="+mn-cs"/>
                        </a:rPr>
                        <a:t>11-19-1011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algn="l"/>
                      <a:r>
                        <a:rPr lang="en-US" b="0" dirty="0" smtClean="0">
                          <a:effectLst/>
                        </a:rPr>
                        <a:t>SIG A changes for ranging NDP</a:t>
                      </a:r>
                      <a:endParaRPr lang="en-US" b="0" dirty="0">
                        <a:effectLst/>
                      </a:endParaRPr>
                    </a:p>
                  </a:txBody>
                  <a:tcPr anchor="ctr"/>
                </a:tc>
                <a:tc>
                  <a:txBody>
                    <a:bodyPr/>
                    <a:lstStyle/>
                    <a:p>
                      <a:r>
                        <a:rPr lang="en-US" dirty="0" smtClean="0"/>
                        <a:t>PHY</a:t>
                      </a:r>
                      <a:r>
                        <a:rPr lang="en-US" baseline="0" dirty="0" smtClean="0"/>
                        <a:t> CR</a:t>
                      </a:r>
                      <a:endParaRPr lang="en-US" dirty="0"/>
                    </a:p>
                  </a:txBody>
                  <a:tcPr anchor="ctr"/>
                </a:tc>
                <a:tc>
                  <a:txBody>
                    <a:bodyPr/>
                    <a:lstStyle/>
                    <a:p>
                      <a:r>
                        <a:rPr lang="en-US" sz="1800" dirty="0" smtClean="0"/>
                        <a:t>45min</a:t>
                      </a:r>
                      <a:endParaRPr lang="en-US" sz="1800" dirty="0"/>
                    </a:p>
                  </a:txBody>
                  <a:tcPr marT="45712" marB="45712"/>
                </a:tc>
              </a:tr>
              <a:tr h="365752">
                <a:tc>
                  <a:txBody>
                    <a:bodyPr/>
                    <a:lstStyle/>
                    <a:p>
                      <a:pPr marL="0" algn="l" defTabSz="914400" rtl="0" eaLnBrk="1" latinLnBrk="0" hangingPunct="1"/>
                      <a:r>
                        <a:rPr lang="en-US" sz="1800" kern="1200" dirty="0" smtClean="0">
                          <a:solidFill>
                            <a:schemeClr val="dk1"/>
                          </a:solidFill>
                          <a:latin typeface="+mn-lt"/>
                          <a:ea typeface="+mn-ea"/>
                          <a:cs typeface="+mn-cs"/>
                        </a:rPr>
                        <a:t>11-19-1026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Feng Jiang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CR for PHY Related Comments-part2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PHY CR</a:t>
                      </a:r>
                      <a:endParaRPr lang="en-US" sz="1800" kern="1200" dirty="0">
                        <a:solidFill>
                          <a:schemeClr val="dk1"/>
                        </a:solidFill>
                        <a:latin typeface="+mn-lt"/>
                        <a:ea typeface="+mn-ea"/>
                        <a:cs typeface="+mn-cs"/>
                      </a:endParaRPr>
                    </a:p>
                  </a:txBody>
                  <a:tcPr marT="45712" marB="45712"/>
                </a:tc>
                <a:tc>
                  <a:txBody>
                    <a:bodyPr/>
                    <a:lstStyle/>
                    <a:p>
                      <a:r>
                        <a:rPr lang="en-US" sz="1800" dirty="0" smtClean="0"/>
                        <a:t>40min</a:t>
                      </a:r>
                      <a:endParaRPr lang="en-US" sz="1800" dirty="0"/>
                    </a:p>
                  </a:txBody>
                  <a:tcPr marT="45712" marB="45712"/>
                </a:tc>
              </a:tr>
              <a:tr h="365752">
                <a:tc>
                  <a:txBody>
                    <a:bodyPr/>
                    <a:lstStyle/>
                    <a:p>
                      <a:pPr marL="0" algn="l" defTabSz="914400" rtl="0" eaLnBrk="1" latinLnBrk="0" hangingPunct="1"/>
                      <a:r>
                        <a:rPr lang="en-US" sz="1800" kern="1200" dirty="0" smtClean="0">
                          <a:solidFill>
                            <a:schemeClr val="dk1"/>
                          </a:solidFill>
                          <a:latin typeface="+mn-lt"/>
                          <a:ea typeface="+mn-ea"/>
                          <a:cs typeface="+mn-cs"/>
                        </a:rPr>
                        <a:t>11-19-1028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Feng Jiang</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 CID Related to Section 11.22.6.4</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MAC CR</a:t>
                      </a:r>
                      <a:endParaRPr lang="en-US" sz="1800" kern="1200" dirty="0">
                        <a:solidFill>
                          <a:schemeClr val="dk1"/>
                        </a:solidFill>
                        <a:latin typeface="+mn-lt"/>
                        <a:ea typeface="+mn-ea"/>
                        <a:cs typeface="+mn-cs"/>
                      </a:endParaRPr>
                    </a:p>
                  </a:txBody>
                  <a:tcPr marT="45712" marB="45712"/>
                </a:tc>
                <a:tc>
                  <a:txBody>
                    <a:bodyPr/>
                    <a:lstStyle/>
                    <a:p>
                      <a:r>
                        <a:rPr lang="en-US" sz="1800" dirty="0" smtClean="0"/>
                        <a:t>40min</a:t>
                      </a:r>
                      <a:endParaRPr lang="en-US" sz="1800" dirty="0"/>
                    </a:p>
                  </a:txBody>
                  <a:tcPr marT="45712" marB="45712"/>
                </a:tc>
              </a:tr>
              <a:tr h="365752">
                <a:tc>
                  <a:txBody>
                    <a:bodyPr/>
                    <a:lstStyle/>
                    <a:p>
                      <a:pPr marL="0" algn="l" defTabSz="914400" rtl="0" eaLnBrk="1" latinLnBrk="0" hangingPunct="1"/>
                      <a:r>
                        <a:rPr lang="en-US" sz="1800" kern="1200" dirty="0" smtClean="0">
                          <a:solidFill>
                            <a:schemeClr val="dk1"/>
                          </a:solidFill>
                          <a:latin typeface="+mn-lt"/>
                          <a:ea typeface="+mn-ea"/>
                          <a:cs typeface="+mn-cs"/>
                        </a:rPr>
                        <a:t>11-19-883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Adding Dialog token to Ranging TF</a:t>
                      </a:r>
                    </a:p>
                  </a:txBody>
                  <a:tcPr marT="45712" marB="45712"/>
                </a:tc>
                <a:tc>
                  <a:txBody>
                    <a:bodyPr/>
                    <a:lstStyle/>
                    <a:p>
                      <a:r>
                        <a:rPr lang="en-US" dirty="0" smtClean="0"/>
                        <a:t>MAC CR</a:t>
                      </a:r>
                      <a:endParaRPr lang="en-US" dirty="0"/>
                    </a:p>
                  </a:txBody>
                  <a:tcPr marT="45712" marB="45712"/>
                </a:tc>
                <a:tc>
                  <a:txBody>
                    <a:bodyPr/>
                    <a:lstStyle/>
                    <a:p>
                      <a:r>
                        <a:rPr lang="en-US" sz="1800" dirty="0" smtClean="0"/>
                        <a:t>30min</a:t>
                      </a:r>
                      <a:endParaRPr lang="en-US" sz="1800" dirty="0"/>
                    </a:p>
                  </a:txBody>
                  <a:tcPr marT="45712" marB="45712"/>
                </a:tc>
              </a:tr>
              <a:tr h="365752">
                <a:tc>
                  <a:txBody>
                    <a:bodyPr/>
                    <a:lstStyle/>
                    <a:p>
                      <a:pPr marL="0" algn="l" defTabSz="914400" rtl="0" eaLnBrk="1" latinLnBrk="0" hangingPunct="1"/>
                      <a:r>
                        <a:rPr lang="en-US" sz="1800" kern="1200" dirty="0" smtClean="0">
                          <a:solidFill>
                            <a:schemeClr val="dk1"/>
                          </a:solidFill>
                          <a:latin typeface="+mn-lt"/>
                          <a:ea typeface="+mn-ea"/>
                          <a:cs typeface="+mn-cs"/>
                        </a:rPr>
                        <a:t>11-19-1036</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Ali Raissinia</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MAC HE FTM in 6GHz</a:t>
                      </a:r>
                      <a:endParaRPr lang="en-US" sz="1800" kern="1200" dirty="0">
                        <a:solidFill>
                          <a:schemeClr val="dk1"/>
                        </a:solidFill>
                        <a:latin typeface="+mn-lt"/>
                        <a:ea typeface="+mn-ea"/>
                        <a:cs typeface="+mn-cs"/>
                      </a:endParaRPr>
                    </a:p>
                  </a:txBody>
                  <a:tcPr marT="45712" marB="45712"/>
                </a:tc>
                <a:tc>
                  <a:txBody>
                    <a:bodyPr/>
                    <a:lstStyle/>
                    <a:p>
                      <a:r>
                        <a:rPr lang="en-US" dirty="0" smtClean="0"/>
                        <a:t>Amendment text</a:t>
                      </a:r>
                      <a:endParaRPr lang="en-US" dirty="0"/>
                    </a:p>
                  </a:txBody>
                  <a:tcPr marT="45712" marB="45712"/>
                </a:tc>
                <a:tc>
                  <a:txBody>
                    <a:bodyPr/>
                    <a:lstStyle/>
                    <a:p>
                      <a:r>
                        <a:rPr lang="en-US" sz="1800" dirty="0" smtClean="0"/>
                        <a:t>40min</a:t>
                      </a:r>
                      <a:endParaRPr lang="en-US" sz="1800" dirty="0"/>
                    </a:p>
                  </a:txBody>
                  <a:tcPr marT="45712" marB="45712"/>
                </a:tc>
              </a:tr>
            </a:tbl>
          </a:graphicData>
        </a:graphic>
      </p:graphicFrame>
    </p:spTree>
    <p:extLst>
      <p:ext uri="{BB962C8B-B14F-4D97-AF65-F5344CB8AC3E}">
        <p14:creationId xmlns:p14="http://schemas.microsoft.com/office/powerpoint/2010/main" val="11264071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520546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Ad Hoc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Secretary (acting)</a:t>
            </a:r>
            <a:r>
              <a:rPr lang="en-US" altLang="en-US" b="0" dirty="0" smtClean="0">
                <a:cs typeface="Times New Roman" panose="02020603050405020304" pitchFamily="18" charset="0"/>
              </a:rPr>
              <a:t>: </a:t>
            </a:r>
            <a:r>
              <a:rPr lang="en-US" altLang="en-US" b="0" dirty="0" smtClean="0">
                <a:cs typeface="Times New Roman" panose="02020603050405020304" pitchFamily="18" charset="0"/>
              </a:rPr>
              <a:t>Ali Raissinia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11-19-709</a:t>
            </a:r>
            <a:endParaRPr lang="en-US" dirty="0"/>
          </a:p>
        </p:txBody>
      </p:sp>
      <p:sp>
        <p:nvSpPr>
          <p:cNvPr id="3" name="Content Placeholder 2"/>
          <p:cNvSpPr>
            <a:spLocks noGrp="1"/>
          </p:cNvSpPr>
          <p:nvPr>
            <p:ph idx="1"/>
          </p:nvPr>
        </p:nvSpPr>
        <p:spPr/>
        <p:txBody>
          <a:bodyPr/>
          <a:lstStyle/>
          <a:p>
            <a:r>
              <a:rPr lang="en-US" dirty="0" err="1"/>
              <a:t>Strawpoll</a:t>
            </a:r>
            <a:r>
              <a:rPr lang="en-US" dirty="0"/>
              <a:t> </a:t>
            </a:r>
            <a:endParaRPr lang="en-US" b="0" dirty="0"/>
          </a:p>
          <a:p>
            <a:r>
              <a:rPr lang="en-US" b="0" dirty="0"/>
              <a:t>Allow for RSTA to ISTA LMR </a:t>
            </a:r>
            <a:r>
              <a:rPr lang="en-US" b="0" dirty="0" smtClean="0"/>
              <a:t>immediate/delayed feedback property to be </a:t>
            </a:r>
            <a:r>
              <a:rPr lang="en-US" b="0" dirty="0"/>
              <a:t>different from ISTA to </a:t>
            </a:r>
            <a:r>
              <a:rPr lang="en-US" b="0" dirty="0" smtClean="0"/>
              <a:t>RSTA (first path </a:t>
            </a:r>
            <a:r>
              <a:rPr lang="en-US" b="0" dirty="0" err="1" smtClean="0"/>
              <a:t>ToA</a:t>
            </a:r>
            <a:r>
              <a:rPr lang="en-US" b="0" dirty="0" smtClean="0"/>
              <a:t> feedback)?</a:t>
            </a:r>
            <a:endParaRPr lang="en-US" b="0" dirty="0"/>
          </a:p>
          <a:p>
            <a:pPr lvl="1">
              <a:buFont typeface="Arial" panose="020B0604020202020204" pitchFamily="34" charset="0"/>
              <a:buChar char="•"/>
            </a:pPr>
            <a:r>
              <a:rPr lang="en-US" b="0" dirty="0" smtClean="0"/>
              <a:t>Yes – one can be delayed, the other immediate.</a:t>
            </a:r>
          </a:p>
          <a:p>
            <a:pPr lvl="1">
              <a:buFont typeface="Arial" panose="020B0604020202020204" pitchFamily="34" charset="0"/>
              <a:buChar char="•"/>
            </a:pPr>
            <a:r>
              <a:rPr lang="en-US" b="0" dirty="0" smtClean="0"/>
              <a:t>No – Both R2I and I2R have to be either immediate or delayed.</a:t>
            </a:r>
          </a:p>
          <a:p>
            <a:r>
              <a:rPr lang="en-US" b="0" dirty="0" smtClean="0"/>
              <a:t>Results </a:t>
            </a:r>
            <a:r>
              <a:rPr lang="en-US" b="0" dirty="0"/>
              <a:t>(Y/N/A</a:t>
            </a:r>
            <a:r>
              <a:rPr lang="en-US" b="0" dirty="0" smtClean="0"/>
              <a:t>): 11/0/0</a:t>
            </a:r>
            <a:endParaRPr lang="en-US"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2245365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11-19-1011</a:t>
            </a:r>
            <a:endParaRPr lang="en-US" dirty="0"/>
          </a:p>
        </p:txBody>
      </p:sp>
      <p:sp>
        <p:nvSpPr>
          <p:cNvPr id="3" name="Content Placeholder 2"/>
          <p:cNvSpPr>
            <a:spLocks noGrp="1"/>
          </p:cNvSpPr>
          <p:nvPr>
            <p:ph idx="1"/>
          </p:nvPr>
        </p:nvSpPr>
        <p:spPr/>
        <p:txBody>
          <a:bodyPr/>
          <a:lstStyle/>
          <a:p>
            <a:r>
              <a:rPr lang="en-US" dirty="0" err="1"/>
              <a:t>Strawpoll</a:t>
            </a:r>
            <a:r>
              <a:rPr lang="en-US" dirty="0"/>
              <a:t> </a:t>
            </a:r>
            <a:endParaRPr lang="en-US" b="0" dirty="0"/>
          </a:p>
          <a:p>
            <a:pPr marL="0" indent="0"/>
            <a:r>
              <a:rPr lang="en-US" b="0" dirty="0"/>
              <a:t>Do you support to limit the total number of HE-LTFs in non-secure HE </a:t>
            </a:r>
            <a:r>
              <a:rPr lang="en-US" b="0" dirty="0" smtClean="0"/>
              <a:t>Ranging NPDs </a:t>
            </a:r>
            <a:r>
              <a:rPr lang="en-US" b="0" dirty="0"/>
              <a:t>to a maximum of 8?</a:t>
            </a:r>
          </a:p>
          <a:p>
            <a:endParaRPr lang="en-US" b="0" dirty="0" smtClean="0"/>
          </a:p>
          <a:p>
            <a:r>
              <a:rPr lang="en-US" b="0" dirty="0" smtClean="0"/>
              <a:t>Results </a:t>
            </a:r>
            <a:r>
              <a:rPr lang="en-US" b="0" dirty="0"/>
              <a:t>(Y/N/A</a:t>
            </a:r>
            <a:r>
              <a:rPr lang="en-US" b="0" dirty="0" smtClean="0"/>
              <a:t>): 9/3/0</a:t>
            </a:r>
            <a:endParaRPr lang="en-US"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5021248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11-19-1011</a:t>
            </a:r>
            <a:endParaRPr lang="en-US" dirty="0"/>
          </a:p>
        </p:txBody>
      </p:sp>
      <p:sp>
        <p:nvSpPr>
          <p:cNvPr id="3" name="Content Placeholder 2"/>
          <p:cNvSpPr>
            <a:spLocks noGrp="1"/>
          </p:cNvSpPr>
          <p:nvPr>
            <p:ph idx="1"/>
          </p:nvPr>
        </p:nvSpPr>
        <p:spPr/>
        <p:txBody>
          <a:bodyPr/>
          <a:lstStyle/>
          <a:p>
            <a:r>
              <a:rPr lang="en-US" dirty="0" err="1" smtClean="0"/>
              <a:t>Strawpoll</a:t>
            </a:r>
            <a:r>
              <a:rPr lang="en-US" dirty="0" smtClean="0"/>
              <a:t> </a:t>
            </a:r>
            <a:endParaRPr lang="en-US" b="0" dirty="0" smtClean="0"/>
          </a:p>
          <a:p>
            <a:r>
              <a:rPr lang="en-US" b="0" dirty="0"/>
              <a:t>Do you support to change the NSTS encoding in HE SIG-A for HE Ranging NPDs, to include all non-secure HE-LTFs, including repeated HE-LTFs?</a:t>
            </a:r>
          </a:p>
          <a:p>
            <a:r>
              <a:rPr lang="en-US" b="0" dirty="0"/>
              <a:t>For example: a N_STS=2 and N_REP=2 would encode the NSTS subfield as if there were 4 spatial streams.</a:t>
            </a:r>
          </a:p>
          <a:p>
            <a:endParaRPr lang="en-US" dirty="0"/>
          </a:p>
          <a:p>
            <a:r>
              <a:rPr lang="en-US" b="0" dirty="0" smtClean="0"/>
              <a:t>Results (Y/N/A): 5/4/2</a:t>
            </a:r>
            <a:endParaRPr lang="en-US" b="0" dirty="0"/>
          </a:p>
          <a:p>
            <a:endParaRPr 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5269624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a:t>
            </a:r>
            <a:r>
              <a:rPr lang="en-US" b="0" dirty="0" smtClean="0"/>
              <a:t>the </a:t>
            </a:r>
            <a:r>
              <a:rPr lang="en-US" b="0" dirty="0"/>
              <a:t>resolutions depicted by document </a:t>
            </a:r>
            <a:r>
              <a:rPr lang="en-US" b="0" dirty="0" smtClean="0"/>
              <a:t>11-19-???</a:t>
            </a:r>
            <a:r>
              <a:rPr lang="en-US" b="0" dirty="0" err="1" smtClean="0"/>
              <a:t>r?with</a:t>
            </a:r>
            <a:r>
              <a:rPr lang="en-US" b="0" dirty="0" smtClean="0"/>
              <a:t> </a:t>
            </a:r>
            <a:r>
              <a:rPr lang="en-US" b="0" dirty="0" smtClean="0"/>
              <a:t>changes made during the </a:t>
            </a:r>
            <a:r>
              <a:rPr lang="en-US" b="0" dirty="0"/>
              <a:t>call for </a:t>
            </a:r>
            <a:r>
              <a:rPr lang="en-US" b="0" dirty="0" smtClean="0"/>
              <a:t>CIDs ???.</a:t>
            </a:r>
            <a:endParaRPr lang="en-US" b="0" dirty="0" smtClean="0"/>
          </a:p>
          <a:p>
            <a:pPr marL="0" indent="0"/>
            <a:endParaRPr lang="en-US" b="0" dirty="0"/>
          </a:p>
          <a:p>
            <a:pPr marL="0" indent="0"/>
            <a:r>
              <a:rPr lang="en-US" b="0" dirty="0" smtClean="0"/>
              <a:t>Results (Y/N/A</a:t>
            </a:r>
            <a:r>
              <a:rPr lang="en-US" b="0" dirty="0" smtClean="0"/>
              <a:t>): </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28464013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6069085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pPr algn="ctr"/>
            <a:r>
              <a:rPr lang="en-US" sz="4800" dirty="0" smtClean="0">
                <a:solidFill>
                  <a:srgbClr val="FF0000"/>
                </a:solidFill>
              </a:rPr>
              <a:t>Recess for the day</a:t>
            </a:r>
            <a:endParaRPr lang="en-US" sz="48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2679764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May Ad Hoc Day </a:t>
            </a:r>
            <a:r>
              <a:rPr lang="en-US" dirty="0" smtClean="0">
                <a:solidFill>
                  <a:schemeClr val="tx2"/>
                </a:solidFill>
              </a:rPr>
              <a:t>2</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smtClean="0"/>
              <a:t>Agenda </a:t>
            </a:r>
            <a:r>
              <a:rPr lang="en-US" altLang="en-US" sz="1800" b="0" dirty="0"/>
              <a:t>setting </a:t>
            </a:r>
            <a:r>
              <a:rPr lang="en-US" altLang="en-US" sz="1800" b="0" dirty="0" smtClean="0"/>
              <a:t>(35min</a:t>
            </a:r>
            <a:r>
              <a:rPr lang="en-US" altLang="en-US" sz="1800" b="0" dirty="0" smtClean="0"/>
              <a:t>).</a:t>
            </a:r>
            <a:endParaRPr lang="en-US" altLang="en-US" sz="1800" b="0" dirty="0"/>
          </a:p>
          <a:p>
            <a:pPr algn="just">
              <a:spcBef>
                <a:spcPct val="20000"/>
              </a:spcBef>
              <a:buFontTx/>
              <a:buChar char="•"/>
            </a:pPr>
            <a:r>
              <a:rPr lang="en-US" altLang="en-US" sz="1800" b="0" dirty="0" smtClean="0"/>
              <a:t>Review </a:t>
            </a:r>
            <a:r>
              <a:rPr lang="en-US" altLang="en-US" sz="1800" b="0" dirty="0" smtClean="0"/>
              <a:t>submissions (as time permits)</a:t>
            </a:r>
          </a:p>
          <a:p>
            <a:pPr algn="just">
              <a:spcBef>
                <a:spcPct val="20000"/>
              </a:spcBef>
              <a:buFontTx/>
              <a:buChar char="•"/>
            </a:pPr>
            <a:r>
              <a:rPr lang="en-US" sz="1800" b="0" dirty="0" smtClean="0"/>
              <a:t>Recess</a:t>
            </a:r>
          </a:p>
          <a:p>
            <a:pPr algn="just">
              <a:spcBef>
                <a:spcPct val="20000"/>
              </a:spcBef>
              <a:buFontTx/>
              <a:buChar char="•"/>
            </a:pPr>
            <a:endParaRPr lang="en-US" sz="1800" b="0" dirty="0"/>
          </a:p>
          <a:p>
            <a:pPr algn="just">
              <a:spcBef>
                <a:spcPct val="20000"/>
              </a:spcBef>
              <a:buFontTx/>
              <a:buChar char="•"/>
            </a:pPr>
            <a:r>
              <a:rPr lang="en-US" sz="1800" dirty="0" smtClean="0"/>
              <a:t>Logistics</a:t>
            </a:r>
            <a:r>
              <a:rPr lang="en-US" sz="1800" b="0" dirty="0" smtClean="0"/>
              <a:t>:</a:t>
            </a:r>
          </a:p>
          <a:p>
            <a:pPr lvl="1" algn="just">
              <a:spcBef>
                <a:spcPct val="20000"/>
              </a:spcBef>
              <a:buFontTx/>
              <a:buChar char="•"/>
            </a:pPr>
            <a:r>
              <a:rPr lang="en-US" sz="1800" dirty="0" smtClean="0"/>
              <a:t>10:45 – 11:00 coffee break </a:t>
            </a:r>
            <a:endParaRPr lang="en-US" sz="1800" dirty="0"/>
          </a:p>
          <a:p>
            <a:pPr lvl="1" algn="just">
              <a:spcBef>
                <a:spcPct val="20000"/>
              </a:spcBef>
              <a:buFontTx/>
              <a:buChar char="•"/>
            </a:pPr>
            <a:r>
              <a:rPr lang="en-US" sz="1800" dirty="0" smtClean="0"/>
              <a:t>12:00 – 13:00 lunch (depending on discuss)</a:t>
            </a:r>
          </a:p>
          <a:p>
            <a:pPr lvl="1" algn="just">
              <a:spcBef>
                <a:spcPct val="20000"/>
              </a:spcBef>
              <a:buFontTx/>
              <a:buChar char="•"/>
            </a:pPr>
            <a:r>
              <a:rPr lang="en-US" sz="1600" dirty="0" smtClean="0"/>
              <a:t>14:45 – 15:00 coffee break</a:t>
            </a:r>
          </a:p>
          <a:p>
            <a:pPr lvl="1" algn="just">
              <a:spcBef>
                <a:spcPct val="20000"/>
              </a:spcBef>
              <a:buFontTx/>
              <a:buChar char="•"/>
            </a:pPr>
            <a:r>
              <a:rPr lang="en-US" sz="1600" dirty="0" smtClean="0"/>
              <a:t>16:00 - 16:10  coffee break</a:t>
            </a:r>
          </a:p>
          <a:p>
            <a:pPr lvl="1" algn="just">
              <a:spcBef>
                <a:spcPct val="20000"/>
              </a:spcBef>
              <a:buFontTx/>
              <a:buChar char="•"/>
            </a:pPr>
            <a:r>
              <a:rPr lang="en-US" altLang="en-US" sz="1600" b="0" dirty="0" smtClean="0"/>
              <a:t>17:30 Recess</a:t>
            </a: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40710573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June Ad </a:t>
            </a:r>
            <a:r>
              <a:rPr lang="en-US" dirty="0" smtClean="0">
                <a:solidFill>
                  <a:schemeClr val="tx2"/>
                </a:solidFill>
              </a:rPr>
              <a:t>Hoc Day </a:t>
            </a:r>
            <a:r>
              <a:rPr 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97662907"/>
              </p:ext>
            </p:extLst>
          </p:nvPr>
        </p:nvGraphicFramePr>
        <p:xfrm>
          <a:off x="263352" y="1628800"/>
          <a:ext cx="11521279" cy="4297568"/>
        </p:xfrm>
        <a:graphic>
          <a:graphicData uri="http://schemas.openxmlformats.org/drawingml/2006/table">
            <a:tbl>
              <a:tblPr firstRow="1" bandRow="1">
                <a:tableStyleId>{21E4AEA4-8DFA-4A89-87EB-49C32662AFE0}</a:tableStyleId>
              </a:tblPr>
              <a:tblGrid>
                <a:gridCol w="1368152"/>
                <a:gridCol w="2160240"/>
                <a:gridCol w="4294741"/>
                <a:gridCol w="2319532"/>
                <a:gridCol w="1378614"/>
              </a:tblGrid>
              <a:tr h="305408">
                <a:tc>
                  <a:txBody>
                    <a:bodyPr/>
                    <a:lstStyle/>
                    <a:p>
                      <a:r>
                        <a:rPr lang="en-US" sz="1800" dirty="0" smtClean="0"/>
                        <a:t>DCN</a:t>
                      </a:r>
                      <a:endParaRPr lang="en-US" sz="1800" dirty="0"/>
                    </a:p>
                  </a:txBody>
                  <a:tcPr marT="45712" marB="45712"/>
                </a:tc>
                <a:tc>
                  <a:txBody>
                    <a:bodyPr/>
                    <a:lstStyle/>
                    <a:p>
                      <a:r>
                        <a:rPr lang="en-US" sz="1800" dirty="0" smtClean="0"/>
                        <a:t>Presenter</a:t>
                      </a:r>
                      <a:endParaRPr lang="en-US" sz="1800" dirty="0"/>
                    </a:p>
                  </a:txBody>
                  <a:tcPr marT="45712" marB="45712"/>
                </a:tc>
                <a:tc>
                  <a:txBody>
                    <a:bodyPr/>
                    <a:lstStyle/>
                    <a:p>
                      <a:r>
                        <a:rPr lang="en-US" sz="1800" dirty="0" smtClean="0"/>
                        <a:t>Title</a:t>
                      </a:r>
                      <a:endParaRPr lang="en-US" sz="1800" dirty="0"/>
                    </a:p>
                  </a:txBody>
                  <a:tcPr marT="45712" marB="45712"/>
                </a:tc>
                <a:tc>
                  <a:txBody>
                    <a:bodyPr/>
                    <a:lstStyle/>
                    <a:p>
                      <a:r>
                        <a:rPr lang="en-US" sz="1800" dirty="0" smtClean="0"/>
                        <a:t>Topic</a:t>
                      </a:r>
                      <a:endParaRPr lang="en-US" sz="1800" dirty="0"/>
                    </a:p>
                  </a:txBody>
                  <a:tcPr marT="45712" marB="45712"/>
                </a:tc>
                <a:tc>
                  <a:txBody>
                    <a:bodyPr/>
                    <a:lstStyle/>
                    <a:p>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11-19-948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June </a:t>
                      </a:r>
                      <a:r>
                        <a:rPr lang="en-US" sz="1800" kern="1200" baseline="0" dirty="0" smtClean="0">
                          <a:solidFill>
                            <a:schemeClr val="dk1"/>
                          </a:solidFill>
                          <a:latin typeface="+mn-lt"/>
                          <a:ea typeface="+mn-ea"/>
                          <a:cs typeface="+mn-cs"/>
                        </a:rPr>
                        <a:t>Ad </a:t>
                      </a:r>
                      <a:r>
                        <a:rPr lang="en-US" sz="1800" kern="1200" baseline="0" dirty="0" smtClean="0">
                          <a:solidFill>
                            <a:schemeClr val="dk1"/>
                          </a:solidFill>
                          <a:latin typeface="+mn-lt"/>
                          <a:ea typeface="+mn-ea"/>
                          <a:cs typeface="+mn-cs"/>
                        </a:rPr>
                        <a:t>hoc </a:t>
                      </a:r>
                      <a:r>
                        <a:rPr lang="en-US" sz="1800" kern="1200" dirty="0" smtClean="0">
                          <a:solidFill>
                            <a:schemeClr val="dk1"/>
                          </a:solidFill>
                          <a:latin typeface="+mn-lt"/>
                          <a:ea typeface="+mn-ea"/>
                          <a:cs typeface="+mn-cs"/>
                        </a:rPr>
                        <a:t>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As needed</a:t>
                      </a:r>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11-19-1043</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Erik</a:t>
                      </a:r>
                      <a:r>
                        <a:rPr lang="en-US" sz="1800" kern="1200" baseline="0" dirty="0" smtClean="0">
                          <a:solidFill>
                            <a:schemeClr val="dk1"/>
                          </a:solidFill>
                          <a:latin typeface="+mn-lt"/>
                          <a:ea typeface="+mn-ea"/>
                          <a:cs typeface="+mn-cs"/>
                        </a:rPr>
                        <a:t> Lindskog</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LB240 CID Resolutions - Phase Shift TOA in Passive Location - Amendment text</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MAC CR</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40min </a:t>
                      </a:r>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11-19-470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Liwen Chu</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TB NDP ranging synchronization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MAC CR</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35min</a:t>
                      </a:r>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11-19-454</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FTM TOA measurement on non-HT duplicate PPDUs</a:t>
                      </a:r>
                      <a:endParaRPr lang="en-US" sz="1800" kern="1200" dirty="0">
                        <a:solidFill>
                          <a:schemeClr val="dk1"/>
                        </a:solidFill>
                        <a:latin typeface="+mn-lt"/>
                        <a:ea typeface="+mn-ea"/>
                        <a:cs typeface="+mn-cs"/>
                      </a:endParaRPr>
                    </a:p>
                  </a:txBody>
                  <a:tcPr marT="45712" marB="45712"/>
                </a:tc>
                <a:tc>
                  <a:txBody>
                    <a:bodyPr/>
                    <a:lstStyle/>
                    <a:p>
                      <a:r>
                        <a:rPr lang="en-US" dirty="0" smtClean="0"/>
                        <a:t>MAC</a:t>
                      </a:r>
                      <a:r>
                        <a:rPr lang="en-US" baseline="0" dirty="0" smtClean="0"/>
                        <a:t> CR</a:t>
                      </a:r>
                      <a:endParaRPr lang="en-US" dirty="0"/>
                    </a:p>
                  </a:txBody>
                  <a:tcPr marT="45712" marB="45712"/>
                </a:tc>
                <a:tc>
                  <a:txBody>
                    <a:bodyPr/>
                    <a:lstStyle/>
                    <a:p>
                      <a:r>
                        <a:rPr lang="en-US" sz="1800" kern="1200" dirty="0" smtClean="0">
                          <a:solidFill>
                            <a:schemeClr val="dk1"/>
                          </a:solidFill>
                          <a:latin typeface="+mn-lt"/>
                          <a:ea typeface="+mn-ea"/>
                          <a:cs typeface="+mn-cs"/>
                        </a:rPr>
                        <a:t>40min</a:t>
                      </a:r>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11-19-1041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a:t>
                      </a:r>
                      <a:r>
                        <a:rPr lang="en-US" sz="1800" kern="1200" baseline="0" dirty="0" smtClean="0">
                          <a:solidFill>
                            <a:schemeClr val="dk1"/>
                          </a:solidFill>
                          <a:latin typeface="+mn-lt"/>
                          <a:ea typeface="+mn-ea"/>
                          <a:cs typeface="+mn-cs"/>
                        </a:rPr>
                        <a:t> Lindskog</a:t>
                      </a:r>
                      <a:endParaRPr lang="en-US" sz="1800" kern="1200" dirty="0">
                        <a:solidFill>
                          <a:schemeClr val="dk1"/>
                        </a:solidFill>
                        <a:latin typeface="+mn-lt"/>
                        <a:ea typeface="+mn-ea"/>
                        <a:cs typeface="+mn-cs"/>
                      </a:endParaRPr>
                    </a:p>
                  </a:txBody>
                  <a:tcPr marT="45712" marB="45712"/>
                </a:tc>
                <a:tc>
                  <a:txBody>
                    <a:bodyPr/>
                    <a:lstStyle/>
                    <a:p>
                      <a:pPr algn="l"/>
                      <a:r>
                        <a:rPr lang="en-US" b="0" dirty="0" smtClean="0">
                          <a:effectLst/>
                        </a:rPr>
                        <a:t>LB240 </a:t>
                      </a:r>
                      <a:r>
                        <a:rPr lang="en-US" b="0" dirty="0">
                          <a:effectLst/>
                        </a:rPr>
                        <a:t>CID Resolutions - Passive Location Ranging Inheritance of TB Ranging Properties - Amendment text</a:t>
                      </a:r>
                    </a:p>
                  </a:txBody>
                  <a:tcPr anchor="ctr"/>
                </a:tc>
                <a:tc>
                  <a:txBody>
                    <a:bodyPr/>
                    <a:lstStyle/>
                    <a:p>
                      <a:pPr marL="0" algn="l" defTabSz="914400" rtl="0" eaLnBrk="1" latinLnBrk="0" hangingPunct="1"/>
                      <a:r>
                        <a:rPr lang="en-US" sz="1800" kern="1200" dirty="0" smtClean="0">
                          <a:solidFill>
                            <a:schemeClr val="dk1"/>
                          </a:solidFill>
                          <a:latin typeface="+mn-lt"/>
                          <a:ea typeface="+mn-ea"/>
                          <a:cs typeface="+mn-cs"/>
                        </a:rPr>
                        <a:t>MAC CR</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45min</a:t>
                      </a:r>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11-19-659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NTB ranging timing control parameters</a:t>
                      </a:r>
                      <a:endParaRPr lang="en-US" sz="1800" kern="1200" dirty="0">
                        <a:solidFill>
                          <a:schemeClr val="dk1"/>
                        </a:solidFill>
                        <a:latin typeface="+mn-lt"/>
                        <a:ea typeface="+mn-ea"/>
                        <a:cs typeface="+mn-cs"/>
                      </a:endParaRPr>
                    </a:p>
                  </a:txBody>
                  <a:tcPr marT="45712" marB="45712"/>
                </a:tc>
                <a:tc>
                  <a:txBody>
                    <a:bodyPr/>
                    <a:lstStyle/>
                    <a:p>
                      <a:r>
                        <a:rPr lang="en-US" dirty="0" smtClean="0"/>
                        <a:t>MAC CR</a:t>
                      </a:r>
                      <a:endParaRPr lang="en-US" dirty="0"/>
                    </a:p>
                  </a:txBody>
                  <a:tcPr marT="45712" marB="45712"/>
                </a:tc>
                <a:tc>
                  <a:txBody>
                    <a:bodyPr/>
                    <a:lstStyle/>
                    <a:p>
                      <a:r>
                        <a:rPr lang="en-US" sz="1800" kern="1200" dirty="0" smtClean="0">
                          <a:solidFill>
                            <a:schemeClr val="dk1"/>
                          </a:solidFill>
                          <a:latin typeface="+mn-lt"/>
                          <a:ea typeface="+mn-ea"/>
                          <a:cs typeface="+mn-cs"/>
                        </a:rPr>
                        <a:t>40min</a:t>
                      </a:r>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11-19-677</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AOD for passive ranging </a:t>
                      </a:r>
                      <a:endParaRPr lang="en-US" sz="1800" kern="1200" dirty="0">
                        <a:solidFill>
                          <a:schemeClr val="dk1"/>
                        </a:solidFill>
                        <a:latin typeface="+mn-lt"/>
                        <a:ea typeface="+mn-ea"/>
                        <a:cs typeface="+mn-cs"/>
                      </a:endParaRPr>
                    </a:p>
                  </a:txBody>
                  <a:tcPr marT="45712" marB="45712"/>
                </a:tc>
                <a:tc>
                  <a:txBody>
                    <a:bodyPr/>
                    <a:lstStyle/>
                    <a:p>
                      <a:r>
                        <a:rPr lang="en-US" dirty="0" smtClean="0"/>
                        <a:t>MAC CR</a:t>
                      </a:r>
                      <a:endParaRPr lang="en-US" dirty="0"/>
                    </a:p>
                  </a:txBody>
                  <a:tcPr marT="45712" marB="45712"/>
                </a:tc>
                <a:tc>
                  <a:txBody>
                    <a:bodyPr/>
                    <a:lstStyle/>
                    <a:p>
                      <a:r>
                        <a:rPr lang="en-US" sz="1800" kern="1200" dirty="0" smtClean="0">
                          <a:solidFill>
                            <a:schemeClr val="dk1"/>
                          </a:solidFill>
                          <a:latin typeface="+mn-lt"/>
                          <a:ea typeface="+mn-ea"/>
                          <a:cs typeface="+mn-cs"/>
                        </a:rPr>
                        <a:t>40min</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0629284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3106173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11-19-622</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a:t>
            </a:r>
            <a:r>
              <a:rPr lang="en-US" b="0" dirty="0"/>
              <a:t>adopt the resolutions depicted by document </a:t>
            </a:r>
            <a:r>
              <a:rPr lang="en-US" b="0" dirty="0" smtClean="0"/>
              <a:t>11-19-??? </a:t>
            </a:r>
            <a:r>
              <a:rPr lang="en-US" b="0" dirty="0" smtClean="0"/>
              <a:t>for </a:t>
            </a:r>
            <a:r>
              <a:rPr lang="en-US" b="0" dirty="0" smtClean="0"/>
              <a:t>CIDs</a:t>
            </a:r>
            <a:endParaRPr lang="en-US" b="0" dirty="0" smtClean="0"/>
          </a:p>
          <a:p>
            <a:pPr marL="0" indent="0"/>
            <a:endParaRPr lang="en-US" b="0" dirty="0"/>
          </a:p>
          <a:p>
            <a:pPr marL="0" indent="0"/>
            <a:r>
              <a:rPr lang="en-US" b="0" dirty="0" smtClean="0"/>
              <a:t>Results (Y/N/A</a:t>
            </a:r>
            <a:r>
              <a:rPr lang="en-US" b="0" dirty="0" smtClean="0"/>
              <a:t>):???</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4180729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smtClean="0"/>
              <a:t>This </a:t>
            </a:r>
            <a:r>
              <a:rPr lang="en-US" altLang="en-US" dirty="0"/>
              <a:t>presentation contains the </a:t>
            </a:r>
            <a:r>
              <a:rPr lang="en-US" altLang="en-US" dirty="0" smtClean="0"/>
              <a:t>agenda for IEEE </a:t>
            </a:r>
            <a:r>
              <a:rPr lang="en-US" altLang="en-US" dirty="0"/>
              <a:t>802.11 </a:t>
            </a:r>
            <a:r>
              <a:rPr lang="en-US" altLang="en-US" dirty="0" err="1"/>
              <a:t>TGaz</a:t>
            </a:r>
            <a:r>
              <a:rPr lang="en-US" altLang="en-US" dirty="0"/>
              <a:t> Next Generation Positioning </a:t>
            </a:r>
            <a:r>
              <a:rPr lang="en-US" altLang="en-US" dirty="0" smtClean="0"/>
              <a:t>for the June ad-hoc.</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ctr"/>
            <a:r>
              <a:rPr lang="en-US" sz="4000" dirty="0">
                <a:solidFill>
                  <a:srgbClr val="FF0000"/>
                </a:solidFill>
              </a:rPr>
              <a:t>Recess for the day</a:t>
            </a:r>
          </a:p>
          <a:p>
            <a:pPr algn="ctr"/>
            <a:endParaRPr lang="en-US" sz="4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05973688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May Ad Hoc Day </a:t>
            </a:r>
            <a:r>
              <a:rPr lang="en-US" dirty="0">
                <a:solidFill>
                  <a:schemeClr val="tx2"/>
                </a:solidFill>
              </a:rPr>
              <a:t>3</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smtClean="0"/>
              <a:t>Agenda </a:t>
            </a:r>
            <a:r>
              <a:rPr lang="en-US" altLang="en-US" sz="1800" b="0" dirty="0"/>
              <a:t>setting </a:t>
            </a:r>
            <a:r>
              <a:rPr lang="en-US" altLang="en-US" sz="1800" b="0" dirty="0" smtClean="0"/>
              <a:t>(10min</a:t>
            </a:r>
            <a:r>
              <a:rPr lang="en-US" altLang="en-US" sz="1800" b="0" dirty="0" smtClean="0"/>
              <a:t>).</a:t>
            </a:r>
            <a:endParaRPr lang="en-US" altLang="en-US" sz="1800" b="0" dirty="0"/>
          </a:p>
          <a:p>
            <a:pPr algn="just">
              <a:spcBef>
                <a:spcPct val="20000"/>
              </a:spcBef>
              <a:buFontTx/>
              <a:buChar char="•"/>
            </a:pPr>
            <a:r>
              <a:rPr lang="en-US" altLang="en-US" sz="1800" b="0" dirty="0" smtClean="0"/>
              <a:t>Review </a:t>
            </a:r>
            <a:r>
              <a:rPr lang="en-US" altLang="en-US" sz="1800" b="0" dirty="0" smtClean="0"/>
              <a:t>submissions (as time permits)</a:t>
            </a:r>
          </a:p>
          <a:p>
            <a:pPr algn="just">
              <a:spcBef>
                <a:spcPct val="20000"/>
              </a:spcBef>
              <a:buFontTx/>
              <a:buChar char="•"/>
            </a:pPr>
            <a:r>
              <a:rPr lang="en-US" sz="1800" b="0" dirty="0" smtClean="0"/>
              <a:t>Recess</a:t>
            </a:r>
          </a:p>
          <a:p>
            <a:pPr algn="just">
              <a:spcBef>
                <a:spcPct val="20000"/>
              </a:spcBef>
              <a:buFontTx/>
              <a:buChar char="•"/>
            </a:pPr>
            <a:endParaRPr lang="en-US" sz="1800" b="0" dirty="0"/>
          </a:p>
          <a:p>
            <a:pPr algn="just">
              <a:spcBef>
                <a:spcPct val="20000"/>
              </a:spcBef>
              <a:buFontTx/>
              <a:buChar char="•"/>
            </a:pPr>
            <a:r>
              <a:rPr lang="en-US" sz="1800" dirty="0" smtClean="0"/>
              <a:t>Logistics</a:t>
            </a:r>
            <a:r>
              <a:rPr lang="en-US" sz="1800" b="0" dirty="0" smtClean="0"/>
              <a:t>:</a:t>
            </a:r>
          </a:p>
          <a:p>
            <a:pPr lvl="1" algn="just">
              <a:spcBef>
                <a:spcPct val="20000"/>
              </a:spcBef>
              <a:buFontTx/>
              <a:buChar char="•"/>
            </a:pPr>
            <a:r>
              <a:rPr lang="en-US" sz="1800" dirty="0" smtClean="0"/>
              <a:t>10:45 – 11:00 coffee break </a:t>
            </a:r>
            <a:endParaRPr lang="en-US" sz="1800" dirty="0"/>
          </a:p>
          <a:p>
            <a:pPr lvl="1" algn="just">
              <a:spcBef>
                <a:spcPct val="20000"/>
              </a:spcBef>
              <a:buFontTx/>
              <a:buChar char="•"/>
            </a:pPr>
            <a:r>
              <a:rPr lang="en-US" sz="1800" dirty="0" smtClean="0"/>
              <a:t>12:00 – 13:00 lunch (depending on discuss)</a:t>
            </a:r>
          </a:p>
          <a:p>
            <a:pPr lvl="1" algn="just">
              <a:spcBef>
                <a:spcPct val="20000"/>
              </a:spcBef>
              <a:buFontTx/>
              <a:buChar char="•"/>
            </a:pPr>
            <a:r>
              <a:rPr lang="en-US" sz="1600" dirty="0" smtClean="0"/>
              <a:t>14:45 – 15:00 coffee break</a:t>
            </a:r>
          </a:p>
          <a:p>
            <a:pPr lvl="1" algn="just">
              <a:spcBef>
                <a:spcPct val="20000"/>
              </a:spcBef>
              <a:buFontTx/>
              <a:buChar char="•"/>
            </a:pPr>
            <a:r>
              <a:rPr lang="en-US" sz="1600" dirty="0" smtClean="0"/>
              <a:t>16:00 - 16:10  coffee break</a:t>
            </a:r>
          </a:p>
          <a:p>
            <a:pPr lvl="1" algn="just">
              <a:spcBef>
                <a:spcPct val="20000"/>
              </a:spcBef>
              <a:buFontTx/>
              <a:buChar char="•"/>
            </a:pPr>
            <a:r>
              <a:rPr lang="en-US" altLang="en-US" sz="1600" b="0" dirty="0" smtClean="0"/>
              <a:t>17:30 Recess</a:t>
            </a: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64425518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June Ad </a:t>
            </a:r>
            <a:r>
              <a:rPr lang="en-US" dirty="0" smtClean="0">
                <a:solidFill>
                  <a:schemeClr val="tx2"/>
                </a:solidFill>
              </a:rPr>
              <a:t>Hoc Day </a:t>
            </a:r>
            <a:r>
              <a:rPr lang="en-US" dirty="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graphicFrame>
        <p:nvGraphicFramePr>
          <p:cNvPr id="7" name="Table 6"/>
          <p:cNvGraphicFramePr>
            <a:graphicFrameLocks noGrp="1"/>
          </p:cNvGraphicFramePr>
          <p:nvPr>
            <p:extLst/>
          </p:nvPr>
        </p:nvGraphicFramePr>
        <p:xfrm>
          <a:off x="263352" y="1628800"/>
          <a:ext cx="11521279" cy="4389040"/>
        </p:xfrm>
        <a:graphic>
          <a:graphicData uri="http://schemas.openxmlformats.org/drawingml/2006/table">
            <a:tbl>
              <a:tblPr firstRow="1" bandRow="1">
                <a:tableStyleId>{21E4AEA4-8DFA-4A89-87EB-49C32662AFE0}</a:tableStyleId>
              </a:tblPr>
              <a:tblGrid>
                <a:gridCol w="1719594"/>
                <a:gridCol w="1988366"/>
                <a:gridCol w="4115173"/>
                <a:gridCol w="2319532"/>
                <a:gridCol w="1378614"/>
              </a:tblGrid>
              <a:tr h="305408">
                <a:tc>
                  <a:txBody>
                    <a:bodyPr/>
                    <a:lstStyle/>
                    <a:p>
                      <a:r>
                        <a:rPr lang="en-US" sz="1800" dirty="0" smtClean="0"/>
                        <a:t>DCN</a:t>
                      </a:r>
                      <a:endParaRPr lang="en-US" sz="1800" dirty="0"/>
                    </a:p>
                  </a:txBody>
                  <a:tcPr marT="45712" marB="45712"/>
                </a:tc>
                <a:tc>
                  <a:txBody>
                    <a:bodyPr/>
                    <a:lstStyle/>
                    <a:p>
                      <a:r>
                        <a:rPr lang="en-US" sz="1800" dirty="0" smtClean="0"/>
                        <a:t>Presenter</a:t>
                      </a:r>
                      <a:endParaRPr lang="en-US" sz="1800" dirty="0"/>
                    </a:p>
                  </a:txBody>
                  <a:tcPr marT="45712" marB="45712"/>
                </a:tc>
                <a:tc>
                  <a:txBody>
                    <a:bodyPr/>
                    <a:lstStyle/>
                    <a:p>
                      <a:r>
                        <a:rPr lang="en-US" sz="1800" dirty="0" smtClean="0"/>
                        <a:t>Title</a:t>
                      </a:r>
                      <a:endParaRPr lang="en-US" sz="1800" dirty="0"/>
                    </a:p>
                  </a:txBody>
                  <a:tcPr marT="45712" marB="45712"/>
                </a:tc>
                <a:tc>
                  <a:txBody>
                    <a:bodyPr/>
                    <a:lstStyle/>
                    <a:p>
                      <a:r>
                        <a:rPr lang="en-US" sz="1800" dirty="0" smtClean="0"/>
                        <a:t>Topic</a:t>
                      </a:r>
                      <a:endParaRPr lang="en-US" sz="1800" dirty="0"/>
                    </a:p>
                  </a:txBody>
                  <a:tcPr marT="45712" marB="45712"/>
                </a:tc>
                <a:tc>
                  <a:txBody>
                    <a:bodyPr/>
                    <a:lstStyle/>
                    <a:p>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11-19-948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June </a:t>
                      </a:r>
                      <a:r>
                        <a:rPr lang="en-US" sz="1800" kern="1200" baseline="0" dirty="0" smtClean="0">
                          <a:solidFill>
                            <a:schemeClr val="dk1"/>
                          </a:solidFill>
                          <a:latin typeface="+mn-lt"/>
                          <a:ea typeface="+mn-ea"/>
                          <a:cs typeface="+mn-cs"/>
                        </a:rPr>
                        <a:t>Ad </a:t>
                      </a:r>
                      <a:r>
                        <a:rPr lang="en-US" sz="1800" kern="1200" baseline="0" dirty="0" smtClean="0">
                          <a:solidFill>
                            <a:schemeClr val="dk1"/>
                          </a:solidFill>
                          <a:latin typeface="+mn-lt"/>
                          <a:ea typeface="+mn-ea"/>
                          <a:cs typeface="+mn-cs"/>
                        </a:rPr>
                        <a:t>hoc </a:t>
                      </a:r>
                      <a:r>
                        <a:rPr lang="en-US" sz="1800" kern="1200" dirty="0" smtClean="0">
                          <a:solidFill>
                            <a:schemeClr val="dk1"/>
                          </a:solidFill>
                          <a:latin typeface="+mn-lt"/>
                          <a:ea typeface="+mn-ea"/>
                          <a:cs typeface="+mn-cs"/>
                        </a:rPr>
                        <a:t>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As needed</a:t>
                      </a:r>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11-19-1044</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LB240 CID Resolutions - Primus Broadcast Frame - Passive Location LCI Table Countdown subfield index - Amendment text</a:t>
                      </a:r>
                      <a:endParaRPr lang="en-US" sz="1800" kern="1200" dirty="0">
                        <a:solidFill>
                          <a:schemeClr val="dk1"/>
                        </a:solidFill>
                        <a:latin typeface="+mn-lt"/>
                        <a:ea typeface="+mn-ea"/>
                        <a:cs typeface="+mn-cs"/>
                      </a:endParaRPr>
                    </a:p>
                  </a:txBody>
                  <a:tcPr marT="45712" marB="45712"/>
                </a:tc>
                <a:tc>
                  <a:txBody>
                    <a:bodyPr/>
                    <a:lstStyle/>
                    <a:p>
                      <a:r>
                        <a:rPr lang="en-US" dirty="0" smtClean="0"/>
                        <a:t>MAC CR</a:t>
                      </a:r>
                      <a:endParaRPr lang="en-US" dirty="0"/>
                    </a:p>
                  </a:txBody>
                  <a:tcPr marT="45712" marB="45712"/>
                </a:tc>
                <a:tc>
                  <a:txBody>
                    <a:bodyPr/>
                    <a:lstStyle/>
                    <a:p>
                      <a:r>
                        <a:rPr lang="en-US" sz="1800" kern="1200" dirty="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11-19-1042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a:t>
                      </a:r>
                      <a:r>
                        <a:rPr lang="en-US" sz="1800" kern="1200" baseline="0" dirty="0" smtClean="0">
                          <a:solidFill>
                            <a:schemeClr val="dk1"/>
                          </a:solidFill>
                          <a:latin typeface="+mn-lt"/>
                          <a:ea typeface="+mn-ea"/>
                          <a:cs typeface="+mn-cs"/>
                        </a:rPr>
                        <a:t> Lindskog</a:t>
                      </a:r>
                      <a:endParaRPr lang="en-US" sz="1800" kern="1200" dirty="0">
                        <a:solidFill>
                          <a:schemeClr val="dk1"/>
                        </a:solidFill>
                        <a:latin typeface="+mn-lt"/>
                        <a:ea typeface="+mn-ea"/>
                        <a:cs typeface="+mn-cs"/>
                      </a:endParaRPr>
                    </a:p>
                  </a:txBody>
                  <a:tcPr marT="45712" marB="45712"/>
                </a:tc>
                <a:tc>
                  <a:txBody>
                    <a:bodyPr/>
                    <a:lstStyle/>
                    <a:p>
                      <a:pPr algn="l"/>
                      <a:r>
                        <a:rPr lang="en-US" b="0" dirty="0">
                          <a:effectLst/>
                        </a:rPr>
                        <a:t>LB240 CID Resolutions - LTF Repetition in Passive Location Ranging - Amendment text</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MAC CR</a:t>
                      </a:r>
                    </a:p>
                  </a:txBody>
                  <a:tcPr anchor="ctr"/>
                </a:tc>
                <a:tc>
                  <a:txBody>
                    <a:bodyPr/>
                    <a:lstStyle/>
                    <a:p>
                      <a:r>
                        <a:rPr lang="en-US" sz="1800" kern="1200" dirty="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11-19-1040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a:t>
                      </a:r>
                      <a:r>
                        <a:rPr lang="en-US" sz="1800" kern="1200" baseline="0" dirty="0" smtClean="0">
                          <a:solidFill>
                            <a:schemeClr val="dk1"/>
                          </a:solidFill>
                          <a:latin typeface="+mn-lt"/>
                          <a:ea typeface="+mn-ea"/>
                          <a:cs typeface="+mn-cs"/>
                        </a:rPr>
                        <a:t> Lindskog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LB240 CID Resolutions - Fine timing measurement parameters element - Amendment text</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MAC CR</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1hr</a:t>
                      </a:r>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tc>
                  <a:txBody>
                    <a:bodyPr/>
                    <a:lstStyle/>
                    <a:p>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08565190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7306103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11-19-622</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a:t>
            </a:r>
            <a:r>
              <a:rPr lang="en-US" b="0" dirty="0" smtClean="0"/>
              <a:t>the </a:t>
            </a:r>
            <a:r>
              <a:rPr lang="en-US" b="0" dirty="0"/>
              <a:t>resolutions depicted by document </a:t>
            </a:r>
            <a:r>
              <a:rPr lang="en-US" b="0" dirty="0" smtClean="0"/>
              <a:t>11-19-??r? for CIDs ???.</a:t>
            </a:r>
            <a:endParaRPr lang="en-US" b="0" dirty="0" smtClean="0"/>
          </a:p>
          <a:p>
            <a:pPr marL="0" indent="0"/>
            <a:endParaRPr lang="en-US" b="0" dirty="0"/>
          </a:p>
          <a:p>
            <a:pPr marL="0" indent="0"/>
            <a:r>
              <a:rPr lang="en-US" b="0" dirty="0" smtClean="0"/>
              <a:t>Results (Y/N/A</a:t>
            </a:r>
            <a:r>
              <a:rPr lang="en-US" b="0" dirty="0" smtClean="0"/>
              <a:t>):</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393295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18883127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Backup</a:t>
            </a:r>
            <a:endParaRPr lang="en-US" sz="4400" dirty="0"/>
          </a:p>
        </p:txBody>
      </p:sp>
      <p:sp>
        <p:nvSpPr>
          <p:cNvPr id="3" name="Content Placeholder 2"/>
          <p:cNvSpPr>
            <a:spLocks noGrp="1"/>
          </p:cNvSpPr>
          <p:nvPr>
            <p:ph idx="1"/>
          </p:nvPr>
        </p:nvSpPr>
        <p:spPr/>
        <p:txBody>
          <a:bodyPr/>
          <a:lstStyle/>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38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39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smtClean="0"/>
              <a:t>Registration:</a:t>
            </a:r>
            <a:endParaRPr lang="en-US" altLang="en-US" dirty="0">
              <a:hlinkClick r:id="rId2"/>
            </a:endParaRPr>
          </a:p>
          <a:p>
            <a:pPr marL="446088" lvl="1" indent="0"/>
            <a:r>
              <a:rPr lang="en-US" dirty="0" smtClean="0"/>
              <a:t>To </a:t>
            </a:r>
            <a:r>
              <a:rPr lang="en-US" dirty="0"/>
              <a:t>enter </a:t>
            </a:r>
            <a:r>
              <a:rPr lang="en-US" dirty="0" smtClean="0"/>
              <a:t>Qualcomm and </a:t>
            </a:r>
            <a:r>
              <a:rPr lang="en-US" dirty="0"/>
              <a:t>make use of its facility please register your planned attendance if you haven’t done so yet </a:t>
            </a:r>
            <a:r>
              <a:rPr lang="en-US" u="sng" dirty="0">
                <a:hlinkClick r:id="rId3"/>
              </a:rPr>
              <a:t>here</a:t>
            </a:r>
            <a:r>
              <a:rPr lang="en-US" dirty="0"/>
              <a:t>. </a:t>
            </a:r>
            <a:endParaRPr lang="en-US" altLang="en-US" dirty="0"/>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June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5804</TotalTime>
  <Words>2549</Words>
  <Application>Microsoft Office PowerPoint</Application>
  <PresentationFormat>Widescreen</PresentationFormat>
  <Paragraphs>599</Paragraphs>
  <Slides>43</Slides>
  <Notes>16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51" baseType="lpstr">
      <vt:lpstr>Arial Unicode MS</vt:lpstr>
      <vt:lpstr>MS Gothic</vt:lpstr>
      <vt:lpstr>Arial</vt:lpstr>
      <vt:lpstr>Calibri</vt:lpstr>
      <vt:lpstr>Monotype Sorts</vt:lpstr>
      <vt:lpstr>Times New Roman</vt:lpstr>
      <vt:lpstr>Office Theme</vt:lpstr>
      <vt:lpstr>Document</vt:lpstr>
      <vt:lpstr>TGaz Next Generation Positioning  June Ad Hoc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Agenda for the Week</vt:lpstr>
      <vt:lpstr>Submission List for the meeting (1)</vt:lpstr>
      <vt:lpstr>Submission List for the meeting (2)</vt:lpstr>
      <vt:lpstr>May Ad Hoc Day 1</vt:lpstr>
      <vt:lpstr>June Ad Hoc Day 1</vt:lpstr>
      <vt:lpstr>Submission Review</vt:lpstr>
      <vt:lpstr>Submission 11-19-709</vt:lpstr>
      <vt:lpstr>Submission 11-19-1011</vt:lpstr>
      <vt:lpstr>Submission 11-19-1011</vt:lpstr>
      <vt:lpstr>CR Submission 11-19-???</vt:lpstr>
      <vt:lpstr>AOB?</vt:lpstr>
      <vt:lpstr>PowerPoint Presentation</vt:lpstr>
      <vt:lpstr>May Ad Hoc Day 2</vt:lpstr>
      <vt:lpstr>June Ad Hoc Day 2</vt:lpstr>
      <vt:lpstr>Submission Review</vt:lpstr>
      <vt:lpstr>CR Submission 11-19-622</vt:lpstr>
      <vt:lpstr>PowerPoint Presentation</vt:lpstr>
      <vt:lpstr>May Ad Hoc Day 3</vt:lpstr>
      <vt:lpstr>June Ad Hoc Day 3</vt:lpstr>
      <vt:lpstr>Submission Review</vt:lpstr>
      <vt:lpstr>CR Submission 11-19-622</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122</cp:revision>
  <cp:lastPrinted>1601-01-01T00:00:00Z</cp:lastPrinted>
  <dcterms:created xsi:type="dcterms:W3CDTF">2018-08-06T10:28:59Z</dcterms:created>
  <dcterms:modified xsi:type="dcterms:W3CDTF">2019-06-26T20:20:58Z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ae793f86-3b7a-4bc6-9096-4270e6b5c0dc</vt:lpwstr>
  </property>
  <property fmtid="{D5CDD505-2E9C-101B-9397-08002B2CF9AE}" pid="3" name="CTP_TimeStamp">
    <vt:lpwstr>2019-06-26 20:20:58Z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