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21" r:id="rId17"/>
    <p:sldId id="334" r:id="rId18"/>
    <p:sldId id="322" r:id="rId19"/>
    <p:sldId id="323" r:id="rId20"/>
    <p:sldId id="324" r:id="rId21"/>
    <p:sldId id="325" r:id="rId22"/>
    <p:sldId id="326" r:id="rId23"/>
    <p:sldId id="316" r:id="rId24"/>
    <p:sldId id="318" r:id="rId25"/>
    <p:sldId id="317" r:id="rId26"/>
    <p:sldId id="319" r:id="rId27"/>
    <p:sldId id="320" r:id="rId28"/>
    <p:sldId id="327" r:id="rId29"/>
    <p:sldId id="328" r:id="rId30"/>
    <p:sldId id="329" r:id="rId31"/>
    <p:sldId id="330" r:id="rId32"/>
    <p:sldId id="331" r:id="rId33"/>
    <p:sldId id="315" r:id="rId34"/>
    <p:sldId id="312" r:id="rId35"/>
    <p:sldId id="259" r:id="rId36"/>
    <p:sldId id="260" r:id="rId37"/>
    <p:sldId id="261" r:id="rId38"/>
    <p:sldId id="262" r:id="rId39"/>
    <p:sldId id="263" r:id="rId40"/>
    <p:sldId id="264" r:id="rId4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Lst>
        </p14:section>
        <p14:section name="Day 1" id="{000247A0-A865-4345-B575-B5F5D49437B2}">
          <p14:sldIdLst>
            <p14:sldId id="321"/>
            <p14:sldId id="334"/>
            <p14:sldId id="322"/>
            <p14:sldId id="323"/>
            <p14:sldId id="324"/>
            <p14:sldId id="325"/>
            <p14:sldId id="326"/>
          </p14:sldIdLst>
        </p14:section>
        <p14:section name="April 10th" id="{AF565E1E-37B3-4982-AAA3-17998117A1D0}">
          <p14:sldIdLst>
            <p14:sldId id="316"/>
            <p14:sldId id="318"/>
            <p14:sldId id="317"/>
            <p14:sldId id="319"/>
            <p14:sldId id="320"/>
          </p14:sldIdLst>
        </p14:section>
        <p14:section name="April 24th" id="{66D45CB4-F18B-4B34-86EC-8409242C5830}">
          <p14:sldIdLst>
            <p14:sldId id="327"/>
            <p14:sldId id="328"/>
            <p14:sldId id="329"/>
            <p14:sldId id="330"/>
            <p14:sldId id="331"/>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95" autoAdjust="0"/>
    <p:restoredTop sz="94660"/>
  </p:normalViewPr>
  <p:slideViewPr>
    <p:cSldViewPr>
      <p:cViewPr varScale="1">
        <p:scale>
          <a:sx n="78" d="100"/>
          <a:sy n="78" d="100"/>
        </p:scale>
        <p:origin x="360"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440754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21183816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802.11-19/0948r0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poll-vote?p=32700008&amp;t=32700008&amp;fc=aMTEw!cODAyLjEx"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June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2019-06-24</a:t>
            </a:r>
            <a:endParaRPr lang="en-GB" sz="2000" b="0" dirty="0"/>
          </a:p>
        </p:txBody>
      </p:sp>
      <p:sp>
        <p:nvSpPr>
          <p:cNvPr id="6" name="Date Placeholder 3"/>
          <p:cNvSpPr>
            <a:spLocks noGrp="1"/>
          </p:cNvSpPr>
          <p:nvPr>
            <p:ph type="dt" idx="10"/>
          </p:nvPr>
        </p:nvSpPr>
        <p:spPr/>
        <p:txBody>
          <a:bodyPr/>
          <a:lstStyle/>
          <a:p>
            <a:r>
              <a:rPr lang="en-US" smtClean="0"/>
              <a:t>June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36"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dirty="0" smtClean="0"/>
              <a:t>Consider any other technical material.</a:t>
            </a:r>
            <a:endParaRPr lang="en-US" alt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18548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66847148"/>
              </p:ext>
            </p:extLst>
          </p:nvPr>
        </p:nvGraphicFramePr>
        <p:xfrm>
          <a:off x="914401" y="1340768"/>
          <a:ext cx="10460567" cy="3322176"/>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11-19-689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May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11-19-1026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CR for PHY Related Comments-part2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PHY 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11-19-1028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CID Relates Section 11.22.6.4</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192217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endParaRPr lang="en-US" sz="1600" dirty="0"/>
          </a:p>
          <a:p>
            <a:pPr algn="just">
              <a:spcBef>
                <a:spcPct val="20000"/>
              </a:spcBef>
              <a:buFontTx/>
              <a:buChar char="•"/>
            </a:pPr>
            <a:r>
              <a:rPr lang="en-US" sz="1800" b="0" dirty="0" smtClean="0"/>
              <a:t>Recess</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4393971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39753438"/>
              </p:ext>
            </p:extLst>
          </p:nvPr>
        </p:nvGraphicFramePr>
        <p:xfrm>
          <a:off x="929215" y="1628800"/>
          <a:ext cx="10460568" cy="2926000"/>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11-19-689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May</a:t>
                      </a:r>
                      <a:r>
                        <a:rPr lang="en-US" sz="1800" kern="1200" baseline="0" dirty="0" smtClean="0">
                          <a:solidFill>
                            <a:schemeClr val="dk1"/>
                          </a:solidFill>
                          <a:latin typeface="+mn-lt"/>
                          <a:ea typeface="+mn-ea"/>
                          <a:cs typeface="+mn-cs"/>
                        </a:rPr>
                        <a:t> Ad 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endParaRPr lang="en-US" sz="1800" dirty="0"/>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a:t>
                      </a:r>
                      <a:r>
                        <a:rPr lang="en-US" sz="1800" dirty="0" smtClean="0"/>
                        <a:t>1-19-662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fr-FR" sz="1800" dirty="0" smtClean="0"/>
                        <a:t>Comment </a:t>
                      </a:r>
                      <a:r>
                        <a:rPr lang="fr-FR" sz="1800" dirty="0" err="1" smtClean="0"/>
                        <a:t>resolution</a:t>
                      </a:r>
                      <a:r>
                        <a:rPr lang="fr-FR" sz="1800" dirty="0" smtClean="0"/>
                        <a:t> LB240 - Section 9.3.1.19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endParaRPr lang="en-US" sz="1800"/>
                    </a:p>
                  </a:txBody>
                  <a:tcPr marT="45712" marB="45712"/>
                </a:tc>
              </a:tr>
              <a:tr h="365752">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endParaRPr lang="en-US" sz="1800" dirty="0"/>
                    </a:p>
                  </a:txBody>
                  <a:tcPr marT="45712" marB="45712"/>
                </a:tc>
              </a:tr>
            </a:tbl>
          </a:graphicData>
        </a:graphic>
      </p:graphicFrame>
    </p:spTree>
    <p:extLst>
      <p:ext uri="{BB962C8B-B14F-4D97-AF65-F5344CB8AC3E}">
        <p14:creationId xmlns:p14="http://schemas.microsoft.com/office/powerpoint/2010/main" val="11264071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11-19-579</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a:t>adopt the resolutions depicted by document </a:t>
            </a:r>
            <a:r>
              <a:rPr lang="en-US" b="0" dirty="0" smtClean="0"/>
              <a:t>11-19-579r2 with changes made during the </a:t>
            </a:r>
            <a:r>
              <a:rPr lang="en-US" b="0" dirty="0"/>
              <a:t>call for CIDs1097, 2382, 1000, 1304, 1001, 1173, 1174, 3290, 3272, 2383, 1422, 1175, 1176, 1177, 2374, 2375, 2376, 1304, 1307, 1008, 1004, 1006, 1048, 1009, 1010, 1041, 1054, 1004, </a:t>
            </a:r>
            <a:r>
              <a:rPr lang="en-US" b="0" dirty="0" smtClean="0"/>
              <a:t>1041.</a:t>
            </a:r>
          </a:p>
          <a:p>
            <a:pPr marL="0" indent="0"/>
            <a:endParaRPr lang="en-US" b="0" dirty="0"/>
          </a:p>
          <a:p>
            <a:pPr marL="0" indent="0"/>
            <a:r>
              <a:rPr lang="en-US" b="0" dirty="0" smtClean="0"/>
              <a:t>Results (Y/N/A): 11/0/0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84640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(acting)</a:t>
            </a:r>
            <a:r>
              <a:rPr lang="en-US" altLang="en-US" b="0" dirty="0" smtClean="0">
                <a:cs typeface="Times New Roman" panose="02020603050405020304" pitchFamily="18" charset="0"/>
              </a:rPr>
              <a:t>: </a:t>
            </a:r>
            <a:r>
              <a:rPr lang="en-US" altLang="en-US" b="0" dirty="0" smtClean="0">
                <a:cs typeface="Times New Roman" panose="02020603050405020304" pitchFamily="18" charset="0"/>
              </a:rPr>
              <a:t>Ali Raissinia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11-19-603</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11-19-603r0 for CID </a:t>
            </a:r>
            <a:r>
              <a:rPr lang="en-US" b="0" dirty="0"/>
              <a:t>1580 and </a:t>
            </a:r>
            <a:r>
              <a:rPr lang="en-US" b="0" dirty="0" smtClean="0"/>
              <a:t>2283.</a:t>
            </a:r>
          </a:p>
          <a:p>
            <a:pPr marL="0" indent="0"/>
            <a:endParaRPr lang="en-US" b="0" dirty="0"/>
          </a:p>
          <a:p>
            <a:pPr marL="0" indent="0"/>
            <a:r>
              <a:rPr lang="en-US" b="0" dirty="0" smtClean="0"/>
              <a:t>Results (Y/N/A):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9662296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069085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2679764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April 10</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smtClean="0"/>
              <a:t>11-19-622-00-00az-LB240-Clause-3-CIDS (Assaf Kasher) – 15min</a:t>
            </a:r>
            <a:endParaRPr lang="en-US" sz="160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126900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11-19-622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a:t>adopt the resolutions depicted by document </a:t>
            </a:r>
            <a:r>
              <a:rPr lang="en-US" b="0" dirty="0" smtClean="0"/>
              <a:t>11-19-622r1 for CIDs </a:t>
            </a:r>
            <a:r>
              <a:rPr lang="en-GB" b="0" dirty="0"/>
              <a:t>1009, 2020, 1486, 1487, 1758, 2391, 1488, 1913 1735, 1093</a:t>
            </a:r>
            <a:r>
              <a:rPr lang="en-US" b="0" dirty="0" smtClean="0"/>
              <a:t>.</a:t>
            </a:r>
          </a:p>
          <a:p>
            <a:pPr marL="0" indent="0"/>
            <a:endParaRPr lang="en-US" b="0" dirty="0"/>
          </a:p>
          <a:p>
            <a:pPr marL="0" indent="0"/>
            <a:r>
              <a:rPr lang="en-US" b="0" dirty="0" smtClean="0"/>
              <a:t>Results (Y/N/A): 8/0/0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1807296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0597368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693713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a:t>
            </a:r>
            <a:r>
              <a:rPr lang="en-US" altLang="en-US" smtClean="0">
                <a:solidFill>
                  <a:schemeClr val="tx2"/>
                </a:solidFill>
              </a:rPr>
              <a:t>April 24</a:t>
            </a:r>
            <a:r>
              <a:rPr lang="en-US" altLang="en-US" baseline="3000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a:t>
            </a:r>
            <a:r>
              <a:rPr lang="en-US" sz="1800" b="0" dirty="0" smtClean="0"/>
              <a:t>(2min)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Logistics for the ad hoc (5min).</a:t>
            </a:r>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11-19-466 Resolutions to a few LB240 </a:t>
            </a:r>
            <a:r>
              <a:rPr lang="en-US" sz="1600" dirty="0" smtClean="0"/>
              <a:t>Comments (Ganesh </a:t>
            </a:r>
            <a:r>
              <a:rPr lang="en-US" sz="1600" dirty="0" err="1" smtClean="0"/>
              <a:t>Venkatesan</a:t>
            </a:r>
            <a:r>
              <a:rPr lang="en-US" sz="1600" dirty="0"/>
              <a:t> </a:t>
            </a:r>
            <a:r>
              <a:rPr lang="en-US" sz="1600" dirty="0" smtClean="0"/>
              <a:t>– 15min)</a:t>
            </a:r>
          </a:p>
          <a:p>
            <a:pPr lvl="1" algn="just">
              <a:spcBef>
                <a:spcPct val="20000"/>
              </a:spcBef>
              <a:buFontTx/>
              <a:buChar char="•"/>
            </a:pPr>
            <a:r>
              <a:rPr lang="en-US" sz="1600" dirty="0" smtClean="0"/>
              <a:t>11-19-662 </a:t>
            </a:r>
            <a:r>
              <a:rPr lang="fr-FR" sz="1600" dirty="0"/>
              <a:t>comment </a:t>
            </a:r>
            <a:r>
              <a:rPr lang="fr-FR" sz="1600" dirty="0" err="1"/>
              <a:t>resolution</a:t>
            </a:r>
            <a:r>
              <a:rPr lang="fr-FR" sz="1600" dirty="0"/>
              <a:t> LB240 - Section </a:t>
            </a:r>
            <a:r>
              <a:rPr lang="fr-FR" sz="1600" dirty="0" smtClean="0"/>
              <a:t>9.3.1.19 (Christian Berger – 30 min)</a:t>
            </a:r>
          </a:p>
          <a:p>
            <a:pPr lvl="1" algn="just">
              <a:spcBef>
                <a:spcPct val="20000"/>
              </a:spcBef>
              <a:buFontTx/>
              <a:buChar char="•"/>
            </a:pPr>
            <a:r>
              <a:rPr lang="fr-FR" sz="1600" dirty="0" smtClean="0"/>
              <a:t>11-19-659 </a:t>
            </a:r>
            <a:r>
              <a:rPr lang="en-US" sz="1600" dirty="0"/>
              <a:t>Proposed resolution to CIDs on NTB ranging timing </a:t>
            </a:r>
            <a:r>
              <a:rPr lang="en-US" sz="1600" dirty="0" smtClean="0"/>
              <a:t>control (Qi Wang – 30 min) – as time permits</a:t>
            </a:r>
            <a:endParaRPr lang="fr-FR" sz="1600" dirty="0" smtClean="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0279778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851122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June ad-hoc.</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11-19-466</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We support the following option the TBD of clause 11.3.3: </a:t>
            </a:r>
          </a:p>
          <a:p>
            <a:pPr marL="0" indent="0"/>
            <a:r>
              <a:rPr lang="en-US" b="0" dirty="0" smtClean="0"/>
              <a:t>O1) Incorporate text from submission 11-19-163r3</a:t>
            </a:r>
          </a:p>
          <a:p>
            <a:pPr marL="0" indent="0"/>
            <a:r>
              <a:rPr lang="en-US" b="0" dirty="0" smtClean="0"/>
              <a:t>O2) Incorporate text corresponding to option B from submission 11-19-466r0 </a:t>
            </a:r>
          </a:p>
          <a:p>
            <a:pPr marL="0" indent="0"/>
            <a:endParaRPr lang="en-US" b="0" dirty="0"/>
          </a:p>
          <a:p>
            <a:pPr marL="0" indent="0"/>
            <a:r>
              <a:rPr lang="en-US" b="0" dirty="0" smtClean="0"/>
              <a:t>Results (O1/O2/A): 2/4/5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984724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8985851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7647032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smtClean="0"/>
              <a:t>Registration:</a:t>
            </a:r>
            <a:endParaRPr lang="en-US" altLang="en-US" dirty="0">
              <a:hlinkClick r:id="rId2"/>
            </a:endParaRPr>
          </a:p>
          <a:p>
            <a:pPr marL="446088" lvl="1" indent="0"/>
            <a:r>
              <a:rPr lang="en-US" dirty="0" smtClean="0"/>
              <a:t>To </a:t>
            </a:r>
            <a:r>
              <a:rPr lang="en-US" dirty="0"/>
              <a:t>enter </a:t>
            </a:r>
            <a:r>
              <a:rPr lang="en-US" dirty="0" smtClean="0"/>
              <a:t>Qualcomm and </a:t>
            </a:r>
            <a:r>
              <a:rPr lang="en-US" dirty="0"/>
              <a:t>make use of its facility please register your planned attendance if you haven’t done so yet </a:t>
            </a:r>
            <a:r>
              <a:rPr lang="en-US" u="sng" dirty="0">
                <a:hlinkClick r:id="rId3"/>
              </a:rPr>
              <a:t>here</a:t>
            </a:r>
            <a:r>
              <a:rPr lang="en-US" dirty="0"/>
              <a:t>. </a:t>
            </a:r>
            <a:endParaRPr lang="en-US" altLang="en-US" dirty="0"/>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5552</TotalTime>
  <Words>2200</Words>
  <Application>Microsoft Office PowerPoint</Application>
  <PresentationFormat>Widescreen</PresentationFormat>
  <Paragraphs>433</Paragraphs>
  <Slides>40</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8" baseType="lpstr">
      <vt:lpstr>Arial Unicode MS</vt:lpstr>
      <vt:lpstr>MS Gothic</vt:lpstr>
      <vt:lpstr>Arial</vt:lpstr>
      <vt:lpstr>Calibri</vt:lpstr>
      <vt:lpstr>Monotype Sorts</vt:lpstr>
      <vt:lpstr>Times New Roman</vt:lpstr>
      <vt:lpstr>Office Theme</vt:lpstr>
      <vt:lpstr>Document</vt:lpstr>
      <vt:lpstr>TGaz Next Generation Positioning  June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Week</vt:lpstr>
      <vt:lpstr>Submission List for the meeting (1)</vt:lpstr>
      <vt:lpstr>May Ad Hoc Day 1</vt:lpstr>
      <vt:lpstr>May Ad Hoc Day 1</vt:lpstr>
      <vt:lpstr>Submission Review</vt:lpstr>
      <vt:lpstr>CR Submission 11-19-579</vt:lpstr>
      <vt:lpstr>CR Submission 11-19-603</vt:lpstr>
      <vt:lpstr>AOB?</vt:lpstr>
      <vt:lpstr>Adjourn</vt:lpstr>
      <vt:lpstr>Teleconference Agenda April 10th</vt:lpstr>
      <vt:lpstr>Submission Review</vt:lpstr>
      <vt:lpstr>CR Submission 11-19-622</vt:lpstr>
      <vt:lpstr>AOB?</vt:lpstr>
      <vt:lpstr>Adjourn</vt:lpstr>
      <vt:lpstr>Teleconference Agenda April 24th</vt:lpstr>
      <vt:lpstr>Submission Review</vt:lpstr>
      <vt:lpstr>CR Submission 11-19-466</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100</cp:revision>
  <cp:lastPrinted>1601-01-01T00:00:00Z</cp:lastPrinted>
  <dcterms:created xsi:type="dcterms:W3CDTF">2018-08-06T10:28:59Z</dcterms:created>
  <dcterms:modified xsi:type="dcterms:W3CDTF">2019-06-26T16:08:58Z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2019-06-26 16:08:58Z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