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90" r:id="rId76"/>
    <p:sldId id="359" r:id="rId77"/>
    <p:sldId id="367" r:id="rId78"/>
    <p:sldId id="368" r:id="rId79"/>
    <p:sldId id="369" r:id="rId80"/>
    <p:sldId id="395" r:id="rId81"/>
    <p:sldId id="393" r:id="rId82"/>
    <p:sldId id="394" r:id="rId83"/>
    <p:sldId id="389" r:id="rId84"/>
    <p:sldId id="396" r:id="rId85"/>
    <p:sldId id="401" r:id="rId86"/>
    <p:sldId id="397" r:id="rId87"/>
    <p:sldId id="388" r:id="rId88"/>
    <p:sldId id="400" r:id="rId89"/>
    <p:sldId id="399" r:id="rId90"/>
    <p:sldId id="398" r:id="rId91"/>
    <p:sldId id="402" r:id="rId92"/>
    <p:sldId id="403" r:id="rId93"/>
    <p:sldId id="404" r:id="rId94"/>
    <p:sldId id="405" r:id="rId95"/>
    <p:sldId id="370" r:id="rId96"/>
    <p:sldId id="380" r:id="rId97"/>
    <p:sldId id="381" r:id="rId98"/>
    <p:sldId id="360" r:id="rId99"/>
    <p:sldId id="361" r:id="rId100"/>
    <p:sldId id="312" r:id="rId101"/>
    <p:sldId id="259" r:id="rId102"/>
    <p:sldId id="260" r:id="rId103"/>
    <p:sldId id="261" r:id="rId104"/>
    <p:sldId id="325" r:id="rId105"/>
    <p:sldId id="262" r:id="rId106"/>
    <p:sldId id="263" r:id="rId107"/>
    <p:sldId id="264"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90"/>
            <p14:sldId id="359"/>
            <p14:sldId id="367"/>
          </p14:sldIdLst>
        </p14:section>
        <p14:section name="Slot#7" id="{D59D5964-9646-4C25-959D-E55F97EAE577}">
          <p14:sldIdLst>
            <p14:sldId id="368"/>
            <p14:sldId id="369"/>
            <p14:sldId id="395"/>
            <p14:sldId id="393"/>
            <p14:sldId id="394"/>
            <p14:sldId id="389"/>
            <p14:sldId id="396"/>
            <p14:sldId id="401"/>
            <p14:sldId id="397"/>
            <p14:sldId id="388"/>
            <p14:sldId id="400"/>
            <p14:sldId id="399"/>
            <p14:sldId id="398"/>
            <p14:sldId id="402"/>
            <p14:sldId id="403"/>
            <p14:sldId id="404"/>
            <p14:sldId id="405"/>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93" autoAdjust="0"/>
  </p:normalViewPr>
  <p:slideViewPr>
    <p:cSldViewPr>
      <p:cViewPr varScale="1">
        <p:scale>
          <a:sx n="78" d="100"/>
          <a:sy n="78" d="100"/>
        </p:scale>
        <p:origin x="18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18T13:33:43.592" idx="1">
    <p:pos x="10" y="10"/>
    <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367800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97</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mments" Target="../comments/comment1.x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2019-07-18</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3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May meeting minutes. (5min)</a:t>
            </a:r>
          </a:p>
          <a:p>
            <a:pPr algn="just">
              <a:spcBef>
                <a:spcPct val="20000"/>
              </a:spcBef>
              <a:buFontTx/>
              <a:buChar char="•"/>
            </a:pPr>
            <a:r>
              <a:rPr lang="en-US" altLang="en-US" sz="2000" b="0" dirty="0"/>
              <a:t>Review comments assignment status (15min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(65min - as time permits).</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Christian Berger</a:t>
            </a:r>
          </a:p>
          <a:p>
            <a:r>
              <a:rPr lang="en-US" b="0" dirty="0" smtClean="0"/>
              <a:t>Second: Erik Lindskog</a:t>
            </a:r>
          </a:p>
          <a:p>
            <a:r>
              <a:rPr lang="en-US" b="0" dirty="0" smtClean="0"/>
              <a:t>Results (Y/N/A):11/0/0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11-19-1041r2 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Jerome Henry</a:t>
            </a:r>
          </a:p>
          <a:p>
            <a:r>
              <a:rPr lang="en-US" b="0" dirty="0" smtClean="0"/>
              <a:t>Second: Erik Lindskog</a:t>
            </a:r>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11-19-1277r3 </a:t>
            </a:r>
            <a:r>
              <a:rPr lang="en-US" b="0" dirty="0"/>
              <a:t>for CIDs </a:t>
            </a:r>
            <a:r>
              <a:rPr lang="en-US" b="0" dirty="0" smtClean="0"/>
              <a:t>1238,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 Ganesh </a:t>
            </a:r>
            <a:r>
              <a:rPr lang="en-US" b="0" dirty="0" err="1" smtClean="0"/>
              <a:t>Venkatesan</a:t>
            </a:r>
            <a:endParaRPr lang="en-US" b="0" dirty="0" smtClean="0"/>
          </a:p>
          <a:p>
            <a:r>
              <a:rPr lang="en-US" b="0" dirty="0" smtClean="0"/>
              <a:t>Second: Qinghua Li</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5282869"/>
              </p:ext>
            </p:extLst>
          </p:nvPr>
        </p:nvGraphicFramePr>
        <p:xfrm>
          <a:off x="335360" y="1484786"/>
          <a:ext cx="11054423" cy="3473938"/>
        </p:xfrm>
        <a:graphic>
          <a:graphicData uri="http://schemas.openxmlformats.org/drawingml/2006/table">
            <a:tbl>
              <a:tblPr firstRow="1" bandRow="1">
                <a:tableStyleId>{21E4AEA4-8DFA-4A89-87EB-49C32662AFE0}</a:tableStyleId>
              </a:tblPr>
              <a:tblGrid>
                <a:gridCol w="1296144"/>
                <a:gridCol w="1512168"/>
                <a:gridCol w="4824536"/>
                <a:gridCol w="1656184"/>
                <a:gridCol w="17653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as time permits</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a:t>
                      </a:r>
                      <a:r>
                        <a:rPr lang="en-US" baseline="0" dirty="0" smtClean="0"/>
                        <a:t> time permits</a:t>
                      </a:r>
                      <a:endParaRPr lang="en-US"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Submission </a:t>
            </a:r>
            <a:r>
              <a:rPr lang="en-US" dirty="0" smtClean="0"/>
              <a:t>11-19-0579</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11-19-579r6 for CIDs </a:t>
            </a:r>
          </a:p>
          <a:p>
            <a:r>
              <a:rPr lang="en-US" b="0" dirty="0" smtClean="0"/>
              <a:t>1033,1035, 1087  and 1088,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a:t>
            </a:r>
            <a:r>
              <a:rPr lang="en-US" b="0" dirty="0" smtClean="0"/>
              <a:t>grant the 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r>
              <a:rPr lang="en-US" b="0" dirty="0" smtClean="0"/>
              <a:t> </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661231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Consider progress towards Sep. recirculation ballot </a:t>
            </a:r>
            <a:r>
              <a:rPr lang="en-US" altLang="en-US" sz="2000" b="0" dirty="0" smtClean="0"/>
              <a:t>(10 min</a:t>
            </a:r>
            <a:r>
              <a:rPr lang="en-US" altLang="en-US" sz="2000" b="0" dirty="0"/>
              <a:t>)</a:t>
            </a:r>
          </a:p>
          <a:p>
            <a:pPr algn="just">
              <a:spcBef>
                <a:spcPct val="20000"/>
              </a:spcBef>
              <a:buFontTx/>
              <a:buChar char="•"/>
            </a:pPr>
            <a:r>
              <a:rPr lang="en-US" altLang="en-US" sz="2000" b="0" dirty="0"/>
              <a:t>Set targets for the Sep. meeting. (5min)</a:t>
            </a:r>
          </a:p>
          <a:p>
            <a:pPr algn="just">
              <a:spcBef>
                <a:spcPct val="20000"/>
              </a:spcBef>
              <a:buFontTx/>
              <a:buChar char="•"/>
            </a:pPr>
            <a:r>
              <a:rPr lang="en-US" altLang="en-US" sz="2000" b="0" dirty="0"/>
              <a:t>CR assignment and current status of open call for CID volunteers. (11-19-431</a:t>
            </a:r>
            <a:r>
              <a:rPr lang="en-US" altLang="en-US" sz="2000" b="0" dirty="0" smtClean="0"/>
              <a:t>) (10min)</a:t>
            </a:r>
            <a:endParaRPr lang="en-US" altLang="en-US" sz="2000" b="0" dirty="0"/>
          </a:p>
          <a:p>
            <a:pPr algn="just">
              <a:spcBef>
                <a:spcPct val="20000"/>
              </a:spcBef>
              <a:buFontTx/>
              <a:buChar char="•"/>
            </a:pPr>
            <a:r>
              <a:rPr lang="en-US" altLang="en-US" sz="2000" b="0" dirty="0" smtClean="0"/>
              <a:t>Set </a:t>
            </a:r>
            <a:r>
              <a:rPr lang="en-US" altLang="en-US" sz="2000" b="0" dirty="0"/>
              <a:t>conference calls till the Sep. meeting. (5min</a:t>
            </a:r>
            <a:r>
              <a:rPr lang="en-US" altLang="en-US" sz="2000" b="0" dirty="0" smtClean="0"/>
              <a:t>)</a:t>
            </a:r>
            <a:endParaRPr lang="en-US" altLang="en-US" sz="2000" b="0" dirty="0"/>
          </a:p>
          <a:p>
            <a:pPr algn="just">
              <a:spcBef>
                <a:spcPct val="20000"/>
              </a:spcBef>
              <a:buFontTx/>
              <a:buChar char="•"/>
            </a:pPr>
            <a:r>
              <a:rPr lang="en-US" altLang="en-US" sz="2000" b="0" dirty="0" smtClean="0"/>
              <a:t>Run outstanding motions (30min)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8743453"/>
              </p:ext>
            </p:extLst>
          </p:nvPr>
        </p:nvGraphicFramePr>
        <p:xfrm>
          <a:off x="929213" y="1484786"/>
          <a:ext cx="10999434" cy="3990175"/>
        </p:xfrm>
        <a:graphic>
          <a:graphicData uri="http://schemas.openxmlformats.org/drawingml/2006/table">
            <a:tbl>
              <a:tblPr firstRow="1" bandRow="1">
                <a:tableStyleId>{21E4AEA4-8DFA-4A89-87EB-49C32662AFE0}</a:tableStyleId>
              </a:tblPr>
              <a:tblGrid>
                <a:gridCol w="1344206"/>
                <a:gridCol w="2022381"/>
                <a:gridCol w="4392488"/>
                <a:gridCol w="1296144"/>
                <a:gridCol w="1944215"/>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20032">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10min - for motion</a:t>
                      </a:r>
                      <a:endParaRPr lang="en-US" dirty="0"/>
                    </a:p>
                  </a:txBody>
                  <a:tcPr marT="45712" marB="45712"/>
                </a:tc>
              </a:tr>
              <a:tr h="182872">
                <a:tc>
                  <a:txBody>
                    <a:bodyPr/>
                    <a:lstStyle/>
                    <a:p>
                      <a:r>
                        <a:rPr lang="en-US" dirty="0" smtClean="0"/>
                        <a:t>11-19-677</a:t>
                      </a:r>
                      <a:endParaRPr lang="en-US" dirty="0"/>
                    </a:p>
                  </a:txBody>
                  <a:tcPr marT="45712" marB="45712"/>
                </a:tc>
                <a:tc>
                  <a:txBody>
                    <a:bodyPr/>
                    <a:lstStyle/>
                    <a:p>
                      <a:r>
                        <a:rPr lang="en-US" dirty="0" smtClean="0"/>
                        <a:t>Qi Wang</a:t>
                      </a:r>
                      <a:endParaRPr lang="en-US" dirty="0"/>
                    </a:p>
                  </a:txBody>
                  <a:tcPr marT="45712" marB="45712"/>
                </a:tc>
                <a:tc>
                  <a:txBody>
                    <a:bodyPr/>
                    <a:lstStyle/>
                    <a:p>
                      <a:r>
                        <a:rPr lang="en-US" dirty="0" err="1" smtClean="0"/>
                        <a:t>AoD</a:t>
                      </a:r>
                      <a:r>
                        <a:rPr lang="en-US" dirty="0" smtClean="0"/>
                        <a:t> for Passive Location</a:t>
                      </a:r>
                      <a:endParaRPr lang="en-US" dirty="0"/>
                    </a:p>
                  </a:txBody>
                  <a:tcPr marT="45712" marB="45712"/>
                </a:tc>
                <a:tc>
                  <a:txBody>
                    <a:bodyPr/>
                    <a:lstStyle/>
                    <a:p>
                      <a:r>
                        <a:rPr lang="en-US" dirty="0" smtClean="0"/>
                        <a:t>CR</a:t>
                      </a:r>
                      <a:r>
                        <a:rPr lang="en-US" baseline="0" dirty="0" smtClean="0"/>
                        <a:t> MAC</a:t>
                      </a:r>
                      <a:endParaRPr lang="en-US" dirty="0"/>
                    </a:p>
                  </a:txBody>
                  <a:tcPr marT="45712" marB="45712"/>
                </a:tc>
                <a:tc>
                  <a:txBody>
                    <a:bodyPr/>
                    <a:lstStyle/>
                    <a:p>
                      <a:r>
                        <a:rPr lang="en-US" dirty="0" smtClean="0"/>
                        <a:t>10 min – for motion</a:t>
                      </a:r>
                      <a:endParaRPr lang="en-US" dirty="0"/>
                    </a:p>
                  </a:txBody>
                  <a:tcPr marT="45712" marB="45712"/>
                </a:tc>
              </a:tr>
              <a:tr h="18287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182872">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60016">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 – as</a:t>
                      </a:r>
                      <a:r>
                        <a:rPr lang="en-US" baseline="0" dirty="0" smtClean="0"/>
                        <a:t> time permits</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3991021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 Hoc</a:t>
            </a:r>
            <a:endParaRPr lang="en-US" dirty="0"/>
          </a:p>
        </p:txBody>
      </p:sp>
      <p:sp>
        <p:nvSpPr>
          <p:cNvPr id="3" name="Content Placeholder 2"/>
          <p:cNvSpPr>
            <a:spLocks noGrp="1"/>
          </p:cNvSpPr>
          <p:nvPr>
            <p:ph idx="1"/>
          </p:nvPr>
        </p:nvSpPr>
        <p:spPr/>
        <p:txBody>
          <a:bodyPr/>
          <a:lstStyle/>
          <a:p>
            <a:r>
              <a:rPr lang="en-US" b="0" dirty="0" smtClean="0"/>
              <a:t>Motion - </a:t>
            </a:r>
            <a:r>
              <a:rPr lang="en-US" dirty="0" smtClean="0"/>
              <a:t>previously</a:t>
            </a:r>
            <a:endParaRPr lang="en-US" dirty="0"/>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7372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Sep. Ad Hoc 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Confirmed the dates of Sep. 4</a:t>
            </a:r>
            <a:r>
              <a:rPr lang="en-US" b="0" baseline="30000" dirty="0" smtClean="0"/>
              <a:t>th</a:t>
            </a:r>
            <a:r>
              <a:rPr lang="en-US" b="0" dirty="0" smtClean="0"/>
              <a:t> -6</a:t>
            </a:r>
            <a:r>
              <a:rPr lang="en-US" b="0" baseline="30000" dirty="0" smtClean="0"/>
              <a:t>th</a:t>
            </a:r>
            <a:r>
              <a:rPr lang="en-US" b="0" dirty="0" smtClean="0"/>
              <a:t> , hosted by Broadcom.</a:t>
            </a:r>
          </a:p>
          <a:p>
            <a:pPr>
              <a:buFont typeface="Arial" panose="020B0604020202020204" pitchFamily="34" charset="0"/>
              <a:buChar char="•"/>
            </a:pPr>
            <a:r>
              <a:rPr lang="en-US" b="0" dirty="0"/>
              <a:t>Broadcom, 280 Innovation Drive (Bldg. E2), San Jose CA 95134 </a:t>
            </a:r>
            <a:r>
              <a:rPr lang="en-US" b="0" dirty="0" smtClean="0"/>
              <a:t>USA.</a:t>
            </a:r>
            <a:endParaRPr lang="en-US" b="0" dirty="0"/>
          </a:p>
          <a:p>
            <a:pPr>
              <a:buFont typeface="Arial" panose="020B0604020202020204" pitchFamily="34" charset="0"/>
              <a:buChar char="•"/>
            </a:pPr>
            <a:r>
              <a:rPr lang="en-US" b="0" dirty="0" smtClean="0"/>
              <a:t>Meeting time 9:00-17:30 for all days.</a:t>
            </a:r>
          </a:p>
          <a:p>
            <a:pPr>
              <a:buFont typeface="Arial" panose="020B0604020202020204" pitchFamily="34" charset="0"/>
              <a:buChar char="•"/>
            </a:pPr>
            <a:r>
              <a:rPr lang="en-US" b="0" dirty="0" smtClean="0"/>
              <a:t>Please confirm your participation when participation poll becomes available.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13113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~150 technical comments.</a:t>
            </a:r>
          </a:p>
          <a:p>
            <a:pPr>
              <a:buFont typeface="Arial" panose="020B0604020202020204" pitchFamily="34" charset="0"/>
              <a:buChar char="•"/>
            </a:pPr>
            <a:r>
              <a:rPr lang="en-US" b="0" dirty="0" smtClean="0"/>
              <a:t>Performed comment assignment of most of the remaining CIDs.</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r>
              <a:rPr lang="en-US" b="0" dirty="0" smtClean="0"/>
              <a:t>Continued effort to meet the projected re-</a:t>
            </a:r>
            <a:r>
              <a:rPr lang="en-US" b="0" dirty="0" err="1" smtClean="0"/>
              <a:t>circ</a:t>
            </a:r>
            <a:r>
              <a:rPr lang="en-US" b="0" dirty="0" smtClean="0"/>
              <a:t> ballot out of Sep. meeting.</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1047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by end of Sep. meeting.</a:t>
            </a:r>
          </a:p>
          <a:p>
            <a:pPr>
              <a:buFont typeface="Arial" panose="020B0604020202020204" pitchFamily="34" charset="0"/>
              <a:buChar char="•"/>
            </a:pPr>
            <a:r>
              <a:rPr lang="en-US" b="0" dirty="0" smtClean="0"/>
              <a:t>Publish a new baseline draft</a:t>
            </a:r>
            <a:r>
              <a:rPr lang="en-US" b="0" dirty="0"/>
              <a:t> </a:t>
            </a:r>
            <a:r>
              <a:rPr lang="en-US" b="0" dirty="0" smtClean="0"/>
              <a:t>D1.3 including all adopted CR from July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3730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meeting goals depicted in slide 84 11-19-946r12.</a:t>
            </a:r>
          </a:p>
          <a:p>
            <a:pPr marL="0" indent="0"/>
            <a:endParaRPr lang="en-US" b="0" dirty="0" smtClean="0"/>
          </a:p>
          <a:p>
            <a:pPr marL="0" indent="0"/>
            <a:r>
              <a:rPr lang="en-US" b="0" dirty="0" smtClean="0"/>
              <a:t>Moved: Roy Want</a:t>
            </a:r>
          </a:p>
          <a:p>
            <a:pPr marL="0" indent="0"/>
            <a:r>
              <a:rPr lang="en-US" b="0" dirty="0" smtClean="0"/>
              <a:t>Second: Qinghua Li </a:t>
            </a:r>
          </a:p>
          <a:p>
            <a:pPr marL="0" indent="0"/>
            <a:r>
              <a:rPr lang="en-US" b="0" dirty="0" smtClean="0"/>
              <a:t>Results (Y/N/A): 15/0/0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246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 – no change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a:t>
            </a:r>
            <a:r>
              <a:rPr lang="en-US" b="0" dirty="0" smtClean="0"/>
              <a:t>slot of </a:t>
            </a:r>
            <a:r>
              <a:rPr lang="en-US" b="0" dirty="0" smtClean="0"/>
              <a:t>the upcoming session for formal approval, without additional review. </a:t>
            </a: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77008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July 24</a:t>
            </a:r>
            <a:r>
              <a:rPr lang="en-US" altLang="en-US" baseline="30000" dirty="0" smtClean="0"/>
              <a:t>th</a:t>
            </a:r>
            <a:r>
              <a:rPr lang="en-US" altLang="en-US" dirty="0" smtClean="0"/>
              <a:t>  	(Wednesday</a:t>
            </a:r>
            <a:r>
              <a:rPr lang="en-US" altLang="en-US" dirty="0"/>
              <a:t>), 13:00 ET – 14:30 </a:t>
            </a:r>
            <a:r>
              <a:rPr lang="en-US" altLang="en-US" dirty="0" smtClean="0"/>
              <a:t>ET – already approved</a:t>
            </a:r>
          </a:p>
          <a:p>
            <a:pPr>
              <a:buFont typeface="Arial" panose="020B0604020202020204" pitchFamily="34" charset="0"/>
              <a:buChar char="•"/>
            </a:pPr>
            <a:r>
              <a:rPr lang="en-US" altLang="en-US" dirty="0" smtClean="0"/>
              <a:t>July 31</a:t>
            </a:r>
            <a:r>
              <a:rPr lang="en-US" altLang="en-US" baseline="30000" dirty="0" smtClean="0"/>
              <a:t>st</a:t>
            </a:r>
            <a:r>
              <a:rPr lang="en-US" altLang="en-US" dirty="0"/>
              <a:t>	(Wednesday), 13:00 ET – 14:30 ET</a:t>
            </a:r>
          </a:p>
          <a:p>
            <a:pPr>
              <a:buFont typeface="Arial" panose="020B0604020202020204" pitchFamily="34" charset="0"/>
              <a:buChar char="•"/>
            </a:pPr>
            <a:r>
              <a:rPr lang="en-US" altLang="en-US" dirty="0" smtClean="0"/>
              <a:t>Aug. 7</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14</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21</a:t>
            </a:r>
            <a:r>
              <a:rPr lang="en-US" altLang="en-US" baseline="30000" dirty="0" smtClean="0"/>
              <a:t>st</a:t>
            </a:r>
            <a:r>
              <a:rPr lang="en-US" altLang="en-US" dirty="0" smtClean="0"/>
              <a:t> </a:t>
            </a:r>
            <a:r>
              <a:rPr lang="en-US" altLang="en-US" dirty="0"/>
              <a:t>	(Wednesday), 13:00 ET – 14:30 </a:t>
            </a:r>
            <a:r>
              <a:rPr lang="en-US" altLang="en-US" dirty="0" smtClean="0"/>
              <a:t>ET</a:t>
            </a:r>
          </a:p>
          <a:p>
            <a:pPr>
              <a:buFont typeface="Arial" panose="020B0604020202020204" pitchFamily="34" charset="0"/>
              <a:buChar char="•"/>
            </a:pPr>
            <a:r>
              <a:rPr lang="en-US" altLang="en-US" dirty="0" smtClean="0"/>
              <a:t>Aug. 28</a:t>
            </a:r>
            <a:r>
              <a:rPr lang="en-US" altLang="en-US" baseline="30000" dirty="0" smtClean="0"/>
              <a:t>th</a:t>
            </a:r>
            <a:r>
              <a:rPr lang="en-US" altLang="en-US" dirty="0" smtClean="0"/>
              <a:t> 	(Wednesday)</a:t>
            </a:r>
            <a:r>
              <a:rPr lang="en-US" altLang="en-US" dirty="0"/>
              <a:t> , 13:00 ET – 14:30 </a:t>
            </a:r>
            <a:r>
              <a:rPr lang="en-US" altLang="en-US" dirty="0" smtClean="0"/>
              <a:t>ET</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61556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t>Submission 11-19-1074</a:t>
            </a:r>
            <a:endParaRPr lang="en-US" dirty="0"/>
          </a:p>
        </p:txBody>
      </p:sp>
      <p:sp>
        <p:nvSpPr>
          <p:cNvPr id="3" name="Content Placeholder 2"/>
          <p:cNvSpPr>
            <a:spLocks noGrp="1"/>
          </p:cNvSpPr>
          <p:nvPr>
            <p:ph idx="1"/>
          </p:nvPr>
        </p:nvSpPr>
        <p:spPr>
          <a:xfrm>
            <a:off x="914401" y="1412776"/>
            <a:ext cx="10361084" cy="4681639"/>
          </a:xfrm>
        </p:spPr>
        <p:txBody>
          <a:bodyPr/>
          <a:lstStyle/>
          <a:p>
            <a:r>
              <a:rPr lang="en-US" dirty="0" smtClean="0"/>
              <a:t>Motion</a:t>
            </a:r>
          </a:p>
          <a:p>
            <a:r>
              <a:rPr lang="en-US" b="0" dirty="0"/>
              <a:t>Move to adopt the resolutions to CIDs 2381, 1440, 1080, 1240, 1239, 1442, 2345, </a:t>
            </a:r>
            <a:endParaRPr lang="en-US" b="0" dirty="0" smtClean="0"/>
          </a:p>
          <a:p>
            <a:r>
              <a:rPr lang="en-US" b="0" dirty="0" smtClean="0"/>
              <a:t>2346 </a:t>
            </a:r>
            <a:r>
              <a:rPr lang="en-US" b="0" dirty="0"/>
              <a:t>as shown in 11-19-842r1 and implemented in P802.11az_Draft_D1.2 and </a:t>
            </a:r>
            <a:endParaRPr lang="en-US" b="0" dirty="0" smtClean="0"/>
          </a:p>
          <a:p>
            <a:r>
              <a:rPr lang="en-US" b="0" dirty="0" smtClean="0"/>
              <a:t>modified </a:t>
            </a:r>
            <a:r>
              <a:rPr lang="en-US" b="0" dirty="0"/>
              <a:t>by 11-19-1074r2 and the resolutions to CIDs 2347, 1444, 2348 as </a:t>
            </a:r>
            <a:endParaRPr lang="en-US" b="0" dirty="0" smtClean="0"/>
          </a:p>
          <a:p>
            <a:r>
              <a:rPr lang="en-US" b="0" dirty="0" smtClean="0"/>
              <a:t>depicted </a:t>
            </a:r>
            <a:r>
              <a:rPr lang="en-US" b="0" dirty="0"/>
              <a:t>in 11-19-1074r2, instruct the technical editor to incorporate it in the </a:t>
            </a:r>
            <a:endParaRPr lang="en-US" b="0" dirty="0" smtClean="0"/>
          </a:p>
          <a:p>
            <a:r>
              <a:rPr lang="en-US" b="0" dirty="0" smtClean="0"/>
              <a:t>P802.11az </a:t>
            </a:r>
            <a:r>
              <a:rPr lang="en-US" b="0" dirty="0"/>
              <a:t>draft and grant the editor editorial license. </a:t>
            </a:r>
          </a:p>
          <a:p>
            <a:r>
              <a:rPr lang="en-US" b="0" dirty="0" smtClean="0"/>
              <a:t>Moved: Assaf Kasher</a:t>
            </a:r>
          </a:p>
          <a:p>
            <a:r>
              <a:rPr lang="en-US" b="0" dirty="0" smtClean="0"/>
              <a:t>Second: Jerome Henry</a:t>
            </a:r>
          </a:p>
          <a:p>
            <a:r>
              <a:rPr lang="en-US" b="0" dirty="0" smtClean="0"/>
              <a:t>Results (Y/N/A): 15/0/0</a:t>
            </a:r>
          </a:p>
          <a:p>
            <a:r>
              <a:rPr lang="en-US" b="0" dirty="0" smtClean="0"/>
              <a:t>Motion passes.</a:t>
            </a:r>
            <a:endParaRPr lang="en-US" b="0" dirty="0"/>
          </a:p>
          <a:p>
            <a:r>
              <a:rPr lang="en-US" sz="1800" dirty="0"/>
              <a:t>Note to the editor: </a:t>
            </a:r>
            <a:endParaRPr lang="en-US" sz="1800" dirty="0" smtClean="0"/>
          </a:p>
          <a:p>
            <a:r>
              <a:rPr lang="en-US" sz="1800" b="0" dirty="0" smtClean="0"/>
              <a:t>Only </a:t>
            </a:r>
            <a:r>
              <a:rPr lang="en-US" sz="1800" b="0" dirty="0"/>
              <a:t>changes shown in 11-19-1074r2 </a:t>
            </a:r>
            <a:r>
              <a:rPr lang="en-US" sz="1800" b="0" dirty="0" smtClean="0"/>
              <a:t>require incorporating, </a:t>
            </a:r>
            <a:r>
              <a:rPr lang="en-US" sz="1800" b="0" dirty="0"/>
              <a:t>the </a:t>
            </a:r>
            <a:r>
              <a:rPr lang="en-US" sz="1800" b="0" dirty="0" smtClean="0"/>
              <a:t>remaining were  </a:t>
            </a:r>
          </a:p>
          <a:p>
            <a:r>
              <a:rPr lang="en-US" sz="1800" b="0" dirty="0" smtClean="0"/>
              <a:t>already </a:t>
            </a:r>
            <a:r>
              <a:rPr lang="en-US" sz="1800" b="0" dirty="0"/>
              <a:t>implemented.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088342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r>
              <a:rPr lang="en-US" dirty="0" smtClean="0"/>
              <a:t>(previously taken)</a:t>
            </a:r>
            <a:endParaRPr lang="en-US" dirty="0" smtClean="0"/>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986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81799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11-19-673</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11-19-677r3 </a:t>
            </a:r>
            <a:r>
              <a:rPr lang="en-US" b="0" dirty="0" smtClean="0"/>
              <a:t>for CID </a:t>
            </a:r>
            <a:r>
              <a:rPr lang="en-US" b="0" dirty="0" smtClean="0"/>
              <a:t>2302,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 Wang </a:t>
            </a:r>
            <a:endParaRPr lang="en-US" b="0" dirty="0" smtClean="0"/>
          </a:p>
          <a:p>
            <a:pPr marL="0" indent="0"/>
            <a:r>
              <a:rPr lang="en-US" b="0" dirty="0" smtClean="0"/>
              <a:t>Second</a:t>
            </a:r>
            <a:r>
              <a:rPr lang="en-US" b="0" dirty="0" smtClean="0"/>
              <a:t>: Jerome Henry</a:t>
            </a:r>
            <a:endParaRPr lang="en-US" b="0" dirty="0"/>
          </a:p>
          <a:p>
            <a:pPr marL="0" indent="0"/>
            <a:r>
              <a:rPr lang="en-US" b="0" dirty="0"/>
              <a:t>Results (Y/N/A</a:t>
            </a:r>
            <a:r>
              <a:rPr lang="en-US" b="0" dirty="0" smtClean="0"/>
              <a:t>): 16/0/0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292975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11-19-1191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11-19-1191r3 </a:t>
            </a:r>
            <a:r>
              <a:rPr lang="en-US" b="0" dirty="0" smtClean="0">
                <a:solidFill>
                  <a:schemeClr val="tx1"/>
                </a:solidFill>
              </a:rPr>
              <a:t>with modifications made during this meeting slot, </a:t>
            </a:r>
            <a:r>
              <a:rPr lang="en-US" b="0" dirty="0" smtClean="0"/>
              <a:t>for CIDs </a:t>
            </a:r>
            <a:r>
              <a:rPr lang="en-GB" b="0" dirty="0" smtClean="0"/>
              <a:t>1377</a:t>
            </a:r>
            <a:r>
              <a:rPr lang="en-GB" b="0" dirty="0"/>
              <a:t>, 1378, 1518, and 1374</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endParaRPr lang="en-US" b="0" dirty="0"/>
          </a:p>
          <a:p>
            <a:pPr marL="0" indent="0"/>
            <a:r>
              <a:rPr lang="en-US" b="0" dirty="0"/>
              <a:t>Results (Y/N/A</a:t>
            </a:r>
            <a:r>
              <a:rPr lang="en-US" b="0" dirty="0" smtClean="0"/>
              <a:t>): 13/0/1</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198578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11-19-1282</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11-19-1282r1 with changes made during this meeting slot</a:t>
            </a:r>
            <a:r>
              <a:rPr lang="en-US" b="0" dirty="0" smtClean="0">
                <a:solidFill>
                  <a:schemeClr val="tx1"/>
                </a:solidFill>
              </a:rPr>
              <a:t>, </a:t>
            </a:r>
            <a:r>
              <a:rPr lang="en-US" b="0" dirty="0" smtClean="0"/>
              <a:t>for CID </a:t>
            </a:r>
            <a:r>
              <a:rPr lang="en-GB" b="0" dirty="0" smtClean="0"/>
              <a:t>1519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Erik Lindskog</a:t>
            </a:r>
            <a:endParaRPr lang="en-US" b="0" dirty="0" smtClean="0"/>
          </a:p>
          <a:p>
            <a:pPr marL="0" indent="0"/>
            <a:r>
              <a:rPr lang="en-US" b="0" dirty="0" smtClean="0"/>
              <a:t>Second: Qinghua Li</a:t>
            </a:r>
          </a:p>
          <a:p>
            <a:pPr marL="0" indent="0"/>
            <a:r>
              <a:rPr lang="en-US" b="0" dirty="0" smtClean="0"/>
              <a:t>Results </a:t>
            </a:r>
            <a:r>
              <a:rPr lang="en-US" b="0" dirty="0"/>
              <a:t>(Y/N/A</a:t>
            </a:r>
            <a:r>
              <a:rPr lang="en-US" b="0" dirty="0" smtClean="0"/>
              <a:t>): 13/0/0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66193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11-19-1276</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11-19-1276r? </a:t>
            </a:r>
            <a:r>
              <a:rPr lang="en-US" b="0" dirty="0" smtClean="0"/>
              <a:t>for </a:t>
            </a:r>
            <a:r>
              <a:rPr lang="en-US" b="0" dirty="0"/>
              <a:t>CIDs 1699, 1702, 1345, 1347, 1433, 1596 and </a:t>
            </a:r>
            <a:r>
              <a:rPr lang="en-US" b="0" dirty="0" smtClean="0"/>
              <a:t>1609, 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p>
          <a:p>
            <a:pPr marL="0" indent="0"/>
            <a:r>
              <a:rPr lang="en-US" b="0" dirty="0" smtClean="0"/>
              <a:t>Results </a:t>
            </a:r>
            <a:r>
              <a:rPr lang="en-US" b="0" dirty="0"/>
              <a:t>(Y/N/A</a:t>
            </a:r>
            <a:r>
              <a:rPr lang="en-US" b="0" dirty="0" smtClean="0"/>
              <a:t>):</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04739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recirculation ballot (8min)</a:t>
            </a:r>
          </a:p>
          <a:p>
            <a:pPr algn="just">
              <a:spcBef>
                <a:spcPct val="20000"/>
              </a:spcBef>
              <a:buFontTx/>
              <a:buChar char="•"/>
            </a:pPr>
            <a:r>
              <a:rPr lang="en-US" altLang="en-US" sz="2000" b="0" dirty="0" smtClean="0"/>
              <a:t>Set 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07938314"/>
              </p:ext>
            </p:extLst>
          </p:nvPr>
        </p:nvGraphicFramePr>
        <p:xfrm>
          <a:off x="929215" y="1484786"/>
          <a:ext cx="10460568" cy="3432657"/>
        </p:xfrm>
        <a:graphic>
          <a:graphicData uri="http://schemas.openxmlformats.org/drawingml/2006/table">
            <a:tbl>
              <a:tblPr firstRow="1" bandRow="1">
                <a:tableStyleId>{21E4AEA4-8DFA-4A89-87EB-49C32662AFE0}</a:tableStyleId>
              </a:tblPr>
              <a:tblGrid>
                <a:gridCol w="1278353"/>
                <a:gridCol w="2016224"/>
                <a:gridCol w="432048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a:t>
                      </a:r>
                      <a:endParaRPr lang="en-US" dirty="0"/>
                    </a:p>
                  </a:txBody>
                  <a:tcPr marT="45712" marB="45712"/>
                </a:tc>
              </a:tr>
              <a:tr h="167632">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r h="182872">
                <a:tc>
                  <a:txBody>
                    <a:bodyPr/>
                    <a:lstStyle/>
                    <a:p>
                      <a:r>
                        <a:rPr lang="en-US" dirty="0" smtClean="0"/>
                        <a:t>11-19-1325</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Leftover</a:t>
                      </a:r>
                      <a:r>
                        <a:rPr lang="en-US" baseline="0" dirty="0" smtClean="0"/>
                        <a:t> from </a:t>
                      </a:r>
                      <a:r>
                        <a:rPr lang="en-US" dirty="0" smtClean="0"/>
                        <a:t>11-19-1277</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15min</a:t>
                      </a:r>
                      <a:endParaRPr lang="en-US" dirty="0"/>
                    </a:p>
                  </a:txBody>
                  <a:tcPr marT="45712" marB="45712"/>
                </a:tc>
              </a:tr>
              <a:tr h="18287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81443</TotalTime>
  <Words>7129</Words>
  <Application>Microsoft Office PowerPoint</Application>
  <PresentationFormat>Widescreen</PresentationFormat>
  <Paragraphs>1613</Paragraphs>
  <Slides>107</Slides>
  <Notes>22</Notes>
  <HiddenSlides>8</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Submission 11-19-0579</vt:lpstr>
      <vt:lpstr>Reminder to do attendance</vt:lpstr>
      <vt:lpstr>Recess</vt:lpstr>
      <vt:lpstr>Meeting Slot # 7 discussion items</vt:lpstr>
      <vt:lpstr>Meeting Slot # 7 discussion items</vt:lpstr>
      <vt:lpstr>Current Approved Timelines </vt:lpstr>
      <vt:lpstr>TGaz Ad Hoc</vt:lpstr>
      <vt:lpstr>TGaz Sep. Ad Hoc Announcement</vt:lpstr>
      <vt:lpstr>TG Status And Work Completed</vt:lpstr>
      <vt:lpstr>September Meeting Goals</vt:lpstr>
      <vt:lpstr>September Meeting Goals</vt:lpstr>
      <vt:lpstr>TGaz process going forward – no change</vt:lpstr>
      <vt:lpstr>Teleconference Schedule</vt:lpstr>
      <vt:lpstr>Submission 11-19-1074</vt:lpstr>
      <vt:lpstr>Comment Resolution from Ad Hoc and Telecon</vt:lpstr>
      <vt:lpstr>Comment Resolution from Ad Hoc and Telecon</vt:lpstr>
      <vt:lpstr>Submission 11-19-673</vt:lpstr>
      <vt:lpstr>Submission 11-19-1191</vt:lpstr>
      <vt:lpstr>Submission 11-19-1282</vt:lpstr>
      <vt:lpstr>Submission 11-19-1276</vt:lpstr>
      <vt:lpstr>Reminder to do attendance</vt:lpstr>
      <vt:lpstr>Meeting Slot # 8 discussion items</vt:lpstr>
      <vt:lpstr>Meeting Slot # 8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675</cp:revision>
  <cp:lastPrinted>1601-01-01T00:00:00Z</cp:lastPrinted>
  <dcterms:created xsi:type="dcterms:W3CDTF">2018-08-06T10:28:59Z</dcterms:created>
  <dcterms:modified xsi:type="dcterms:W3CDTF">2019-07-18T14:03:55Z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2019-07-18 14:03:40Z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