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5"/>
  </p:notesMasterIdLst>
  <p:handoutMasterIdLst>
    <p:handoutMasterId r:id="rId106"/>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0" r:id="rId19"/>
    <p:sldId id="341" r:id="rId20"/>
    <p:sldId id="333" r:id="rId21"/>
    <p:sldId id="317" r:id="rId22"/>
    <p:sldId id="318" r:id="rId23"/>
    <p:sldId id="319" r:id="rId24"/>
    <p:sldId id="320" r:id="rId25"/>
    <p:sldId id="363" r:id="rId26"/>
    <p:sldId id="364" r:id="rId27"/>
    <p:sldId id="365" r:id="rId28"/>
    <p:sldId id="329" r:id="rId29"/>
    <p:sldId id="366" r:id="rId30"/>
    <p:sldId id="330" r:id="rId31"/>
    <p:sldId id="321" r:id="rId32"/>
    <p:sldId id="322" r:id="rId33"/>
    <p:sldId id="323" r:id="rId34"/>
    <p:sldId id="371" r:id="rId35"/>
    <p:sldId id="326" r:id="rId36"/>
    <p:sldId id="327" r:id="rId37"/>
    <p:sldId id="328" r:id="rId38"/>
    <p:sldId id="331" r:id="rId39"/>
    <p:sldId id="336" r:id="rId40"/>
    <p:sldId id="337" r:id="rId41"/>
    <p:sldId id="334" r:id="rId42"/>
    <p:sldId id="335" r:id="rId43"/>
    <p:sldId id="372" r:id="rId44"/>
    <p:sldId id="373" r:id="rId45"/>
    <p:sldId id="374" r:id="rId46"/>
    <p:sldId id="338" r:id="rId47"/>
    <p:sldId id="339" r:id="rId48"/>
    <p:sldId id="342" r:id="rId49"/>
    <p:sldId id="343" r:id="rId50"/>
    <p:sldId id="344" r:id="rId51"/>
    <p:sldId id="375" r:id="rId52"/>
    <p:sldId id="376" r:id="rId53"/>
    <p:sldId id="345" r:id="rId54"/>
    <p:sldId id="346" r:id="rId55"/>
    <p:sldId id="347" r:id="rId56"/>
    <p:sldId id="377" r:id="rId57"/>
    <p:sldId id="378" r:id="rId58"/>
    <p:sldId id="382" r:id="rId59"/>
    <p:sldId id="383" r:id="rId60"/>
    <p:sldId id="348" r:id="rId61"/>
    <p:sldId id="349" r:id="rId62"/>
    <p:sldId id="350" r:id="rId63"/>
    <p:sldId id="351" r:id="rId64"/>
    <p:sldId id="384" r:id="rId65"/>
    <p:sldId id="379" r:id="rId66"/>
    <p:sldId id="386" r:id="rId67"/>
    <p:sldId id="387" r:id="rId68"/>
    <p:sldId id="354" r:id="rId69"/>
    <p:sldId id="356" r:id="rId70"/>
    <p:sldId id="355" r:id="rId71"/>
    <p:sldId id="352" r:id="rId72"/>
    <p:sldId id="353" r:id="rId73"/>
    <p:sldId id="357" r:id="rId74"/>
    <p:sldId id="358" r:id="rId75"/>
    <p:sldId id="390" r:id="rId76"/>
    <p:sldId id="359" r:id="rId77"/>
    <p:sldId id="367" r:id="rId78"/>
    <p:sldId id="368" r:id="rId79"/>
    <p:sldId id="369" r:id="rId80"/>
    <p:sldId id="395" r:id="rId81"/>
    <p:sldId id="393" r:id="rId82"/>
    <p:sldId id="394" r:id="rId83"/>
    <p:sldId id="389" r:id="rId84"/>
    <p:sldId id="391" r:id="rId85"/>
    <p:sldId id="396" r:id="rId86"/>
    <p:sldId id="397" r:id="rId87"/>
    <p:sldId id="388" r:id="rId88"/>
    <p:sldId id="400" r:id="rId89"/>
    <p:sldId id="399" r:id="rId90"/>
    <p:sldId id="398" r:id="rId91"/>
    <p:sldId id="370" r:id="rId92"/>
    <p:sldId id="380" r:id="rId93"/>
    <p:sldId id="381" r:id="rId94"/>
    <p:sldId id="360" r:id="rId95"/>
    <p:sldId id="361" r:id="rId96"/>
    <p:sldId id="312" r:id="rId97"/>
    <p:sldId id="259" r:id="rId98"/>
    <p:sldId id="260" r:id="rId99"/>
    <p:sldId id="261" r:id="rId100"/>
    <p:sldId id="325" r:id="rId101"/>
    <p:sldId id="262" r:id="rId102"/>
    <p:sldId id="263" r:id="rId103"/>
    <p:sldId id="264" r:id="rId10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0"/>
            <p14:sldId id="341"/>
          </p14:sldIdLst>
        </p14:section>
        <p14:section name="Slot#1" id="{D034DA8E-AAAC-4FE4-96D8-FD4E97D1BB71}">
          <p14:sldIdLst>
            <p14:sldId id="333"/>
            <p14:sldId id="317"/>
            <p14:sldId id="318"/>
            <p14:sldId id="319"/>
            <p14:sldId id="320"/>
            <p14:sldId id="363"/>
            <p14:sldId id="364"/>
            <p14:sldId id="365"/>
            <p14:sldId id="329"/>
            <p14:sldId id="366"/>
            <p14:sldId id="330"/>
            <p14:sldId id="321"/>
            <p14:sldId id="322"/>
            <p14:sldId id="323"/>
            <p14:sldId id="371"/>
            <p14:sldId id="326"/>
            <p14:sldId id="327"/>
            <p14:sldId id="328"/>
            <p14:sldId id="331"/>
            <p14:sldId id="336"/>
            <p14:sldId id="337"/>
          </p14:sldIdLst>
        </p14:section>
        <p14:section name="Slot#2" id="{0E687B7E-720E-4035-8603-903AAF037B31}">
          <p14:sldIdLst>
            <p14:sldId id="334"/>
            <p14:sldId id="335"/>
            <p14:sldId id="372"/>
            <p14:sldId id="373"/>
            <p14:sldId id="374"/>
            <p14:sldId id="338"/>
            <p14:sldId id="339"/>
          </p14:sldIdLst>
        </p14:section>
        <p14:section name="Slot#3" id="{5D49AB48-9724-48C6-97B3-577374A1C2CA}">
          <p14:sldIdLst>
            <p14:sldId id="342"/>
            <p14:sldId id="343"/>
            <p14:sldId id="344"/>
            <p14:sldId id="375"/>
            <p14:sldId id="376"/>
            <p14:sldId id="345"/>
          </p14:sldIdLst>
        </p14:section>
        <p14:section name="Slot#4" id="{6193A2DF-E32F-40FC-A604-C1274D537662}">
          <p14:sldIdLst>
            <p14:sldId id="346"/>
            <p14:sldId id="347"/>
            <p14:sldId id="377"/>
            <p14:sldId id="378"/>
            <p14:sldId id="382"/>
            <p14:sldId id="383"/>
            <p14:sldId id="348"/>
            <p14:sldId id="349"/>
          </p14:sldIdLst>
        </p14:section>
        <p14:section name="Slot#5" id="{D51E15C0-1BE5-4B71-8375-F6B1D2A3FFBF}">
          <p14:sldIdLst>
            <p14:sldId id="350"/>
            <p14:sldId id="351"/>
            <p14:sldId id="384"/>
            <p14:sldId id="379"/>
            <p14:sldId id="386"/>
            <p14:sldId id="387"/>
            <p14:sldId id="354"/>
            <p14:sldId id="356"/>
            <p14:sldId id="355"/>
            <p14:sldId id="352"/>
            <p14:sldId id="353"/>
          </p14:sldIdLst>
        </p14:section>
        <p14:section name="Slot #6" id="{C6C71488-E606-43ED-9503-8F91C556A2EE}">
          <p14:sldIdLst>
            <p14:sldId id="357"/>
            <p14:sldId id="358"/>
            <p14:sldId id="390"/>
            <p14:sldId id="359"/>
            <p14:sldId id="367"/>
          </p14:sldIdLst>
        </p14:section>
        <p14:section name="Slot#7" id="{D59D5964-9646-4C25-959D-E55F97EAE577}">
          <p14:sldIdLst>
            <p14:sldId id="368"/>
            <p14:sldId id="369"/>
            <p14:sldId id="395"/>
            <p14:sldId id="393"/>
            <p14:sldId id="394"/>
            <p14:sldId id="389"/>
            <p14:sldId id="391"/>
            <p14:sldId id="396"/>
            <p14:sldId id="397"/>
            <p14:sldId id="388"/>
            <p14:sldId id="400"/>
            <p14:sldId id="399"/>
            <p14:sldId id="398"/>
            <p14:sldId id="370"/>
          </p14:sldIdLst>
        </p14:section>
        <p14:section name="Slot #8" id="{87592855-58C2-4940-8283-954308CEDD2D}">
          <p14:sldIdLst>
            <p14:sldId id="380"/>
            <p14:sldId id="381"/>
            <p14:sldId id="360"/>
            <p14:sldId id="361"/>
          </p14:sldIdLst>
        </p14:section>
        <p14:section name="Template slides and motion formats" id="{8A990A65-CB67-469F-A02E-6E443C58FA96}">
          <p14:sldIdLst>
            <p14:sldId id="312"/>
            <p14:sldId id="259"/>
            <p14:sldId id="260"/>
            <p14:sldId id="261"/>
            <p14:sldId id="325"/>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29" autoAdjust="0"/>
    <p:restoredTop sz="94693" autoAdjust="0"/>
  </p:normalViewPr>
  <p:slideViewPr>
    <p:cSldViewPr>
      <p:cViewPr varScale="1">
        <p:scale>
          <a:sx n="67" d="100"/>
          <a:sy n="67" d="100"/>
        </p:scale>
        <p:origin x="232"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173328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73123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564104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74</a:t>
            </a:fld>
            <a:endParaRPr lang="en-US"/>
          </a:p>
        </p:txBody>
      </p:sp>
    </p:spTree>
    <p:extLst>
      <p:ext uri="{BB962C8B-B14F-4D97-AF65-F5344CB8AC3E}">
        <p14:creationId xmlns:p14="http://schemas.microsoft.com/office/powerpoint/2010/main" val="1768609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79</a:t>
            </a:fld>
            <a:endParaRPr lang="en-US"/>
          </a:p>
        </p:txBody>
      </p:sp>
    </p:spTree>
    <p:extLst>
      <p:ext uri="{BB962C8B-B14F-4D97-AF65-F5344CB8AC3E}">
        <p14:creationId xmlns:p14="http://schemas.microsoft.com/office/powerpoint/2010/main" val="371232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80</a:t>
            </a:fld>
            <a:endParaRPr lang="en-US"/>
          </a:p>
        </p:txBody>
      </p:sp>
    </p:spTree>
    <p:extLst>
      <p:ext uri="{BB962C8B-B14F-4D97-AF65-F5344CB8AC3E}">
        <p14:creationId xmlns:p14="http://schemas.microsoft.com/office/powerpoint/2010/main" val="36780075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93</a:t>
            </a:fld>
            <a:endParaRPr lang="en-US"/>
          </a:p>
        </p:txBody>
      </p:sp>
    </p:spTree>
    <p:extLst>
      <p:ext uri="{BB962C8B-B14F-4D97-AF65-F5344CB8AC3E}">
        <p14:creationId xmlns:p14="http://schemas.microsoft.com/office/powerpoint/2010/main" val="1881143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34499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306883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12572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802.11-19/946r11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2019-07-18</a:t>
            </a:r>
            <a:endParaRPr lang="en-GB" sz="2000" b="0" dirty="0" smtClean="0"/>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3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85361259"/>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CID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5853928"/>
              </p:ext>
            </p:extLst>
          </p:nvPr>
        </p:nvGraphicFramePr>
        <p:xfrm>
          <a:off x="914401" y="1340772"/>
          <a:ext cx="10460567" cy="4848993"/>
        </p:xfrm>
        <a:graphic>
          <a:graphicData uri="http://schemas.openxmlformats.org/drawingml/2006/table">
            <a:tbl>
              <a:tblPr firstRow="1" bandRow="1">
                <a:tableStyleId>{21E4AEA4-8DFA-4A89-87EB-49C32662AFE0}</a:tableStyleId>
              </a:tblPr>
              <a:tblGrid>
                <a:gridCol w="1221159"/>
                <a:gridCol w="1728192"/>
                <a:gridCol w="5688632"/>
                <a:gridCol w="1822584"/>
              </a:tblGrid>
              <a:tr h="50230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25022">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11-19-1197</a:t>
                      </a:r>
                      <a:endParaRPr lang="en-US" sz="1600"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r>
              <a:tr h="16763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88036901"/>
              </p:ext>
            </p:extLst>
          </p:nvPr>
        </p:nvGraphicFramePr>
        <p:xfrm>
          <a:off x="914401" y="1340769"/>
          <a:ext cx="10460567" cy="4848617"/>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42044">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r>
              <a:tr h="342044">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r>
              <a:tr h="432048">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2714005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8315541"/>
              </p:ext>
            </p:extLst>
          </p:nvPr>
        </p:nvGraphicFramePr>
        <p:xfrm>
          <a:off x="914401" y="1340769"/>
          <a:ext cx="10460567" cy="4866609"/>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68050">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r>
              <a:tr h="396042">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 (if</a:t>
                      </a:r>
                      <a:r>
                        <a:rPr lang="en-US" sz="1600" baseline="0" dirty="0" smtClean="0"/>
                        <a:t> needed</a:t>
                      </a:r>
                      <a:r>
                        <a:rPr lang="en-US" sz="1600" dirty="0" smtClean="0"/>
                        <a:t>)</a:t>
                      </a:r>
                      <a:endParaRPr lang="en-US" sz="1600" dirty="0"/>
                    </a:p>
                  </a:txBody>
                  <a:tcPr marT="45712" marB="45712"/>
                </a:tc>
              </a:tr>
              <a:tr h="432048">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RSTA Passive Location LMR Element</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49564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(23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(10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(50min</a:t>
            </a:r>
            <a:r>
              <a:rPr lang="en-US" altLang="en-US" sz="2000" b="0" dirty="0"/>
              <a:t>)</a:t>
            </a:r>
            <a:endParaRPr lang="en-US" altLang="en-US" sz="2000" b="0" dirty="0" smtClean="0"/>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0109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2991711"/>
              </p:ext>
            </p:extLst>
          </p:nvPr>
        </p:nvGraphicFramePr>
        <p:xfrm>
          <a:off x="929215" y="1484786"/>
          <a:ext cx="10460568" cy="44600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70min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3min</a:t>
                      </a:r>
                    </a:p>
                  </a:txBody>
                  <a:tcPr marT="45712" marB="45712"/>
                </a:tc>
              </a:tr>
              <a:tr h="376545">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182872">
                <a:tc>
                  <a:txBody>
                    <a:bodyPr/>
                    <a:lstStyle/>
                    <a:p>
                      <a:r>
                        <a:rPr lang="en-US" dirty="0" smtClean="0"/>
                        <a:t>11-19-1197</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c>
                  <a:txBody>
                    <a:bodyPr/>
                    <a:lstStyle/>
                    <a:p>
                      <a:r>
                        <a:rPr lang="en-US" dirty="0" smtClean="0"/>
                        <a:t>3min</a:t>
                      </a:r>
                      <a:endParaRPr lang="en-US" dirty="0"/>
                    </a:p>
                  </a:txBody>
                  <a:tcPr marT="45712" marB="45712"/>
                </a:tc>
              </a:tr>
              <a:tr h="18287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dirty="0" smtClean="0"/>
                        <a:t>2min</a:t>
                      </a:r>
                      <a:endParaRPr lang="en-US"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dirty="0" smtClean="0"/>
                        <a:t>5min</a:t>
                      </a:r>
                      <a:endParaRPr lang="en-US" sz="1600" dirty="0"/>
                    </a:p>
                  </a:txBody>
                  <a:tcPr marT="45712" marB="45712"/>
                </a:tc>
              </a:tr>
              <a:tr h="167632">
                <a:tc>
                  <a:txBody>
                    <a:bodyPr/>
                    <a:lstStyle/>
                    <a:p>
                      <a:r>
                        <a:rPr lang="en-US" sz="1600" dirty="0" smtClean="0"/>
                        <a:t>11-19-431</a:t>
                      </a:r>
                      <a:endParaRPr lang="en-US" sz="1600" dirty="0"/>
                    </a:p>
                  </a:txBody>
                  <a:tcPr marT="45712" marB="45712"/>
                </a:tc>
                <a:tc>
                  <a:txBody>
                    <a:bodyPr/>
                    <a:lstStyle/>
                    <a:p>
                      <a:r>
                        <a:rPr lang="en-US" sz="1600" dirty="0" smtClean="0"/>
                        <a:t>Technical editor</a:t>
                      </a:r>
                      <a:endParaRPr lang="en-US" sz="1600" dirty="0"/>
                    </a:p>
                  </a:txBody>
                  <a:tcPr marT="45712" marB="45712"/>
                </a:tc>
                <a:tc>
                  <a:txBody>
                    <a:bodyPr/>
                    <a:lstStyle/>
                    <a:p>
                      <a:r>
                        <a:rPr lang="en-US" sz="1600" dirty="0" smtClean="0"/>
                        <a:t>LB240</a:t>
                      </a:r>
                      <a:r>
                        <a:rPr lang="en-US" sz="1600" baseline="0" dirty="0" smtClean="0"/>
                        <a:t> comment resolution and assignment status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188277">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time permits</a:t>
                      </a:r>
                      <a:endParaRPr lang="en-US" sz="1600" dirty="0"/>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p>
          <a:p>
            <a:r>
              <a:rPr lang="en-US" sz="2000" b="0" dirty="0" smtClean="0"/>
              <a:t>Seconded </a:t>
            </a:r>
            <a:r>
              <a:rPr lang="en-US" sz="2000" b="0" dirty="0"/>
              <a:t>by</a:t>
            </a:r>
            <a:r>
              <a:rPr lang="en-US" sz="2000" b="0" dirty="0" smtClean="0"/>
              <a:t>: Qinghua Li </a:t>
            </a:r>
            <a:endParaRPr lang="en-US" sz="2000" b="0" dirty="0"/>
          </a:p>
          <a:p>
            <a:r>
              <a:rPr lang="en-US" sz="2000" b="0" dirty="0"/>
              <a:t>Results (Y/N/A</a:t>
            </a:r>
            <a:r>
              <a:rPr lang="en-US" sz="2000" b="0" dirty="0" smtClean="0"/>
              <a:t>): 17/0/0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smtClean="0"/>
              <a:t>Seconded </a:t>
            </a:r>
            <a:r>
              <a:rPr lang="en-US" sz="2000" b="0" dirty="0"/>
              <a:t>by</a:t>
            </a:r>
            <a:r>
              <a:rPr lang="en-US" sz="2000" b="0" dirty="0" smtClean="0"/>
              <a:t>: Jerome Henry</a:t>
            </a:r>
            <a:endParaRPr lang="en-US" sz="2000" b="0" dirty="0"/>
          </a:p>
          <a:p>
            <a:r>
              <a:rPr lang="en-US" sz="2000" b="0" dirty="0"/>
              <a:t>Results (Y/N/A</a:t>
            </a:r>
            <a:r>
              <a:rPr lang="en-US" sz="2000" b="0" dirty="0" smtClean="0"/>
              <a:t>): 17/0/1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on </a:t>
            </a:r>
            <a:r>
              <a:rPr lang="en-US" sz="2000" b="0" dirty="0" smtClean="0"/>
              <a:t>July 2</a:t>
            </a:r>
            <a:r>
              <a:rPr lang="en-US" sz="2000" b="0" baseline="30000" dirty="0" smtClean="0"/>
              <a:t>nd</a:t>
            </a:r>
            <a:r>
              <a:rPr lang="en-US" sz="2000" b="0" dirty="0" smtClean="0"/>
              <a:t> 2019</a:t>
            </a:r>
            <a:r>
              <a:rPr lang="en-US" sz="2000" b="0" dirty="0"/>
              <a:t>. </a:t>
            </a:r>
          </a:p>
          <a:p>
            <a:endParaRPr lang="en-US" sz="2000" dirty="0"/>
          </a:p>
          <a:p>
            <a:r>
              <a:rPr lang="en-US" sz="2000" dirty="0"/>
              <a:t>Motion:</a:t>
            </a:r>
          </a:p>
          <a:p>
            <a:pPr marL="0" indent="0"/>
            <a:r>
              <a:rPr lang="en-US" sz="2000" b="0" dirty="0"/>
              <a:t>Move to approve document </a:t>
            </a:r>
            <a:r>
              <a:rPr lang="en-US" sz="2000" b="0" dirty="0" smtClean="0"/>
              <a:t>11-19/1046r1 </a:t>
            </a:r>
            <a:r>
              <a:rPr lang="en-US" sz="2000" b="0" dirty="0"/>
              <a:t>as </a:t>
            </a:r>
            <a:r>
              <a:rPr lang="en-US" sz="2000" b="0" dirty="0" err="1"/>
              <a:t>TGaz</a:t>
            </a:r>
            <a:r>
              <a:rPr lang="en-US" sz="2000" b="0" dirty="0"/>
              <a:t> meeting minutes for the </a:t>
            </a:r>
            <a:r>
              <a:rPr lang="en-US" sz="2000" b="0" dirty="0" smtClean="0"/>
              <a:t>June Ad </a:t>
            </a:r>
            <a:r>
              <a:rPr lang="en-US" sz="2000" b="0" dirty="0"/>
              <a:t>hoc meeting.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15/0/2</a:t>
            </a:r>
          </a:p>
          <a:p>
            <a:r>
              <a:rPr lang="en-US" sz="2000" b="0" dirty="0" smtClean="0"/>
              <a:t>Motion passes</a:t>
            </a:r>
            <a:endParaRPr 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11-19/1197r0 “</a:t>
            </a:r>
            <a:r>
              <a:rPr lang="en-US" sz="2000" b="0" dirty="0" err="1"/>
              <a:t>Telecon</a:t>
            </a:r>
            <a:r>
              <a:rPr lang="en-US" sz="2000" b="0" dirty="0"/>
              <a:t> Minutes </a:t>
            </a:r>
            <a:r>
              <a:rPr lang="en-US" sz="2000" b="0" dirty="0" smtClean="0"/>
              <a:t>July 10</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11-19/1197r0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July 10</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Jerome Henry</a:t>
            </a:r>
            <a:endParaRPr lang="en-US" sz="2000" b="0" dirty="0"/>
          </a:p>
          <a:p>
            <a:r>
              <a:rPr lang="en-US" sz="2000" b="0" dirty="0"/>
              <a:t>Seconded by</a:t>
            </a:r>
            <a:r>
              <a:rPr lang="en-US" sz="2000" b="0" dirty="0" smtClean="0"/>
              <a:t>: Assaf Kasher</a:t>
            </a:r>
            <a:endParaRPr lang="en-US" sz="2000" b="0" dirty="0"/>
          </a:p>
          <a:p>
            <a:r>
              <a:rPr lang="en-US" sz="2000" b="0" dirty="0"/>
              <a:t>Results (Y/N/A</a:t>
            </a:r>
            <a:r>
              <a:rPr lang="en-US" sz="2000" b="0" dirty="0" smtClean="0"/>
              <a:t>): 16/0/1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19420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11-19/1198r0 “</a:t>
            </a:r>
            <a:r>
              <a:rPr lang="en-US" sz="2000" b="0" dirty="0" err="1"/>
              <a:t>Telecon</a:t>
            </a:r>
            <a:r>
              <a:rPr lang="en-US" sz="2000" b="0" dirty="0"/>
              <a:t> Minutes </a:t>
            </a:r>
            <a:r>
              <a:rPr lang="en-US" sz="2000" b="0" dirty="0" smtClean="0"/>
              <a:t>June 5</a:t>
            </a:r>
            <a:r>
              <a:rPr lang="en-US" sz="2000" b="0" baseline="30000" dirty="0" smtClean="0"/>
              <a:t>th</a:t>
            </a:r>
            <a:r>
              <a:rPr lang="en-US" sz="2000" b="0" dirty="0" smtClean="0"/>
              <a:t> ,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11-19/1198r0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5</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Assaf Kasher</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14/0/0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38083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11-19/1205r0 “</a:t>
            </a:r>
            <a:r>
              <a:rPr lang="en-US" sz="2000" b="0" dirty="0" err="1"/>
              <a:t>Telecon</a:t>
            </a:r>
            <a:r>
              <a:rPr lang="en-US" sz="2000" b="0" dirty="0"/>
              <a:t> Minutes </a:t>
            </a:r>
            <a:r>
              <a:rPr lang="en-US" sz="2000" b="0" dirty="0" smtClean="0"/>
              <a:t>June 19</a:t>
            </a:r>
            <a:r>
              <a:rPr lang="en-US" sz="2000" b="0" baseline="30000" dirty="0" smtClean="0"/>
              <a:t>th</a:t>
            </a:r>
            <a:r>
              <a:rPr lang="en-US" sz="2000" b="0" dirty="0" smtClean="0"/>
              <a:t>, </a:t>
            </a:r>
            <a:r>
              <a:rPr lang="en-US" sz="2000" b="0" dirty="0"/>
              <a:t>2019</a:t>
            </a:r>
            <a:r>
              <a:rPr lang="en-US" sz="2000" b="0" dirty="0" smtClean="0"/>
              <a:t>” </a:t>
            </a:r>
            <a:r>
              <a:rPr lang="en-US" sz="2000" b="0" dirty="0"/>
              <a:t>posted to Mentor on </a:t>
            </a:r>
            <a:r>
              <a:rPr lang="en-US" sz="2000" b="0" dirty="0" smtClean="0"/>
              <a:t>July 11</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11-19/1205r0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19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Roy Want</a:t>
            </a:r>
            <a:endParaRPr lang="en-US" sz="2000" b="0" dirty="0"/>
          </a:p>
          <a:p>
            <a:r>
              <a:rPr lang="en-US" sz="2000" b="0" dirty="0"/>
              <a:t>Seconded </a:t>
            </a:r>
            <a:r>
              <a:rPr lang="en-US" sz="2000" b="0" dirty="0" smtClean="0"/>
              <a:t>by: Qinghua Li </a:t>
            </a:r>
            <a:endParaRPr lang="en-US" sz="2000" b="0" dirty="0"/>
          </a:p>
          <a:p>
            <a:r>
              <a:rPr lang="en-US" sz="2000" b="0" dirty="0"/>
              <a:t>Results (Y/N/A</a:t>
            </a:r>
            <a:r>
              <a:rPr lang="en-US" sz="2000" b="0" dirty="0" smtClean="0"/>
              <a:t>): 14/0/1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78421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0"/>
            <a:ext cx="10361084" cy="4465615"/>
          </a:xfrm>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CIDs 1097</a:t>
            </a:r>
            <a:r>
              <a:rPr lang="en-US" b="0" dirty="0"/>
              <a:t>, 2382, 1000, 1304, 1001, 1173, 1174, 3290, 3272, 2383, 1422, 1175, 1176, 1177, 2374, 2375, 2376, 1304, 1307, 1008, 1004, 1006, 1048, 1009, 1010, 1041, 1054, </a:t>
            </a:r>
            <a:r>
              <a:rPr lang="en-US" b="0" dirty="0" smtClean="0"/>
              <a:t>1004 and 1041,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Qinghua Li</a:t>
            </a:r>
            <a:endParaRPr lang="en-US" b="0" dirty="0"/>
          </a:p>
          <a:p>
            <a:pPr marL="0" indent="0"/>
            <a:r>
              <a:rPr lang="en-US" b="0" dirty="0"/>
              <a:t>Results (Y/N/A</a:t>
            </a:r>
            <a:r>
              <a:rPr lang="en-US" b="0" dirty="0" smtClean="0"/>
              <a:t>):14/0/2</a:t>
            </a:r>
          </a:p>
          <a:p>
            <a:pPr marL="0" indent="0"/>
            <a:r>
              <a:rPr lang="en-US" b="0" dirty="0" smtClean="0"/>
              <a:t>Motion passes.</a:t>
            </a:r>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 </a:t>
            </a:r>
            <a:endParaRPr lang="en-US" b="0" dirty="0"/>
          </a:p>
          <a:p>
            <a:pPr marL="0" indent="0"/>
            <a:r>
              <a:rPr lang="en-US" b="0" dirty="0"/>
              <a:t>Results (Y/N/A</a:t>
            </a:r>
            <a:r>
              <a:rPr lang="en-US" b="0" dirty="0" smtClean="0"/>
              <a:t>): 14/0/0</a:t>
            </a:r>
          </a:p>
          <a:p>
            <a:pPr marL="0" indent="0"/>
            <a:r>
              <a:rPr lang="en-US" b="0" dirty="0" smtClean="0"/>
              <a:t>Motion passes.</a:t>
            </a:r>
            <a:endParaRPr lang="en-US" sz="1600" b="0" dirty="0" smtClean="0"/>
          </a:p>
          <a:p>
            <a:pPr marL="0" indent="0"/>
            <a:r>
              <a:rPr lang="en-US" sz="1800" b="0" dirty="0" smtClean="0"/>
              <a:t>Results in the June 5</a:t>
            </a:r>
            <a:r>
              <a:rPr lang="en-US" sz="1800" b="0" baseline="30000" dirty="0" smtClean="0"/>
              <a:t>th</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57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11-19-466r4 for CIDs </a:t>
            </a:r>
            <a:r>
              <a:rPr lang="en-GB" b="0" dirty="0"/>
              <a:t>1026, 1099, 1235, 1883, 1923, 2223, 2235, 2253, 2335, 2339, 2451, 2524 and 2523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a:t>
            </a:r>
            <a:endParaRPr lang="en-US" b="0" dirty="0"/>
          </a:p>
          <a:p>
            <a:pPr marL="0" indent="0"/>
            <a:r>
              <a:rPr lang="en-US" b="0" dirty="0"/>
              <a:t>Results (Y/N/A</a:t>
            </a:r>
            <a:r>
              <a:rPr lang="en-US" b="0" dirty="0" smtClean="0"/>
              <a:t>): 14/0/1</a:t>
            </a:r>
          </a:p>
          <a:p>
            <a:pPr marL="0" indent="0"/>
            <a:r>
              <a:rPr lang="en-US" b="0" dirty="0" smtClean="0"/>
              <a:t>Motion passes.</a:t>
            </a:r>
            <a:endParaRPr lang="en-US" sz="1600" b="0" dirty="0" smtClean="0"/>
          </a:p>
          <a:p>
            <a:pPr marL="0" indent="0"/>
            <a:r>
              <a:rPr lang="en-US" sz="1800" b="0" dirty="0" smtClean="0"/>
              <a:t>Results in the June 19</a:t>
            </a:r>
            <a:r>
              <a:rPr lang="en-US" sz="1800" b="0" baseline="30000" dirty="0" smtClean="0"/>
              <a:t>th</a:t>
            </a:r>
            <a:r>
              <a:rPr lang="en-US" sz="1800" b="0" dirty="0" smtClean="0"/>
              <a:t> </a:t>
            </a:r>
            <a:r>
              <a:rPr lang="en-US" sz="1800" b="0" dirty="0" err="1" smtClean="0"/>
              <a:t>telecon</a:t>
            </a:r>
            <a:r>
              <a:rPr lang="en-US" sz="1800" b="0" dirty="0" smtClean="0"/>
              <a:t> (Y/N/A): 13/0/0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11-19-1026r2 for CIDs 1335, 1368, 1370, </a:t>
            </a:r>
            <a:r>
              <a:rPr lang="en-US" b="0" dirty="0" smtClean="0"/>
              <a:t>2517,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Jerome Henry</a:t>
            </a:r>
            <a:endParaRPr lang="en-US" b="0" dirty="0"/>
          </a:p>
          <a:p>
            <a:pPr marL="0" indent="0"/>
            <a:r>
              <a:rPr lang="en-US" b="0" dirty="0"/>
              <a:t>Results (Y/N/A</a:t>
            </a:r>
            <a:r>
              <a:rPr lang="en-US" b="0" dirty="0" smtClean="0"/>
              <a:t>): 11/0/2</a:t>
            </a:r>
          </a:p>
          <a:p>
            <a:pPr marL="0" indent="0"/>
            <a:r>
              <a:rPr lang="en-US" b="0" dirty="0" smtClean="0"/>
              <a:t>Motion passes.</a:t>
            </a:r>
            <a:endParaRPr lang="en-US" sz="1600" b="0" dirty="0" smtClean="0"/>
          </a:p>
          <a:p>
            <a:pPr marL="0" indent="0"/>
            <a:r>
              <a:rPr lang="en-US" sz="1800" b="0" dirty="0" smtClean="0"/>
              <a:t>Results in the June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Qinghua Li </a:t>
            </a:r>
          </a:p>
          <a:p>
            <a:pPr marL="0" indent="0"/>
            <a:r>
              <a:rPr lang="en-US" b="0" dirty="0" smtClean="0"/>
              <a:t>Second: Jerome Henry</a:t>
            </a:r>
          </a:p>
          <a:p>
            <a:pPr marL="0" indent="0"/>
            <a:r>
              <a:rPr lang="en-US" b="0" dirty="0" smtClean="0"/>
              <a:t>Results </a:t>
            </a:r>
            <a:r>
              <a:rPr lang="en-US" b="0" dirty="0"/>
              <a:t>(Y/N/A</a:t>
            </a:r>
            <a:r>
              <a:rPr lang="en-US" b="0" dirty="0" smtClean="0"/>
              <a:t>): 14/0/1</a:t>
            </a:r>
          </a:p>
          <a:p>
            <a:pPr marL="0" indent="0"/>
            <a:r>
              <a:rPr lang="en-US" b="0" dirty="0" err="1" smtClean="0"/>
              <a:t>Motio</a:t>
            </a:r>
            <a:r>
              <a:rPr lang="en-US" b="0" dirty="0" smtClean="0"/>
              <a:t>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a:t>
            </a:r>
          </a:p>
          <a:p>
            <a:pPr marL="0" indent="0"/>
            <a:r>
              <a:rPr lang="en-US" b="0" dirty="0" smtClean="0"/>
              <a:t>Move to defer motion of slide 33 of 11-19-946 to slot 7 of this week. </a:t>
            </a:r>
            <a:endParaRPr lang="en-US" b="0" dirty="0"/>
          </a:p>
          <a:p>
            <a:pPr marL="0" indent="0"/>
            <a:endParaRPr lang="en-US" b="0" dirty="0" smtClean="0"/>
          </a:p>
          <a:p>
            <a:pPr marL="0" indent="0"/>
            <a:r>
              <a:rPr lang="en-US" b="0" dirty="0" smtClean="0"/>
              <a:t>Moved: Qi Wang</a:t>
            </a:r>
          </a:p>
          <a:p>
            <a:pPr marL="0" indent="0"/>
            <a:r>
              <a:rPr lang="en-US" b="0" dirty="0" smtClean="0"/>
              <a:t>Second: Nehru Bhandaru </a:t>
            </a:r>
            <a:endParaRPr lang="en-US" b="0" dirty="0"/>
          </a:p>
          <a:p>
            <a:pPr marL="0" indent="0"/>
            <a:r>
              <a:rPr lang="en-US" b="0" dirty="0"/>
              <a:t>Results (Y/N/A</a:t>
            </a:r>
            <a:r>
              <a:rPr lang="en-US" b="0" dirty="0" smtClean="0"/>
              <a:t>): 6/0/7</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8642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11-19-659r7 for CIDs </a:t>
            </a:r>
            <a:r>
              <a:rPr lang="en-US" b="0" dirty="0"/>
              <a:t>2275, 2276, 2277, 2778, 2279, 2280, 1654, 1220, 2431, </a:t>
            </a:r>
            <a:r>
              <a:rPr lang="en-US" b="0" dirty="0" smtClean="0"/>
              <a:t>1126,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 Wang</a:t>
            </a:r>
          </a:p>
          <a:p>
            <a:pPr marL="0" indent="0"/>
            <a:r>
              <a:rPr lang="en-US" b="0" dirty="0" smtClean="0"/>
              <a:t>Second: Qinghua Li </a:t>
            </a:r>
            <a:endParaRPr lang="en-US" b="0" dirty="0"/>
          </a:p>
          <a:p>
            <a:pPr marL="0" indent="0"/>
            <a:r>
              <a:rPr lang="en-US" b="0" dirty="0"/>
              <a:t>Results (Y/N/A</a:t>
            </a:r>
            <a:r>
              <a:rPr lang="en-US" b="0" dirty="0" smtClean="0"/>
              <a:t>): 15/0/2</a:t>
            </a:r>
          </a:p>
          <a:p>
            <a:pPr marL="0" indent="0"/>
            <a:r>
              <a:rPr lang="en-US" b="0" dirty="0" smtClean="0"/>
              <a:t>Motion passes.</a:t>
            </a:r>
            <a:endParaRPr lang="en-US" sz="1600" b="0" dirty="0" smtClean="0"/>
          </a:p>
          <a:p>
            <a:pPr marL="0" indent="0"/>
            <a:r>
              <a:rPr lang="en-US" sz="1800" b="0" dirty="0" smtClean="0"/>
              <a:t>Results in the June ad hoc (Y/N/A): 9/0/1 *of 11-19-659r5. </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14/0/3</a:t>
            </a:r>
          </a:p>
          <a:p>
            <a:pPr marL="0" indent="0"/>
            <a:r>
              <a:rPr lang="en-US" b="0" dirty="0" smtClean="0"/>
              <a:t>Motion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11-19-1047r3 for CIDs 1161,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Qinghua Li</a:t>
            </a:r>
            <a:endParaRPr lang="en-US" b="0" dirty="0"/>
          </a:p>
          <a:p>
            <a:pPr marL="0" indent="0"/>
            <a:r>
              <a:rPr lang="en-US" b="0" dirty="0"/>
              <a:t>Results (Y/N/A</a:t>
            </a:r>
            <a:r>
              <a:rPr lang="en-US" b="0" dirty="0" smtClean="0"/>
              <a:t>): 16/0/2</a:t>
            </a:r>
          </a:p>
          <a:p>
            <a:pPr marL="0" indent="0"/>
            <a:r>
              <a:rPr lang="en-US" b="0" dirty="0" smtClean="0"/>
              <a:t>Motion passes</a:t>
            </a:r>
            <a:endParaRPr lang="en-US" sz="1600" b="0" dirty="0" smtClean="0"/>
          </a:p>
          <a:p>
            <a:pPr marL="0" indent="0"/>
            <a:r>
              <a:rPr lang="en-US" sz="1800" b="0" dirty="0" smtClean="0"/>
              <a:t>Results in the June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11-19-1107r1 for CIDs </a:t>
            </a:r>
            <a:r>
              <a:rPr lang="en-GB" b="0" dirty="0"/>
              <a:t>2512, 2508, 2511, 2509, 2506, 2505 and 2507</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a:t>
            </a:r>
            <a:endParaRPr lang="en-US" b="0" dirty="0"/>
          </a:p>
          <a:p>
            <a:pPr marL="0" indent="0"/>
            <a:r>
              <a:rPr lang="en-US" b="0" dirty="0"/>
              <a:t>Results (Y/N/A</a:t>
            </a:r>
            <a:r>
              <a:rPr lang="en-US" b="0" dirty="0" smtClean="0"/>
              <a:t>): 16/0/1 </a:t>
            </a:r>
          </a:p>
          <a:p>
            <a:pPr marL="0" indent="0"/>
            <a:r>
              <a:rPr lang="en-US" b="0" dirty="0" smtClean="0"/>
              <a:t>Motion passes</a:t>
            </a:r>
            <a:endParaRPr lang="en-US" sz="1600" b="0" dirty="0" smtClean="0"/>
          </a:p>
          <a:p>
            <a:pPr marL="0" indent="0"/>
            <a:r>
              <a:rPr lang="en-US" sz="1800" b="0" dirty="0" smtClean="0"/>
              <a:t>Results in the July 10</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412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8304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39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Fixes to motioned CIDs (10min)</a:t>
            </a:r>
          </a:p>
          <a:p>
            <a:pPr algn="just">
              <a:spcBef>
                <a:spcPct val="20000"/>
              </a:spcBef>
              <a:buFontTx/>
              <a:buChar char="•"/>
            </a:pPr>
            <a:r>
              <a:rPr lang="en-US" altLang="en-US" sz="2000" b="0" dirty="0"/>
              <a:t>CR assignment and current status of open call for CR volunteers (11-19-431)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7689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9384418"/>
              </p:ext>
            </p:extLst>
          </p:nvPr>
        </p:nvGraphicFramePr>
        <p:xfrm>
          <a:off x="929215" y="1484786"/>
          <a:ext cx="10460568" cy="3208512"/>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28955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Comment resolution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dirty="0" smtClean="0"/>
                        <a:t>10min</a:t>
                      </a:r>
                      <a:endParaRPr lang="en-US" dirty="0"/>
                    </a:p>
                  </a:txBody>
                  <a:tcPr marT="45712" marB="45712"/>
                </a:tc>
              </a:tr>
              <a:tr h="28955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needed</a:t>
                      </a:r>
                      <a:endParaRPr lang="en-US" sz="1600" dirty="0"/>
                    </a:p>
                  </a:txBody>
                  <a:tcPr marT="45712" marB="45712"/>
                </a:tc>
              </a:tr>
              <a:tr h="376545">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a:t>
                      </a:r>
                      <a:endParaRPr lang="en-US" sz="1600" dirty="0"/>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188277">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bl>
          </a:graphicData>
        </a:graphic>
      </p:graphicFrame>
    </p:spTree>
    <p:extLst>
      <p:ext uri="{BB962C8B-B14F-4D97-AF65-F5344CB8AC3E}">
        <p14:creationId xmlns:p14="http://schemas.microsoft.com/office/powerpoint/2010/main" val="4486265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pPr>
              <a:buFont typeface="Arial" panose="020B0604020202020204" pitchFamily="34" charset="0"/>
              <a:buChar char="•"/>
            </a:pPr>
            <a:r>
              <a:rPr lang="en-US" b="0" dirty="0" smtClean="0"/>
              <a:t>Motion on May 13</a:t>
            </a:r>
            <a:r>
              <a:rPr lang="en-US" b="0" baseline="30000" dirty="0" smtClean="0"/>
              <a:t>th</a:t>
            </a:r>
            <a:r>
              <a:rPr lang="en-US" b="0" dirty="0" smtClean="0"/>
              <a:t> Slot #1 of the May meeting, 11-19-622 show resolution for CID 2010, however the abstract referred to CID 2020 (copy into motion).</a:t>
            </a:r>
          </a:p>
          <a:p>
            <a:pPr>
              <a:buFont typeface="Arial" panose="020B0604020202020204" pitchFamily="34" charset="0"/>
              <a:buChar char="•"/>
            </a:pPr>
            <a:r>
              <a:rPr lang="en-US" b="0" dirty="0" smtClean="0"/>
              <a:t>Requires re-motioning of this CID.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792365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11-19-622r1 </a:t>
            </a:r>
            <a:r>
              <a:rPr lang="en-US" b="0" dirty="0"/>
              <a:t>for </a:t>
            </a:r>
            <a:r>
              <a:rPr lang="en-US" b="0" dirty="0" smtClean="0"/>
              <a:t>CID 2010,</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Assaf Kasher </a:t>
            </a:r>
          </a:p>
          <a:p>
            <a:r>
              <a:rPr lang="en-US" b="0" dirty="0" smtClean="0"/>
              <a:t>Second: Roy Want</a:t>
            </a:r>
          </a:p>
          <a:p>
            <a:r>
              <a:rPr lang="en-US" b="0" dirty="0" smtClean="0"/>
              <a:t>Results (Y/N/A): 11/0/0</a:t>
            </a:r>
          </a:p>
          <a:p>
            <a:r>
              <a:rPr lang="en-US" b="0" dirty="0" smtClean="0"/>
              <a:t>Motion passes.</a:t>
            </a:r>
          </a:p>
          <a:p>
            <a:endParaRPr lang="en-US" sz="2000" b="0" dirty="0" smtClean="0"/>
          </a:p>
          <a:p>
            <a:r>
              <a:rPr lang="en-US" sz="2000" b="0" dirty="0" smtClean="0"/>
              <a:t>Results on </a:t>
            </a:r>
            <a:r>
              <a:rPr lang="en-US" sz="2000" b="0" dirty="0"/>
              <a:t>the Apr. 10</a:t>
            </a:r>
            <a:r>
              <a:rPr lang="en-US" sz="2000" b="0" baseline="30000" dirty="0"/>
              <a:t>th</a:t>
            </a:r>
            <a:r>
              <a:rPr lang="en-US" sz="2000" b="0" dirty="0"/>
              <a:t> </a:t>
            </a:r>
            <a:r>
              <a:rPr lang="en-US" sz="2000" b="0" dirty="0" err="1"/>
              <a:t>telecon</a:t>
            </a:r>
            <a:r>
              <a:rPr lang="en-US" sz="2000" b="0" dirty="0"/>
              <a:t> (Y/N/A): 8/0/0</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15775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11-19-1062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11-19-1062r5 for CID 1516, </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Erik Lindskog</a:t>
            </a:r>
          </a:p>
          <a:p>
            <a:r>
              <a:rPr lang="en-US" b="0" dirty="0" smtClean="0"/>
              <a:t>Second: Assaf Kasher</a:t>
            </a:r>
          </a:p>
          <a:p>
            <a:r>
              <a:rPr lang="en-US" b="0" dirty="0" smtClean="0"/>
              <a:t>Results (Y/N/A): 8/0/2</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5070707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4370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8132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866549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13332303"/>
              </p:ext>
            </p:extLst>
          </p:nvPr>
        </p:nvGraphicFramePr>
        <p:xfrm>
          <a:off x="929215" y="1484786"/>
          <a:ext cx="10460568" cy="4538807"/>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5min</a:t>
                      </a:r>
                      <a:endParaRPr lang="en-US" sz="1600" dirty="0"/>
                    </a:p>
                  </a:txBody>
                  <a:tcPr marT="45712" marB="45712"/>
                </a:tc>
              </a:tr>
              <a:tr h="182872">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r h="457192">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457192">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188277">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188277">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 – as time permits</a:t>
                      </a:r>
                      <a:endParaRPr lang="en-US" dirty="0"/>
                    </a:p>
                  </a:txBody>
                  <a:tcPr marT="45712" marB="45712"/>
                </a:tc>
              </a:tr>
              <a:tr h="188277">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 – as time permits</a:t>
                      </a:r>
                      <a:endParaRPr lang="en-US" sz="1600" dirty="0"/>
                    </a:p>
                  </a:txBody>
                  <a:tcPr marT="45712" marB="45712"/>
                </a:tc>
              </a:tr>
            </a:tbl>
          </a:graphicData>
        </a:graphic>
      </p:graphicFrame>
    </p:spTree>
    <p:extLst>
      <p:ext uri="{BB962C8B-B14F-4D97-AF65-F5344CB8AC3E}">
        <p14:creationId xmlns:p14="http://schemas.microsoft.com/office/powerpoint/2010/main" val="375123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4952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11-19-970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11-19-970r4 for CID 2222, </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Nehru Bhandaru </a:t>
            </a:r>
          </a:p>
          <a:p>
            <a:r>
              <a:rPr lang="en-US" b="0" dirty="0" smtClean="0"/>
              <a:t>Second: Ganesh </a:t>
            </a:r>
            <a:r>
              <a:rPr lang="en-US" b="0" dirty="0" err="1" smtClean="0"/>
              <a:t>Venkatesan</a:t>
            </a:r>
            <a:endParaRPr lang="en-US" b="0" dirty="0" smtClean="0"/>
          </a:p>
          <a:p>
            <a:r>
              <a:rPr lang="en-US" b="0" dirty="0" smtClean="0"/>
              <a:t>Results (Y/N/A): 15/0/2</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490660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1233</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11-19-1233r1 for CIDs 1367, 1535</a:t>
            </a:r>
            <a:r>
              <a:rPr lang="en-US" b="0" dirty="0"/>
              <a:t>, 1645, 1646, 1132, 1372, 1373, and 1376</a:t>
            </a:r>
            <a:r>
              <a:rPr lang="en-US" b="0" dirty="0" smtClean="0"/>
              <a:t>.</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endParaRPr lang="en-US" b="0" dirty="0" smtClean="0"/>
          </a:p>
          <a:p>
            <a:r>
              <a:rPr lang="en-US" b="0" dirty="0" smtClean="0"/>
              <a:t>Results (Y/N/A): 14/0/0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2658857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17433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4</a:t>
            </a:r>
            <a:r>
              <a:rPr lang="en-US" altLang="en-US"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Plans for Aug/Sep. 3day ad-hoc. (10min)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598708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81611734"/>
              </p:ext>
            </p:extLst>
          </p:nvPr>
        </p:nvGraphicFramePr>
        <p:xfrm>
          <a:off x="263351" y="1484786"/>
          <a:ext cx="11593289" cy="4416895"/>
        </p:xfrm>
        <a:graphic>
          <a:graphicData uri="http://schemas.openxmlformats.org/drawingml/2006/table">
            <a:tbl>
              <a:tblPr firstRow="1" bandRow="1">
                <a:tableStyleId>{21E4AEA4-8DFA-4A89-87EB-49C32662AFE0}</a:tableStyleId>
              </a:tblPr>
              <a:tblGrid>
                <a:gridCol w="1359726"/>
                <a:gridCol w="1376579"/>
                <a:gridCol w="5363486"/>
                <a:gridCol w="1695274"/>
                <a:gridCol w="1798224"/>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376545">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 – as time permits</a:t>
                      </a:r>
                      <a:endParaRPr lang="en-US" dirty="0"/>
                    </a:p>
                  </a:txBody>
                  <a:tcPr marT="45712" marB="45712"/>
                </a:tc>
              </a:tr>
              <a:tr h="376553">
                <a:tc>
                  <a:txBody>
                    <a:bodyPr/>
                    <a:lstStyle/>
                    <a:p>
                      <a:r>
                        <a:rPr lang="en-US" sz="1600" strike="sngStrike" dirty="0" smtClean="0"/>
                        <a:t>11-19-678</a:t>
                      </a:r>
                      <a:endParaRPr lang="en-US" sz="1600" strike="sngStrike" dirty="0"/>
                    </a:p>
                  </a:txBody>
                  <a:tcPr marT="45712" marB="45712"/>
                </a:tc>
                <a:tc>
                  <a:txBody>
                    <a:bodyPr/>
                    <a:lstStyle/>
                    <a:p>
                      <a:r>
                        <a:rPr lang="en-US" sz="1600" strike="sngStrike" dirty="0" smtClean="0"/>
                        <a:t>Dibakar Das</a:t>
                      </a:r>
                      <a:endParaRPr lang="en-US" sz="1600" strike="sngStrike" dirty="0"/>
                    </a:p>
                  </a:txBody>
                  <a:tcPr marT="45712" marB="45712"/>
                </a:tc>
                <a:tc>
                  <a:txBody>
                    <a:bodyPr/>
                    <a:lstStyle/>
                    <a:p>
                      <a:r>
                        <a:rPr lang="en-US" sz="1800" strike="sngStrike" kern="1200" dirty="0" smtClean="0">
                          <a:solidFill>
                            <a:schemeClr val="dk1"/>
                          </a:solidFill>
                          <a:effectLst/>
                          <a:latin typeface="+mn-lt"/>
                          <a:ea typeface="+mn-ea"/>
                          <a:cs typeface="+mn-cs"/>
                        </a:rPr>
                        <a:t>CR for CID 1115</a:t>
                      </a:r>
                      <a:endParaRPr lang="en-US" sz="1600" strike="sngStrike" dirty="0"/>
                    </a:p>
                  </a:txBody>
                  <a:tcPr marT="45712" marB="45712"/>
                </a:tc>
                <a:tc>
                  <a:txBody>
                    <a:bodyPr/>
                    <a:lstStyle/>
                    <a:p>
                      <a:r>
                        <a:rPr lang="en-US" sz="1600" strike="sngStrike" dirty="0" smtClean="0"/>
                        <a:t>CR MAC</a:t>
                      </a:r>
                      <a:endParaRPr lang="en-US" sz="1600" strike="sngStrike" dirty="0"/>
                    </a:p>
                  </a:txBody>
                  <a:tcPr marT="45712" marB="45712"/>
                </a:tc>
                <a:tc>
                  <a:txBody>
                    <a:bodyPr/>
                    <a:lstStyle/>
                    <a:p>
                      <a:r>
                        <a:rPr lang="en-US" strike="sngStrike" dirty="0" smtClean="0"/>
                        <a:t>25min – as time permits </a:t>
                      </a:r>
                      <a:r>
                        <a:rPr lang="en-US" strike="noStrike" dirty="0" smtClean="0"/>
                        <a:t>for a later meeting</a:t>
                      </a:r>
                      <a:endParaRPr lang="en-US" strike="sngStrike" dirty="0"/>
                    </a:p>
                  </a:txBody>
                  <a:tcPr marT="45712" marB="45712"/>
                </a:tc>
              </a:tr>
              <a:tr h="188277">
                <a:tc>
                  <a:txBody>
                    <a:bodyPr/>
                    <a:lstStyle/>
                    <a:p>
                      <a:r>
                        <a:rPr lang="en-US" sz="1600" dirty="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dirty="0" smtClean="0"/>
                        <a:t>As time</a:t>
                      </a:r>
                      <a:r>
                        <a:rPr lang="en-US" sz="1600" baseline="0" dirty="0" smtClean="0"/>
                        <a:t> permits</a:t>
                      </a:r>
                      <a:endParaRPr lang="en-US" sz="1600" dirty="0"/>
                    </a:p>
                  </a:txBody>
                  <a:tcPr marT="45712" marB="45712"/>
                </a:tc>
              </a:tr>
            </a:tbl>
          </a:graphicData>
        </a:graphic>
      </p:graphicFrame>
    </p:spTree>
    <p:extLst>
      <p:ext uri="{BB962C8B-B14F-4D97-AF65-F5344CB8AC3E}">
        <p14:creationId xmlns:p14="http://schemas.microsoft.com/office/powerpoint/2010/main" val="424007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Aug./Sep.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t>
            </a:r>
            <a:r>
              <a:rPr lang="en-US" dirty="0" smtClean="0"/>
              <a:t>a 3 day ad-hoc prior to the upcoming IEEE week:</a:t>
            </a:r>
            <a:endParaRPr lang="en-US" dirty="0"/>
          </a:p>
          <a:p>
            <a:pPr lvl="1">
              <a:buFont typeface="Arial" panose="020B0604020202020204" pitchFamily="34" charset="0"/>
              <a:buChar char="•"/>
            </a:pPr>
            <a:r>
              <a:rPr lang="en-US" sz="2400" dirty="0" smtClean="0"/>
              <a:t>Week of Aug. 26</a:t>
            </a:r>
            <a:r>
              <a:rPr lang="en-US" sz="2400" baseline="30000" dirty="0" smtClean="0"/>
              <a:t>th</a:t>
            </a:r>
            <a:r>
              <a:rPr lang="en-US" sz="2400" dirty="0"/>
              <a:t> </a:t>
            </a:r>
            <a:r>
              <a:rPr lang="en-US" sz="2400" dirty="0" smtClean="0"/>
              <a:t>or Sep. 2</a:t>
            </a:r>
            <a:r>
              <a:rPr lang="en-US" sz="2400" baseline="30000" dirty="0" smtClean="0"/>
              <a:t>nd</a:t>
            </a:r>
            <a:r>
              <a:rPr lang="en-US" sz="2400" dirty="0" smtClean="0"/>
              <a:t> with exact dates TBA in accordance with venue availability in the SJ bay area.</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32978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b="0" dirty="0"/>
              <a:t>Motion</a:t>
            </a:r>
          </a:p>
          <a:p>
            <a:r>
              <a:rPr lang="en-US" b="0" dirty="0"/>
              <a:t>Authorize </a:t>
            </a:r>
            <a:r>
              <a:rPr lang="en-US" b="0" dirty="0" err="1"/>
              <a:t>TGaz</a:t>
            </a:r>
            <a:r>
              <a:rPr lang="en-US" b="0" dirty="0"/>
              <a:t> to hold an ad-hoc meeting on </a:t>
            </a:r>
            <a:r>
              <a:rPr lang="en-US" b="0" dirty="0" smtClean="0"/>
              <a:t>week of Aug. 26</a:t>
            </a:r>
            <a:r>
              <a:rPr lang="en-US" b="0" baseline="30000" dirty="0" smtClean="0"/>
              <a:t>th</a:t>
            </a:r>
            <a:r>
              <a:rPr lang="en-US" b="0" dirty="0" smtClean="0"/>
              <a:t> or Sep. 2</a:t>
            </a:r>
            <a:r>
              <a:rPr lang="en-US" b="0" baseline="30000" dirty="0" smtClean="0"/>
              <a:t>nd</a:t>
            </a:r>
            <a:r>
              <a:rPr lang="en-US" b="0" dirty="0" smtClean="0"/>
              <a:t> (TBA), 2019 in the bay area Ca.,</a:t>
            </a:r>
            <a:r>
              <a:rPr lang="en-US" b="0" dirty="0"/>
              <a:t> for the purpose of comment </a:t>
            </a:r>
            <a:r>
              <a:rPr lang="en-US" b="0" dirty="0" smtClean="0"/>
              <a:t>resolution.</a:t>
            </a:r>
          </a:p>
          <a:p>
            <a:endParaRPr lang="en-US" b="0" dirty="0" smtClean="0"/>
          </a:p>
          <a:p>
            <a:r>
              <a:rPr lang="en-US" b="0" dirty="0" smtClean="0"/>
              <a:t>Move: Ganesh </a:t>
            </a:r>
            <a:r>
              <a:rPr lang="en-US" b="0" dirty="0" err="1" smtClean="0"/>
              <a:t>Venkatesan</a:t>
            </a:r>
            <a:endParaRPr lang="en-US" b="0" dirty="0" smtClean="0"/>
          </a:p>
          <a:p>
            <a:r>
              <a:rPr lang="en-US" b="0" dirty="0" smtClean="0"/>
              <a:t>Second: Christian Berger</a:t>
            </a:r>
          </a:p>
          <a:p>
            <a:r>
              <a:rPr lang="en-US" b="0" dirty="0" smtClean="0"/>
              <a:t>Results (Y/N/A): 15/0/0</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42315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a:t>
            </a:r>
            <a:r>
              <a:rPr lang="en-US" sz="2800" dirty="0" smtClean="0"/>
              <a:t>4</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11-19-1234r2 for </a:t>
            </a:r>
            <a:r>
              <a:rPr lang="en-US" b="0" dirty="0"/>
              <a:t>CIDs </a:t>
            </a:r>
            <a:r>
              <a:rPr lang="en-US" b="0" dirty="0" smtClean="0"/>
              <a:t>2285,</a:t>
            </a:r>
          </a:p>
          <a:p>
            <a:r>
              <a:rPr lang="en-US" b="0" dirty="0" smtClean="0"/>
              <a:t>2284</a:t>
            </a:r>
            <a:r>
              <a:rPr lang="en-US" b="0" dirty="0"/>
              <a:t>, 2262, 2049, 2047, 2041, 1990, 1615, 1396, 1390, </a:t>
            </a:r>
            <a:r>
              <a:rPr lang="en-US" b="0" dirty="0" smtClean="0"/>
              <a:t>1332 and 1114,</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endParaRPr lang="en-US" b="0" dirty="0" smtClean="0"/>
          </a:p>
          <a:p>
            <a:r>
              <a:rPr lang="en-US" b="0" dirty="0" smtClean="0"/>
              <a:t>Results (Y/N/A): 14/0/0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8334743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036</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submission 11-19-1036r5, instruct </a:t>
            </a:r>
            <a:r>
              <a:rPr lang="en-US" b="0" dirty="0"/>
              <a:t>the technical editor </a:t>
            </a:r>
            <a:r>
              <a:rPr lang="en-US" b="0" dirty="0" smtClean="0"/>
              <a:t>to</a:t>
            </a:r>
          </a:p>
          <a:p>
            <a:r>
              <a:rPr lang="en-US" b="0" dirty="0" smtClean="0"/>
              <a:t>incorporate it </a:t>
            </a:r>
            <a:r>
              <a:rPr lang="en-US" b="0" dirty="0"/>
              <a:t>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Assaf Kasher </a:t>
            </a:r>
          </a:p>
          <a:p>
            <a:r>
              <a:rPr lang="en-US" b="0" dirty="0" smtClean="0"/>
              <a:t>Second: Ganesh </a:t>
            </a:r>
            <a:r>
              <a:rPr lang="en-US" b="0" dirty="0" err="1" smtClean="0"/>
              <a:t>Venkatesan</a:t>
            </a:r>
            <a:endParaRPr lang="en-US" b="0" dirty="0" smtClean="0"/>
          </a:p>
          <a:p>
            <a:r>
              <a:rPr lang="en-US" b="0" dirty="0" smtClean="0"/>
              <a:t>Results (Y/N/A): 13/0/0</a:t>
            </a:r>
          </a:p>
          <a:p>
            <a:r>
              <a:rPr lang="en-US" b="0" dirty="0" smtClean="0"/>
              <a:t>Motion passes</a:t>
            </a:r>
          </a:p>
          <a:p>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8522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1196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47207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a:t>Complete discussion of 11-19-1040 (</a:t>
            </a:r>
            <a:r>
              <a:rPr lang="en-US" altLang="en-US" sz="2000" b="0" dirty="0" smtClean="0"/>
              <a:t>20min)</a:t>
            </a:r>
            <a:endParaRPr lang="en-US" altLang="en-US" sz="2000" b="0" dirty="0"/>
          </a:p>
          <a:p>
            <a:pPr algn="just">
              <a:spcBef>
                <a:spcPct val="20000"/>
              </a:spcBef>
              <a:buFontTx/>
              <a:buChar char="•"/>
            </a:pPr>
            <a:r>
              <a:rPr lang="en-US" altLang="en-US" sz="2000" b="0" dirty="0" smtClean="0"/>
              <a:t>Approve May meeting minutes. (5min)</a:t>
            </a:r>
          </a:p>
          <a:p>
            <a:pPr algn="just">
              <a:spcBef>
                <a:spcPct val="20000"/>
              </a:spcBef>
              <a:buFontTx/>
              <a:buChar char="•"/>
            </a:pPr>
            <a:r>
              <a:rPr lang="en-US" altLang="en-US" sz="2000" b="0" dirty="0"/>
              <a:t>Review comments assignment status (15min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(65min - as time permits).</a:t>
            </a:r>
            <a:endParaRPr lang="en-US" altLang="en-US"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0119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60294384"/>
              </p:ext>
            </p:extLst>
          </p:nvPr>
        </p:nvGraphicFramePr>
        <p:xfrm>
          <a:off x="263351" y="1484786"/>
          <a:ext cx="11593288" cy="4264511"/>
        </p:xfrm>
        <a:graphic>
          <a:graphicData uri="http://schemas.openxmlformats.org/drawingml/2006/table">
            <a:tbl>
              <a:tblPr firstRow="1" bandRow="1">
                <a:tableStyleId>{21E4AEA4-8DFA-4A89-87EB-49C32662AFE0}</a:tableStyleId>
              </a:tblPr>
              <a:tblGrid>
                <a:gridCol w="1152129"/>
                <a:gridCol w="1800200"/>
                <a:gridCol w="5616624"/>
                <a:gridCol w="1224136"/>
                <a:gridCol w="1800199"/>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20</a:t>
                      </a:r>
                      <a:r>
                        <a:rPr lang="en-US" sz="1600" baseline="0" dirty="0" smtClean="0"/>
                        <a:t> min – for completion</a:t>
                      </a:r>
                      <a:endParaRPr lang="en-US" sz="1600" dirty="0"/>
                    </a:p>
                  </a:txBody>
                  <a:tcPr marT="45712" marB="45712"/>
                </a:tc>
              </a:tr>
              <a:tr h="182872">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a:t>
                      </a:r>
                      <a:endParaRPr lang="en-US" dirty="0"/>
                    </a:p>
                  </a:txBody>
                  <a:tcPr marT="45712" marB="45712"/>
                </a:tc>
              </a:tr>
              <a:tr h="182872">
                <a:tc>
                  <a:txBody>
                    <a:bodyPr/>
                    <a:lstStyle/>
                    <a:p>
                      <a:r>
                        <a:rPr lang="en-US" sz="1600" strike="sngStrike" dirty="0" smtClean="0"/>
                        <a:t>11-19-678</a:t>
                      </a:r>
                      <a:endParaRPr lang="en-US" sz="1600" strike="sngStrike" dirty="0"/>
                    </a:p>
                  </a:txBody>
                  <a:tcPr marT="45712" marB="45712"/>
                </a:tc>
                <a:tc>
                  <a:txBody>
                    <a:bodyPr/>
                    <a:lstStyle/>
                    <a:p>
                      <a:r>
                        <a:rPr lang="en-US" sz="1600" strike="sngStrike" dirty="0" smtClean="0"/>
                        <a:t>Dibakar Das</a:t>
                      </a:r>
                      <a:endParaRPr lang="en-US" sz="1600" strike="sngStrike" dirty="0"/>
                    </a:p>
                  </a:txBody>
                  <a:tcPr marT="45712" marB="45712"/>
                </a:tc>
                <a:tc>
                  <a:txBody>
                    <a:bodyPr/>
                    <a:lstStyle/>
                    <a:p>
                      <a:r>
                        <a:rPr lang="en-US" sz="1800" strike="sngStrike" kern="1200" dirty="0" smtClean="0">
                          <a:solidFill>
                            <a:schemeClr val="dk1"/>
                          </a:solidFill>
                          <a:effectLst/>
                          <a:latin typeface="+mn-lt"/>
                          <a:ea typeface="+mn-ea"/>
                          <a:cs typeface="+mn-cs"/>
                        </a:rPr>
                        <a:t>CR for CID 1115</a:t>
                      </a:r>
                      <a:endParaRPr lang="en-US" sz="1600" strike="sngStrike" dirty="0"/>
                    </a:p>
                  </a:txBody>
                  <a:tcPr marT="45712" marB="45712"/>
                </a:tc>
                <a:tc>
                  <a:txBody>
                    <a:bodyPr/>
                    <a:lstStyle/>
                    <a:p>
                      <a:r>
                        <a:rPr lang="en-US" sz="1600" strike="sngStrike" dirty="0" smtClean="0"/>
                        <a:t>CR MAC</a:t>
                      </a:r>
                      <a:endParaRPr lang="en-US" sz="16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smtClean="0"/>
                        <a:t>25min – as time permits </a:t>
                      </a:r>
                      <a:r>
                        <a:rPr lang="en-US" strike="noStrike" dirty="0" smtClean="0"/>
                        <a:t>for a later meeting</a:t>
                      </a:r>
                      <a:endParaRPr lang="en-US" strike="sngStrike" dirty="0" smtClean="0"/>
                    </a:p>
                  </a:txBody>
                  <a:tcPr marT="45712" marB="45712"/>
                </a:tc>
              </a:tr>
              <a:tr h="376545">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25min– as time permits</a:t>
                      </a:r>
                    </a:p>
                  </a:txBody>
                  <a:tcPr marT="45712" marB="45712"/>
                </a:tc>
              </a:tr>
              <a:tr h="376545">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2895383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040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11-19-1040r5 for </a:t>
            </a:r>
            <a:r>
              <a:rPr lang="en-US" b="0" dirty="0"/>
              <a:t>CIDs </a:t>
            </a:r>
            <a:r>
              <a:rPr lang="en-US" b="0" dirty="0" smtClean="0"/>
              <a:t>1121,</a:t>
            </a:r>
          </a:p>
          <a:p>
            <a:r>
              <a:rPr lang="en-US" b="0" dirty="0" smtClean="0"/>
              <a:t>1508</a:t>
            </a:r>
            <a:r>
              <a:rPr lang="en-US" b="0" dirty="0"/>
              <a:t>, 1383, 1509, 1635, 1791, 2247, 1210, 1062, 1066</a:t>
            </a:r>
            <a:r>
              <a:rPr lang="en-US" b="0" dirty="0" smtClean="0"/>
              <a:t>, </a:t>
            </a:r>
            <a:r>
              <a:rPr lang="en-US" b="0" dirty="0"/>
              <a:t>1630, 2246, </a:t>
            </a:r>
            <a:r>
              <a:rPr lang="en-US" b="0" dirty="0" smtClean="0"/>
              <a:t>1208,</a:t>
            </a:r>
          </a:p>
          <a:p>
            <a:r>
              <a:rPr lang="en-US" b="0" dirty="0" smtClean="0"/>
              <a:t>2265</a:t>
            </a:r>
            <a:r>
              <a:rPr lang="en-US" b="0" dirty="0"/>
              <a:t>, 1708, 1064, 1211, 1065, 1096, and </a:t>
            </a:r>
            <a:r>
              <a:rPr lang="en-US" b="0" dirty="0" smtClean="0"/>
              <a:t>1629, instruct </a:t>
            </a:r>
            <a:r>
              <a:rPr lang="en-US" b="0" dirty="0"/>
              <a:t>the technical editor </a:t>
            </a:r>
            <a:r>
              <a:rPr lang="en-US" b="0" dirty="0" smtClean="0"/>
              <a:t>to</a:t>
            </a:r>
          </a:p>
          <a:p>
            <a:r>
              <a:rPr lang="en-US" b="0" dirty="0" smtClean="0"/>
              <a:t>incorporate </a:t>
            </a:r>
            <a:r>
              <a:rPr lang="en-US" b="0" dirty="0"/>
              <a:t>it 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Christian Berger</a:t>
            </a:r>
          </a:p>
          <a:p>
            <a:r>
              <a:rPr lang="en-US" b="0" dirty="0" smtClean="0"/>
              <a:t>Second: Erik Lindskog</a:t>
            </a:r>
          </a:p>
          <a:p>
            <a:r>
              <a:rPr lang="en-US" b="0" dirty="0" smtClean="0"/>
              <a:t>Results (Y/N/A):11/0/0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586071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11-19/882r “</a:t>
            </a:r>
            <a:r>
              <a:rPr lang="en-US" sz="2000" b="0" dirty="0"/>
              <a:t>Meeting Minutes May 2019 Session</a:t>
            </a:r>
            <a:r>
              <a:rPr lang="en-US" sz="2000" b="0" dirty="0" smtClean="0"/>
              <a:t>” originally posted </a:t>
            </a:r>
            <a:r>
              <a:rPr lang="en-US" sz="2000" b="0" dirty="0"/>
              <a:t>to Mentor on </a:t>
            </a:r>
            <a:r>
              <a:rPr lang="en-US" sz="2000" b="0" dirty="0" smtClean="0"/>
              <a:t>May 27</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11-19/882r2 </a:t>
            </a:r>
            <a:r>
              <a:rPr lang="en-US" sz="2000" b="0" dirty="0"/>
              <a:t>as </a:t>
            </a:r>
            <a:r>
              <a:rPr lang="en-US" sz="2000" b="0" dirty="0" err="1"/>
              <a:t>TGaz</a:t>
            </a:r>
            <a:r>
              <a:rPr lang="en-US" sz="2000" b="0" dirty="0"/>
              <a:t> meeting minutes for the </a:t>
            </a:r>
            <a:r>
              <a:rPr lang="en-US" sz="2000" b="0" dirty="0" smtClean="0"/>
              <a:t>May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p>
          <a:p>
            <a:r>
              <a:rPr lang="en-US" sz="2000" b="0" dirty="0" smtClean="0"/>
              <a:t>Seconded </a:t>
            </a:r>
            <a:r>
              <a:rPr lang="en-US" sz="2000" b="0" dirty="0"/>
              <a:t>by</a:t>
            </a:r>
            <a:r>
              <a:rPr lang="en-US" sz="2000" b="0" dirty="0" smtClean="0"/>
              <a:t>: Roy Want</a:t>
            </a:r>
            <a:endParaRPr lang="en-US" sz="2000" b="0" dirty="0"/>
          </a:p>
          <a:p>
            <a:r>
              <a:rPr lang="en-US" sz="2000" b="0" dirty="0"/>
              <a:t>Results (Y/N/A</a:t>
            </a:r>
            <a:r>
              <a:rPr lang="en-US" sz="2000" b="0" dirty="0" smtClean="0"/>
              <a:t>): 12/0/0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060059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041</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11-19-1041r2 for </a:t>
            </a:r>
            <a:r>
              <a:rPr lang="en-US" b="0" dirty="0"/>
              <a:t>CIDs 1286, </a:t>
            </a:r>
            <a:endParaRPr lang="en-US" b="0" dirty="0" smtClean="0"/>
          </a:p>
          <a:p>
            <a:r>
              <a:rPr lang="en-US" b="0" dirty="0" smtClean="0"/>
              <a:t>1520</a:t>
            </a:r>
            <a:r>
              <a:rPr lang="en-US" b="0" dirty="0"/>
              <a:t>, 1542, 1543, 1544, 1547, 1548, 1551, 1552, 1553, 1554, 1555, 1556, 1561, </a:t>
            </a:r>
            <a:endParaRPr lang="en-US" b="0" dirty="0" smtClean="0"/>
          </a:p>
          <a:p>
            <a:r>
              <a:rPr lang="en-US" b="0" dirty="0" smtClean="0"/>
              <a:t>1562</a:t>
            </a:r>
            <a:r>
              <a:rPr lang="en-US" b="0" dirty="0"/>
              <a:t>, 1564, 1565, 1574, and 2286 </a:t>
            </a:r>
            <a:r>
              <a:rPr lang="en-US" b="0" dirty="0" smtClean="0"/>
              <a:t>, instruct </a:t>
            </a:r>
            <a:r>
              <a:rPr lang="en-US" b="0" dirty="0"/>
              <a:t>the technical editor </a:t>
            </a:r>
            <a:r>
              <a:rPr lang="en-US" b="0" dirty="0" smtClean="0"/>
              <a:t>to</a:t>
            </a:r>
          </a:p>
          <a:p>
            <a:r>
              <a:rPr lang="en-US" b="0" dirty="0" smtClean="0"/>
              <a:t>incorporate </a:t>
            </a:r>
            <a:r>
              <a:rPr lang="en-US" b="0" dirty="0"/>
              <a:t>it 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Jerome Henry</a:t>
            </a:r>
          </a:p>
          <a:p>
            <a:r>
              <a:rPr lang="en-US" b="0" dirty="0" smtClean="0"/>
              <a:t>Second: Erik Lindskog</a:t>
            </a:r>
          </a:p>
          <a:p>
            <a:r>
              <a:rPr lang="en-US" b="0" dirty="0" smtClean="0"/>
              <a:t>Results (Y/N/A): 13/0/0</a:t>
            </a:r>
          </a:p>
          <a:p>
            <a:r>
              <a:rPr lang="en-US" b="0" dirty="0" smtClean="0"/>
              <a:t>Motion passes.</a:t>
            </a:r>
          </a:p>
          <a:p>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1773879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277</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11-19-1277r3 </a:t>
            </a:r>
            <a:r>
              <a:rPr lang="en-US" b="0" dirty="0"/>
              <a:t>for CIDs </a:t>
            </a:r>
            <a:r>
              <a:rPr lang="en-US" b="0" dirty="0" smtClean="0"/>
              <a:t>1238, </a:t>
            </a:r>
          </a:p>
          <a:p>
            <a:r>
              <a:rPr lang="en-US" b="0" dirty="0" smtClean="0"/>
              <a:t>1241, 1661, 1775 and 1776, instruct </a:t>
            </a:r>
            <a:r>
              <a:rPr lang="en-US" b="0" dirty="0"/>
              <a:t>the technical editor </a:t>
            </a:r>
            <a:r>
              <a:rPr lang="en-US" b="0" dirty="0" smtClean="0"/>
              <a:t>to incorporate </a:t>
            </a:r>
            <a:r>
              <a:rPr lang="en-US" b="0" dirty="0"/>
              <a:t>it in the </a:t>
            </a:r>
            <a:endParaRPr lang="en-US" b="0" dirty="0" smtClean="0"/>
          </a:p>
          <a:p>
            <a:r>
              <a:rPr lang="en-US" b="0" dirty="0" smtClean="0"/>
              <a:t>P802.11az </a:t>
            </a:r>
            <a:r>
              <a:rPr lang="en-US" b="0" dirty="0"/>
              <a:t>draft and grant </a:t>
            </a:r>
            <a:r>
              <a:rPr lang="en-US" b="0" dirty="0" smtClean="0"/>
              <a:t>the editor </a:t>
            </a:r>
            <a:r>
              <a:rPr lang="en-US" b="0" dirty="0"/>
              <a:t>editorial license. </a:t>
            </a:r>
            <a:endParaRPr lang="en-US" b="0" dirty="0" smtClean="0"/>
          </a:p>
          <a:p>
            <a:endParaRPr lang="en-US" b="0" dirty="0" smtClean="0"/>
          </a:p>
          <a:p>
            <a:r>
              <a:rPr lang="en-US" b="0" dirty="0" smtClean="0"/>
              <a:t>Moved: Ganesh </a:t>
            </a:r>
            <a:r>
              <a:rPr lang="en-US" b="0" dirty="0" err="1" smtClean="0"/>
              <a:t>Venkatesan</a:t>
            </a:r>
            <a:endParaRPr lang="en-US" b="0" dirty="0" smtClean="0"/>
          </a:p>
          <a:p>
            <a:r>
              <a:rPr lang="en-US" b="0" dirty="0" smtClean="0"/>
              <a:t>Second: Qinghua Li</a:t>
            </a:r>
          </a:p>
          <a:p>
            <a:r>
              <a:rPr lang="en-US" b="0" dirty="0" smtClean="0"/>
              <a:t>Results (Y/N/A): 13/0/0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8572104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Achievements for the week</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300894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Targets for the Sep. meeting</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29002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Day Ad Hoc</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208758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212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47103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094226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95282869"/>
              </p:ext>
            </p:extLst>
          </p:nvPr>
        </p:nvGraphicFramePr>
        <p:xfrm>
          <a:off x="335360" y="1484786"/>
          <a:ext cx="11054423" cy="3473938"/>
        </p:xfrm>
        <a:graphic>
          <a:graphicData uri="http://schemas.openxmlformats.org/drawingml/2006/table">
            <a:tbl>
              <a:tblPr firstRow="1" bandRow="1">
                <a:tableStyleId>{21E4AEA4-8DFA-4A89-87EB-49C32662AFE0}</a:tableStyleId>
              </a:tblPr>
              <a:tblGrid>
                <a:gridCol w="1296144"/>
                <a:gridCol w="1512168"/>
                <a:gridCol w="4824536"/>
                <a:gridCol w="1656184"/>
                <a:gridCol w="17653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2003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a:t>
                      </a:r>
                      <a:endParaRPr lang="en-US" dirty="0"/>
                    </a:p>
                  </a:txBody>
                  <a:tcPr marT="45712" marB="45712"/>
                </a:tc>
              </a:tr>
              <a:tr h="376545">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c>
                  <a:txBody>
                    <a:bodyPr/>
                    <a:lstStyle/>
                    <a:p>
                      <a:r>
                        <a:rPr lang="en-US" dirty="0" smtClean="0"/>
                        <a:t>10min</a:t>
                      </a:r>
                      <a:endParaRPr lang="en-US" dirty="0"/>
                    </a:p>
                  </a:txBody>
                  <a:tcPr marT="45712" marB="45712"/>
                </a:tc>
              </a:tr>
              <a:tr h="188273">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40min</a:t>
                      </a:r>
                      <a:endParaRPr lang="en-US" dirty="0"/>
                    </a:p>
                  </a:txBody>
                  <a:tcPr marT="45712" marB="45712"/>
                </a:tc>
              </a:tr>
              <a:tr h="376545">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 – as time permits</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As</a:t>
                      </a:r>
                      <a:r>
                        <a:rPr lang="en-US" baseline="0" dirty="0" smtClean="0"/>
                        <a:t> time permits</a:t>
                      </a:r>
                      <a:endParaRPr lang="en-US" dirty="0"/>
                    </a:p>
                  </a:txBody>
                  <a:tcPr marT="45712" marB="45712"/>
                </a:tc>
              </a:tr>
              <a:tr h="376545">
                <a:tc>
                  <a:txBody>
                    <a:bodyPr/>
                    <a:lstStyle/>
                    <a:p>
                      <a:r>
                        <a:rPr lang="en-US" sz="1600" dirty="0" smtClean="0"/>
                        <a:t>11-19-1043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r>
                        <a:rPr lang="en-US" sz="1600" baseline="0" dirty="0" smtClean="0"/>
                        <a:t> </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Phase</a:t>
                      </a:r>
                      <a:r>
                        <a:rPr lang="en-US" sz="1600" kern="1200" baseline="0" dirty="0" smtClean="0">
                          <a:solidFill>
                            <a:schemeClr val="dk1"/>
                          </a:solidFill>
                          <a:effectLst/>
                          <a:latin typeface="+mn-lt"/>
                          <a:ea typeface="+mn-ea"/>
                          <a:cs typeface="+mn-cs"/>
                        </a:rPr>
                        <a:t> shift </a:t>
                      </a:r>
                      <a:r>
                        <a:rPr lang="en-US" sz="1600" kern="1200" dirty="0" smtClean="0">
                          <a:solidFill>
                            <a:schemeClr val="dk1"/>
                          </a:solidFill>
                          <a:effectLst/>
                          <a:latin typeface="+mn-lt"/>
                          <a:ea typeface="+mn-ea"/>
                          <a:cs typeface="+mn-cs"/>
                        </a:rPr>
                        <a:t>TOA</a:t>
                      </a:r>
                      <a:r>
                        <a:rPr lang="en-US" sz="1600" kern="1200" baseline="0" dirty="0" smtClean="0">
                          <a:solidFill>
                            <a:schemeClr val="dk1"/>
                          </a:solidFill>
                          <a:effectLst/>
                          <a:latin typeface="+mn-lt"/>
                          <a:ea typeface="+mn-ea"/>
                          <a:cs typeface="+mn-cs"/>
                        </a:rPr>
                        <a:t> for passive location ranging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31134799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Submission </a:t>
            </a:r>
            <a:r>
              <a:rPr lang="en-US" dirty="0" smtClean="0"/>
              <a:t>11-19-0579</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11-19-579r6 for CIDs </a:t>
            </a:r>
          </a:p>
          <a:p>
            <a:r>
              <a:rPr lang="en-US" b="0" dirty="0" smtClean="0"/>
              <a:t>1033,1035, 1087  and 1088, instruct </a:t>
            </a:r>
            <a:r>
              <a:rPr lang="en-US" b="0" dirty="0"/>
              <a:t>the technical editor </a:t>
            </a:r>
            <a:r>
              <a:rPr lang="en-US" b="0" dirty="0" smtClean="0"/>
              <a:t>to incorporate </a:t>
            </a:r>
            <a:r>
              <a:rPr lang="en-US" b="0" dirty="0"/>
              <a:t>it in the </a:t>
            </a:r>
            <a:endParaRPr lang="en-US" b="0" dirty="0" smtClean="0"/>
          </a:p>
          <a:p>
            <a:r>
              <a:rPr lang="en-US" b="0" dirty="0" smtClean="0"/>
              <a:t>P802.11az </a:t>
            </a:r>
            <a:r>
              <a:rPr lang="en-US" b="0" dirty="0"/>
              <a:t>draft and </a:t>
            </a:r>
            <a:r>
              <a:rPr lang="en-US" b="0" dirty="0" smtClean="0"/>
              <a:t>grant the 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r>
              <a:rPr lang="en-US" b="0" dirty="0" smtClean="0"/>
              <a:t> </a:t>
            </a:r>
          </a:p>
          <a:p>
            <a:r>
              <a:rPr lang="en-US" b="0" dirty="0" smtClean="0"/>
              <a:t>Results (Y/N/A): 13/0/0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16612316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82557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11833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a:t>Consider progress towards Sep. recirculation ballot (8min)</a:t>
            </a:r>
          </a:p>
          <a:p>
            <a:pPr algn="just">
              <a:spcBef>
                <a:spcPct val="20000"/>
              </a:spcBef>
              <a:buFontTx/>
              <a:buChar char="•"/>
            </a:pPr>
            <a:r>
              <a:rPr lang="en-US" altLang="en-US" sz="2000" b="0" dirty="0"/>
              <a:t>Set targets for the Sep. meeting. (5min)</a:t>
            </a:r>
          </a:p>
          <a:p>
            <a:pPr algn="just">
              <a:spcBef>
                <a:spcPct val="20000"/>
              </a:spcBef>
              <a:buFontTx/>
              <a:buChar char="•"/>
            </a:pPr>
            <a:r>
              <a:rPr lang="en-US" altLang="en-US" sz="2000" b="0" dirty="0"/>
              <a:t>CR assignment and current status of open call for CID volunteers. (11-19-431</a:t>
            </a:r>
            <a:r>
              <a:rPr lang="en-US" altLang="en-US" sz="2000" b="0" dirty="0" smtClean="0"/>
              <a:t>) (10min)</a:t>
            </a:r>
            <a:endParaRPr lang="en-US" altLang="en-US" sz="2000" b="0" dirty="0"/>
          </a:p>
          <a:p>
            <a:pPr algn="just">
              <a:spcBef>
                <a:spcPct val="20000"/>
              </a:spcBef>
              <a:buFontTx/>
              <a:buChar char="•"/>
            </a:pPr>
            <a:r>
              <a:rPr lang="en-US" altLang="en-US" sz="2000" b="0" dirty="0" smtClean="0"/>
              <a:t>Set </a:t>
            </a:r>
            <a:r>
              <a:rPr lang="en-US" altLang="en-US" sz="2000" b="0" dirty="0"/>
              <a:t>conference calls till the Sep. meeting. (5min</a:t>
            </a:r>
            <a:r>
              <a:rPr lang="en-US" altLang="en-US" sz="2000" b="0" dirty="0" smtClean="0"/>
              <a:t>)</a:t>
            </a:r>
            <a:endParaRPr lang="en-US" altLang="en-US" sz="2000" b="0" dirty="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2687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61719011"/>
              </p:ext>
            </p:extLst>
          </p:nvPr>
        </p:nvGraphicFramePr>
        <p:xfrm>
          <a:off x="929213" y="1484786"/>
          <a:ext cx="10999434" cy="4195903"/>
        </p:xfrm>
        <a:graphic>
          <a:graphicData uri="http://schemas.openxmlformats.org/drawingml/2006/table">
            <a:tbl>
              <a:tblPr firstRow="1" bandRow="1">
                <a:tableStyleId>{21E4AEA4-8DFA-4A89-87EB-49C32662AFE0}</a:tableStyleId>
              </a:tblPr>
              <a:tblGrid>
                <a:gridCol w="1344206"/>
                <a:gridCol w="2022381"/>
                <a:gridCol w="4392488"/>
                <a:gridCol w="1296144"/>
                <a:gridCol w="1944215"/>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20032">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10min – for motion</a:t>
                      </a:r>
                      <a:endParaRPr lang="en-US" dirty="0"/>
                    </a:p>
                  </a:txBody>
                  <a:tcPr marT="45712" marB="45712"/>
                </a:tc>
              </a:tr>
              <a:tr h="32003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 </a:t>
                      </a:r>
                      <a:endParaRPr lang="en-US" dirty="0"/>
                    </a:p>
                  </a:txBody>
                  <a:tcPr marT="45712" marB="45712"/>
                </a:tc>
              </a:tr>
              <a:tr h="182872">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480048">
                <a:tc>
                  <a:txBody>
                    <a:bodyPr/>
                    <a:lstStyle/>
                    <a:p>
                      <a:r>
                        <a:rPr lang="en-US" sz="1600" dirty="0" smtClean="0"/>
                        <a:t>11-19-1043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r>
                        <a:rPr lang="en-US" sz="1600" baseline="0" dirty="0" smtClean="0"/>
                        <a:t> </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Phase</a:t>
                      </a:r>
                      <a:r>
                        <a:rPr lang="en-US" sz="1600" kern="1200" baseline="0" dirty="0" smtClean="0">
                          <a:solidFill>
                            <a:schemeClr val="dk1"/>
                          </a:solidFill>
                          <a:effectLst/>
                          <a:latin typeface="+mn-lt"/>
                          <a:ea typeface="+mn-ea"/>
                          <a:cs typeface="+mn-cs"/>
                        </a:rPr>
                        <a:t> shift </a:t>
                      </a:r>
                      <a:r>
                        <a:rPr lang="en-US" sz="1600" kern="1200" dirty="0" smtClean="0">
                          <a:solidFill>
                            <a:schemeClr val="dk1"/>
                          </a:solidFill>
                          <a:effectLst/>
                          <a:latin typeface="+mn-lt"/>
                          <a:ea typeface="+mn-ea"/>
                          <a:cs typeface="+mn-cs"/>
                        </a:rPr>
                        <a:t>TOA</a:t>
                      </a:r>
                      <a:r>
                        <a:rPr lang="en-US" sz="1600" kern="1200" baseline="0" dirty="0" smtClean="0">
                          <a:solidFill>
                            <a:schemeClr val="dk1"/>
                          </a:solidFill>
                          <a:effectLst/>
                          <a:latin typeface="+mn-lt"/>
                          <a:ea typeface="+mn-ea"/>
                          <a:cs typeface="+mn-cs"/>
                        </a:rPr>
                        <a:t> for passive location ranging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15min</a:t>
                      </a:r>
                      <a:endParaRPr lang="en-US" sz="1600" dirty="0"/>
                    </a:p>
                  </a:txBody>
                  <a:tcPr marT="45712" marB="45712"/>
                </a:tc>
              </a:tr>
              <a:tr h="160016">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needed</a:t>
                      </a:r>
                      <a:endParaRPr lang="en-US" dirty="0"/>
                    </a:p>
                  </a:txBody>
                  <a:tcPr marT="45712" marB="45712"/>
                </a:tc>
              </a:tr>
              <a:tr h="376545">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800" dirty="0" smtClean="0"/>
                        <a:t>Technical</a:t>
                      </a:r>
                      <a:endParaRPr lang="en-US" sz="1600" dirty="0"/>
                    </a:p>
                  </a:txBody>
                  <a:tcPr marT="45712" marB="45712"/>
                </a:tc>
                <a:tc>
                  <a:txBody>
                    <a:bodyPr/>
                    <a:lstStyle/>
                    <a:p>
                      <a:r>
                        <a:rPr lang="en-US" dirty="0" smtClean="0"/>
                        <a:t>25min</a:t>
                      </a:r>
                      <a:endParaRPr lang="en-US" dirty="0"/>
                    </a:p>
                  </a:txBody>
                  <a:tcPr marT="45712" marB="45712"/>
                </a:tc>
              </a:tr>
              <a:tr h="188273">
                <a:tc>
                  <a:txBody>
                    <a:bodyPr/>
                    <a:lstStyle/>
                    <a:p>
                      <a:r>
                        <a:rPr lang="en-US" dirty="0" smtClean="0"/>
                        <a:t>11-19-1325</a:t>
                      </a:r>
                      <a:endParaRPr lang="en-US" dirty="0"/>
                    </a:p>
                  </a:txBody>
                  <a:tcPr marT="45712" marB="45712"/>
                </a:tc>
                <a:tc>
                  <a:txBody>
                    <a:bodyPr/>
                    <a:lstStyle/>
                    <a:p>
                      <a:r>
                        <a:rPr lang="en-US" dirty="0" smtClean="0"/>
                        <a:t>Ganesh </a:t>
                      </a:r>
                      <a:r>
                        <a:rPr lang="en-US" dirty="0" err="1" smtClean="0"/>
                        <a:t>Venkatesan</a:t>
                      </a:r>
                      <a:endParaRPr lang="en-US" dirty="0"/>
                    </a:p>
                  </a:txBody>
                  <a:tcPr marT="45712" marB="45712"/>
                </a:tc>
                <a:tc>
                  <a:txBody>
                    <a:bodyPr/>
                    <a:lstStyle/>
                    <a:p>
                      <a:r>
                        <a:rPr lang="en-US" dirty="0" smtClean="0"/>
                        <a:t>Leftover</a:t>
                      </a:r>
                      <a:r>
                        <a:rPr lang="en-US" baseline="0" dirty="0" smtClean="0"/>
                        <a:t> from </a:t>
                      </a:r>
                      <a:r>
                        <a:rPr lang="en-US" dirty="0" smtClean="0"/>
                        <a:t>11-19-1277</a:t>
                      </a:r>
                      <a:endParaRPr lang="en-US" dirty="0"/>
                    </a:p>
                  </a:txBody>
                  <a:tcPr marT="45712" marB="45712"/>
                </a:tc>
                <a:tc>
                  <a:txBody>
                    <a:bodyPr/>
                    <a:lstStyle/>
                    <a:p>
                      <a:r>
                        <a:rPr lang="en-US" dirty="0" smtClean="0"/>
                        <a:t>CR MAC</a:t>
                      </a:r>
                      <a:endParaRPr lang="en-US" dirty="0"/>
                    </a:p>
                  </a:txBody>
                  <a:tcPr marT="45712" marB="45712"/>
                </a:tc>
                <a:tc>
                  <a:txBody>
                    <a:bodyPr/>
                    <a:lstStyle/>
                    <a:p>
                      <a:r>
                        <a:rPr lang="en-US" dirty="0" smtClean="0"/>
                        <a:t>10min</a:t>
                      </a:r>
                      <a:endParaRPr lang="en-US" dirty="0"/>
                    </a:p>
                  </a:txBody>
                  <a:tcPr marT="45712" marB="45712"/>
                </a:tc>
              </a:tr>
            </a:tbl>
          </a:graphicData>
        </a:graphic>
      </p:graphicFrame>
    </p:spTree>
    <p:extLst>
      <p:ext uri="{BB962C8B-B14F-4D97-AF65-F5344CB8AC3E}">
        <p14:creationId xmlns:p14="http://schemas.microsoft.com/office/powerpoint/2010/main" val="306935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Approved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3991021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Ad Hoc</a:t>
            </a:r>
            <a:endParaRPr lang="en-US" dirty="0"/>
          </a:p>
        </p:txBody>
      </p:sp>
      <p:sp>
        <p:nvSpPr>
          <p:cNvPr id="3" name="Content Placeholder 2"/>
          <p:cNvSpPr>
            <a:spLocks noGrp="1"/>
          </p:cNvSpPr>
          <p:nvPr>
            <p:ph idx="1"/>
          </p:nvPr>
        </p:nvSpPr>
        <p:spPr/>
        <p:txBody>
          <a:bodyPr/>
          <a:lstStyle/>
          <a:p>
            <a:r>
              <a:rPr lang="en-US" b="0" dirty="0" smtClean="0"/>
              <a:t>Motion - </a:t>
            </a:r>
            <a:r>
              <a:rPr lang="en-US" dirty="0" smtClean="0"/>
              <a:t>previously</a:t>
            </a:r>
            <a:endParaRPr lang="en-US" dirty="0"/>
          </a:p>
          <a:p>
            <a:r>
              <a:rPr lang="en-US" b="0" dirty="0"/>
              <a:t>Authorize </a:t>
            </a:r>
            <a:r>
              <a:rPr lang="en-US" b="0" dirty="0" err="1"/>
              <a:t>TGaz</a:t>
            </a:r>
            <a:r>
              <a:rPr lang="en-US" b="0" dirty="0"/>
              <a:t> to hold an ad-hoc meeting on </a:t>
            </a:r>
            <a:r>
              <a:rPr lang="en-US" b="0" dirty="0" smtClean="0"/>
              <a:t>week of Aug. 26</a:t>
            </a:r>
            <a:r>
              <a:rPr lang="en-US" b="0" baseline="30000" dirty="0" smtClean="0"/>
              <a:t>th</a:t>
            </a:r>
            <a:r>
              <a:rPr lang="en-US" b="0" dirty="0" smtClean="0"/>
              <a:t> or Sep. 2</a:t>
            </a:r>
            <a:r>
              <a:rPr lang="en-US" b="0" baseline="30000" dirty="0" smtClean="0"/>
              <a:t>nd</a:t>
            </a:r>
            <a:r>
              <a:rPr lang="en-US" b="0" dirty="0" smtClean="0"/>
              <a:t> (TBA), 2019 in the bay area Ca.,</a:t>
            </a:r>
            <a:r>
              <a:rPr lang="en-US" b="0" dirty="0"/>
              <a:t> for the purpose of comment </a:t>
            </a:r>
            <a:r>
              <a:rPr lang="en-US" b="0" dirty="0" smtClean="0"/>
              <a:t>resolution.</a:t>
            </a:r>
          </a:p>
          <a:p>
            <a:endParaRPr lang="en-US" b="0" dirty="0" smtClean="0"/>
          </a:p>
          <a:p>
            <a:r>
              <a:rPr lang="en-US" b="0" dirty="0" smtClean="0"/>
              <a:t>Move: Ganesh </a:t>
            </a:r>
            <a:r>
              <a:rPr lang="en-US" b="0" dirty="0" err="1" smtClean="0"/>
              <a:t>Venkatesan</a:t>
            </a:r>
            <a:endParaRPr lang="en-US" b="0" dirty="0" smtClean="0"/>
          </a:p>
          <a:p>
            <a:r>
              <a:rPr lang="en-US" b="0" dirty="0" smtClean="0"/>
              <a:t>Second: Christian Berger</a:t>
            </a:r>
          </a:p>
          <a:p>
            <a:r>
              <a:rPr lang="en-US" b="0" dirty="0" smtClean="0"/>
              <a:t>Results (Y/N/A): 15/0/0</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73723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Sep. Ad Hoc Announcement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Confirmed the dates of Sep. 4</a:t>
            </a:r>
            <a:r>
              <a:rPr lang="en-US" b="0" baseline="30000" dirty="0" smtClean="0"/>
              <a:t>th</a:t>
            </a:r>
            <a:r>
              <a:rPr lang="en-US" b="0" dirty="0" smtClean="0"/>
              <a:t> -6</a:t>
            </a:r>
            <a:r>
              <a:rPr lang="en-US" b="0" baseline="30000" dirty="0" smtClean="0"/>
              <a:t>th</a:t>
            </a:r>
            <a:r>
              <a:rPr lang="en-US" b="0" dirty="0" smtClean="0"/>
              <a:t> , hosted by Broadcom.</a:t>
            </a:r>
          </a:p>
          <a:p>
            <a:pPr>
              <a:buFont typeface="Arial" panose="020B0604020202020204" pitchFamily="34" charset="0"/>
              <a:buChar char="•"/>
            </a:pPr>
            <a:r>
              <a:rPr lang="en-US" b="0" dirty="0"/>
              <a:t>Broadcom, 280 Innovation Drive (Bldg. E2), San Jose CA 95134 </a:t>
            </a:r>
            <a:r>
              <a:rPr lang="en-US" b="0" dirty="0" smtClean="0"/>
              <a:t>USA.</a:t>
            </a:r>
            <a:endParaRPr lang="en-US" b="0" dirty="0"/>
          </a:p>
          <a:p>
            <a:pPr>
              <a:buFont typeface="Arial" panose="020B0604020202020204" pitchFamily="34" charset="0"/>
              <a:buChar char="•"/>
            </a:pPr>
            <a:r>
              <a:rPr lang="en-US" b="0" dirty="0" smtClean="0"/>
              <a:t>Meeting time 9:00-17:30 for all days.</a:t>
            </a:r>
          </a:p>
          <a:p>
            <a:pPr>
              <a:buFont typeface="Arial" panose="020B0604020202020204" pitchFamily="34" charset="0"/>
              <a:buChar char="•"/>
            </a:pPr>
            <a:r>
              <a:rPr lang="en-US" b="0" dirty="0" smtClean="0"/>
              <a:t>Please confirm your participation when participation poll becomes available.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31311311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Adopted roughly ~150 technical comments.</a:t>
            </a:r>
          </a:p>
          <a:p>
            <a:pPr>
              <a:buFont typeface="Arial" panose="020B0604020202020204" pitchFamily="34" charset="0"/>
              <a:buChar char="•"/>
            </a:pPr>
            <a:r>
              <a:rPr lang="en-US" b="0" dirty="0" smtClean="0"/>
              <a:t>Performed comment assignment of most of the remaining CIDs.</a:t>
            </a:r>
            <a:endParaRPr lang="en-US" b="0" dirty="0"/>
          </a:p>
          <a:p>
            <a:pPr>
              <a:buFont typeface="Arial" panose="020B0604020202020204" pitchFamily="34" charset="0"/>
              <a:buChar char="•"/>
            </a:pPr>
            <a:r>
              <a:rPr lang="en-US" b="0" dirty="0" smtClean="0"/>
              <a:t>Group met for 8 meeting slots and reviewed </a:t>
            </a:r>
            <a:r>
              <a:rPr lang="en-US" b="0" dirty="0"/>
              <a:t>a total of </a:t>
            </a:r>
            <a:r>
              <a:rPr lang="en-US" b="0" dirty="0" smtClean="0"/>
              <a:t>29 submissions.</a:t>
            </a:r>
          </a:p>
          <a:p>
            <a:pPr>
              <a:buFont typeface="Arial" panose="020B0604020202020204" pitchFamily="34" charset="0"/>
              <a:buChar char="•"/>
            </a:pPr>
            <a:r>
              <a:rPr lang="en-US" b="0" dirty="0" smtClean="0"/>
              <a:t>Continued effort to meet the projected re-</a:t>
            </a:r>
            <a:r>
              <a:rPr lang="en-US" b="0" dirty="0" err="1" smtClean="0"/>
              <a:t>circ</a:t>
            </a:r>
            <a:r>
              <a:rPr lang="en-US" b="0" dirty="0" smtClean="0"/>
              <a:t> ballot out of Sep. meeting.</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41047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t>TGaz</a:t>
            </a:r>
            <a:r>
              <a:rPr lang="en-US" sz="3600" dirty="0" smtClean="0"/>
              <a:t> Ad Hoc</a:t>
            </a:r>
            <a:endParaRPr lang="en-US" sz="3600" dirty="0"/>
          </a:p>
        </p:txBody>
      </p:sp>
      <p:sp>
        <p:nvSpPr>
          <p:cNvPr id="3" name="Content Placeholder 2"/>
          <p:cNvSpPr>
            <a:spLocks noGrp="1"/>
          </p:cNvSpPr>
          <p:nvPr>
            <p:ph idx="1"/>
          </p:nvPr>
        </p:nvSpPr>
        <p:spPr/>
        <p:txBody>
          <a:bodyPr/>
          <a:lstStyle/>
          <a:p>
            <a:r>
              <a:rPr lang="en-US" b="0" dirty="0" smtClean="0"/>
              <a:t>Motion - </a:t>
            </a:r>
            <a:r>
              <a:rPr lang="en-US" dirty="0" smtClean="0"/>
              <a:t>previously</a:t>
            </a:r>
            <a:endParaRPr lang="en-US" dirty="0"/>
          </a:p>
          <a:p>
            <a:r>
              <a:rPr lang="en-US" b="0" dirty="0"/>
              <a:t>Authorize </a:t>
            </a:r>
            <a:r>
              <a:rPr lang="en-US" b="0" dirty="0" err="1"/>
              <a:t>TGaz</a:t>
            </a:r>
            <a:r>
              <a:rPr lang="en-US" b="0" dirty="0"/>
              <a:t> to hold an ad-hoc meeting on </a:t>
            </a:r>
            <a:r>
              <a:rPr lang="en-US" b="0" dirty="0" smtClean="0"/>
              <a:t>week of Aug. 26</a:t>
            </a:r>
            <a:r>
              <a:rPr lang="en-US" b="0" baseline="30000" dirty="0" smtClean="0"/>
              <a:t>th</a:t>
            </a:r>
            <a:r>
              <a:rPr lang="en-US" b="0" dirty="0" smtClean="0"/>
              <a:t> or Sep. 2</a:t>
            </a:r>
            <a:r>
              <a:rPr lang="en-US" b="0" baseline="30000" dirty="0" smtClean="0"/>
              <a:t>nd</a:t>
            </a:r>
            <a:r>
              <a:rPr lang="en-US" b="0" dirty="0" smtClean="0"/>
              <a:t> (TBA), 2019 in the bay area Ca.,</a:t>
            </a:r>
            <a:r>
              <a:rPr lang="en-US" b="0" dirty="0"/>
              <a:t> for the purpose of comment </a:t>
            </a:r>
            <a:r>
              <a:rPr lang="en-US" b="0" dirty="0" smtClean="0"/>
              <a:t>resolution.</a:t>
            </a:r>
          </a:p>
          <a:p>
            <a:endParaRPr lang="en-US" b="0" dirty="0" smtClean="0"/>
          </a:p>
          <a:p>
            <a:r>
              <a:rPr lang="en-US" b="0" dirty="0" smtClean="0"/>
              <a:t>Move: Ganesh </a:t>
            </a:r>
            <a:r>
              <a:rPr lang="en-US" b="0" dirty="0" err="1" smtClean="0"/>
              <a:t>Venkatesan</a:t>
            </a:r>
            <a:endParaRPr lang="en-US" b="0" dirty="0" smtClean="0"/>
          </a:p>
          <a:p>
            <a:r>
              <a:rPr lang="en-US" b="0" dirty="0" smtClean="0"/>
              <a:t>Second: Christian Berger</a:t>
            </a:r>
          </a:p>
          <a:p>
            <a:r>
              <a:rPr lang="en-US" b="0" dirty="0" smtClean="0"/>
              <a:t>Results (Y/N/A): 15/0/0</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6445644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Complete LB240</a:t>
            </a:r>
            <a:r>
              <a:rPr lang="en-US" b="0" dirty="0"/>
              <a:t> </a:t>
            </a:r>
            <a:r>
              <a:rPr lang="en-US" b="0" dirty="0" smtClean="0"/>
              <a:t>comment resolution by end of Sep. meeting.</a:t>
            </a:r>
          </a:p>
          <a:p>
            <a:pPr>
              <a:buFont typeface="Arial" panose="020B0604020202020204" pitchFamily="34" charset="0"/>
              <a:buChar char="•"/>
            </a:pPr>
            <a:r>
              <a:rPr lang="en-US" b="0" dirty="0" smtClean="0"/>
              <a:t>Publish a new baseline draft</a:t>
            </a:r>
            <a:r>
              <a:rPr lang="en-US" b="0" dirty="0"/>
              <a:t> </a:t>
            </a:r>
            <a:r>
              <a:rPr lang="en-US" b="0" dirty="0" smtClean="0"/>
              <a:t>D1.3 including all adopted CR from July meeting.</a:t>
            </a:r>
          </a:p>
          <a:p>
            <a:pPr>
              <a:buFont typeface="Arial" panose="020B0604020202020204" pitchFamily="34" charset="0"/>
              <a:buChar char="•"/>
            </a:pPr>
            <a:r>
              <a:rPr lang="en-US" b="0" dirty="0" smtClean="0"/>
              <a:t>Have a 3 day ad hoc for the purpose of comment resolution.</a:t>
            </a:r>
          </a:p>
          <a:p>
            <a:pPr>
              <a:buFont typeface="Arial" panose="020B0604020202020204" pitchFamily="34" charset="0"/>
              <a:buChar char="•"/>
            </a:pP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3730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 – no change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CR submissions that are presented on </a:t>
            </a:r>
            <a:r>
              <a:rPr lang="en-US" b="0" dirty="0" err="1" smtClean="0"/>
              <a:t>telecons</a:t>
            </a:r>
            <a:r>
              <a:rPr lang="en-US" b="0" dirty="0" smtClean="0"/>
              <a:t> and ad hoc meetings and are brought to a </a:t>
            </a:r>
            <a:r>
              <a:rPr lang="en-US" b="0" dirty="0" err="1" smtClean="0"/>
              <a:t>strawpoll</a:t>
            </a:r>
            <a:r>
              <a:rPr lang="en-US" b="0" dirty="0"/>
              <a:t> </a:t>
            </a:r>
            <a:r>
              <a:rPr lang="en-US" b="0" dirty="0" smtClean="0"/>
              <a:t>to adopt.</a:t>
            </a:r>
          </a:p>
          <a:p>
            <a:pPr>
              <a:buFont typeface="Arial" panose="020B0604020202020204" pitchFamily="34" charset="0"/>
              <a:buChar char="•"/>
            </a:pPr>
            <a:r>
              <a:rPr lang="en-US" b="0" dirty="0" smtClean="0"/>
              <a:t>For such </a:t>
            </a:r>
            <a:r>
              <a:rPr lang="en-US" b="0" dirty="0" err="1" smtClean="0"/>
              <a:t>strawpoll</a:t>
            </a:r>
            <a:r>
              <a:rPr lang="en-US" b="0" dirty="0" smtClean="0"/>
              <a:t> that meets the approval requirement for a motion, then the chair will prepare a batch motion for the first meeting of the upcoming session for formal approval, without additional review</a:t>
            </a:r>
            <a:r>
              <a:rPr lang="en-US" b="0" smtClean="0"/>
              <a:t>. </a:t>
            </a:r>
          </a:p>
          <a:p>
            <a:pPr>
              <a:buFont typeface="Arial" panose="020B0604020202020204" pitchFamily="34" charset="0"/>
              <a:buChar char="•"/>
            </a:pPr>
            <a:endParaRPr lang="en-US" b="0" dirty="0"/>
          </a:p>
          <a:p>
            <a:pPr marL="0" indent="0"/>
            <a:endParaRPr lang="en-US" b="0"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77008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July 24</a:t>
            </a:r>
            <a:r>
              <a:rPr lang="en-US" altLang="en-US" baseline="30000" dirty="0" smtClean="0"/>
              <a:t>th</a:t>
            </a:r>
            <a:r>
              <a:rPr lang="en-US" altLang="en-US" dirty="0" smtClean="0"/>
              <a:t>  	(Wednesday</a:t>
            </a:r>
            <a:r>
              <a:rPr lang="en-US" altLang="en-US" dirty="0"/>
              <a:t>), 13:00 ET – 14:30 </a:t>
            </a:r>
            <a:r>
              <a:rPr lang="en-US" altLang="en-US" dirty="0" smtClean="0"/>
              <a:t>ET – already approved</a:t>
            </a:r>
          </a:p>
          <a:p>
            <a:pPr>
              <a:buFont typeface="Arial" panose="020B0604020202020204" pitchFamily="34" charset="0"/>
              <a:buChar char="•"/>
            </a:pPr>
            <a:r>
              <a:rPr lang="en-US" altLang="en-US" dirty="0" smtClean="0"/>
              <a:t>July 31</a:t>
            </a:r>
            <a:r>
              <a:rPr lang="en-US" altLang="en-US" baseline="30000" dirty="0" smtClean="0"/>
              <a:t>st</a:t>
            </a:r>
            <a:r>
              <a:rPr lang="en-US" altLang="en-US" dirty="0"/>
              <a:t>	(Wednesday), 13:00 ET – 14:30 ET</a:t>
            </a:r>
          </a:p>
          <a:p>
            <a:pPr>
              <a:buFont typeface="Arial" panose="020B0604020202020204" pitchFamily="34" charset="0"/>
              <a:buChar char="•"/>
            </a:pPr>
            <a:r>
              <a:rPr lang="en-US" altLang="en-US" dirty="0" smtClean="0"/>
              <a:t>Aug. 7</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Aug. 14</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Aug. 21</a:t>
            </a:r>
            <a:r>
              <a:rPr lang="en-US" altLang="en-US" baseline="30000" dirty="0" smtClean="0"/>
              <a:t>st</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Sep. 4</a:t>
            </a:r>
            <a:r>
              <a:rPr lang="en-US" altLang="en-US" baseline="30000" dirty="0" smtClean="0"/>
              <a:t>th</a:t>
            </a:r>
            <a:r>
              <a:rPr lang="en-US" altLang="en-US" dirty="0" smtClean="0"/>
              <a:t> </a:t>
            </a:r>
            <a:r>
              <a:rPr lang="en-US" altLang="en-US" dirty="0"/>
              <a:t>	(Wednesday), 13:00 ET – 14:30 ET</a:t>
            </a:r>
          </a:p>
          <a:p>
            <a:pPr marL="0" indent="0"/>
            <a:endParaRPr lang="en-US" altLang="en-US" dirty="0" smtClean="0"/>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61556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11-19-1074</a:t>
            </a:r>
            <a:endParaRPr lang="en-US" dirty="0"/>
          </a:p>
        </p:txBody>
      </p:sp>
      <p:sp>
        <p:nvSpPr>
          <p:cNvPr id="3" name="Content Placeholder 2"/>
          <p:cNvSpPr>
            <a:spLocks noGrp="1"/>
          </p:cNvSpPr>
          <p:nvPr>
            <p:ph idx="1"/>
          </p:nvPr>
        </p:nvSpPr>
        <p:spPr>
          <a:xfrm>
            <a:off x="914401" y="1628801"/>
            <a:ext cx="10361084" cy="4465614"/>
          </a:xfrm>
        </p:spPr>
        <p:txBody>
          <a:bodyPr/>
          <a:lstStyle/>
          <a:p>
            <a:r>
              <a:rPr lang="en-US" dirty="0" smtClean="0"/>
              <a:t>Motion</a:t>
            </a:r>
          </a:p>
          <a:p>
            <a:r>
              <a:rPr lang="en-US" b="0" dirty="0"/>
              <a:t>Move to adopt the resolutions to CIDs 2381, 1440, 1080, 1240, 1239, 1442, 2345, </a:t>
            </a:r>
            <a:endParaRPr lang="en-US" b="0" dirty="0" smtClean="0"/>
          </a:p>
          <a:p>
            <a:r>
              <a:rPr lang="en-US" b="0" dirty="0" smtClean="0"/>
              <a:t>2346 </a:t>
            </a:r>
            <a:r>
              <a:rPr lang="en-US" b="0" dirty="0"/>
              <a:t>as shown in 11-19-842r1 and implemented in P802.11az_Draft_D1.2 and </a:t>
            </a:r>
            <a:endParaRPr lang="en-US" b="0" dirty="0" smtClean="0"/>
          </a:p>
          <a:p>
            <a:r>
              <a:rPr lang="en-US" b="0" dirty="0" smtClean="0"/>
              <a:t>modified </a:t>
            </a:r>
            <a:r>
              <a:rPr lang="en-US" b="0" dirty="0"/>
              <a:t>by 11-19-1074r2 and the resolutions to CIDs 2347, 1444, 2348 as </a:t>
            </a:r>
            <a:endParaRPr lang="en-US" b="0" dirty="0" smtClean="0"/>
          </a:p>
          <a:p>
            <a:r>
              <a:rPr lang="en-US" b="0" dirty="0" smtClean="0"/>
              <a:t>depicted </a:t>
            </a:r>
            <a:r>
              <a:rPr lang="en-US" b="0" dirty="0"/>
              <a:t>in 11-19-1074r2, instruct the technical editor to incorporate it in the </a:t>
            </a:r>
            <a:endParaRPr lang="en-US" b="0" dirty="0" smtClean="0"/>
          </a:p>
          <a:p>
            <a:r>
              <a:rPr lang="en-US" b="0" dirty="0" smtClean="0"/>
              <a:t>P802.11az </a:t>
            </a:r>
            <a:r>
              <a:rPr lang="en-US" b="0" dirty="0"/>
              <a:t>draft and grant the editor editorial license. </a:t>
            </a:r>
          </a:p>
          <a:p>
            <a:endParaRPr lang="en-US" b="0" dirty="0"/>
          </a:p>
          <a:p>
            <a:r>
              <a:rPr lang="en-US" dirty="0"/>
              <a:t>Note to the editor: </a:t>
            </a:r>
            <a:endParaRPr lang="en-US" dirty="0" smtClean="0"/>
          </a:p>
          <a:p>
            <a:r>
              <a:rPr lang="en-US" b="0" dirty="0" smtClean="0"/>
              <a:t>Only </a:t>
            </a:r>
            <a:r>
              <a:rPr lang="en-US" b="0" dirty="0"/>
              <a:t>changes shown in 11-19-1074r2 </a:t>
            </a:r>
            <a:r>
              <a:rPr lang="en-US" b="0" dirty="0" smtClean="0"/>
              <a:t>require incorporating, </a:t>
            </a:r>
            <a:r>
              <a:rPr lang="en-US" b="0" dirty="0"/>
              <a:t>the </a:t>
            </a:r>
            <a:r>
              <a:rPr lang="en-US" b="0" dirty="0" smtClean="0"/>
              <a:t>remaining were  </a:t>
            </a:r>
          </a:p>
          <a:p>
            <a:r>
              <a:rPr lang="en-US" b="0" dirty="0" smtClean="0"/>
              <a:t>already </a:t>
            </a:r>
            <a:r>
              <a:rPr lang="en-US" b="0" dirty="0"/>
              <a:t>implemented.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088342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a:t>
            </a:r>
            <a:r>
              <a:rPr lang="en-US" dirty="0" smtClean="0"/>
              <a:t>(previously taken)</a:t>
            </a:r>
            <a:endParaRPr lang="en-US" dirty="0" smtClean="0"/>
          </a:p>
          <a:p>
            <a:pPr marL="0" indent="0"/>
            <a:r>
              <a:rPr lang="en-US" b="0" dirty="0" smtClean="0"/>
              <a:t>Move to defer motion of slide 33 of 11-19-946 to slot 7 of this week. </a:t>
            </a:r>
            <a:endParaRPr lang="en-US" b="0" dirty="0"/>
          </a:p>
          <a:p>
            <a:pPr marL="0" indent="0"/>
            <a:endParaRPr lang="en-US" b="0" dirty="0" smtClean="0"/>
          </a:p>
          <a:p>
            <a:pPr marL="0" indent="0"/>
            <a:r>
              <a:rPr lang="en-US" b="0" dirty="0" smtClean="0"/>
              <a:t>Moved: Qi Wang</a:t>
            </a:r>
          </a:p>
          <a:p>
            <a:pPr marL="0" indent="0"/>
            <a:r>
              <a:rPr lang="en-US" b="0" dirty="0" smtClean="0"/>
              <a:t>Second: Nehru Bhandaru </a:t>
            </a:r>
            <a:endParaRPr lang="en-US" b="0" dirty="0"/>
          </a:p>
          <a:p>
            <a:pPr marL="0" indent="0"/>
            <a:r>
              <a:rPr lang="en-US" b="0" dirty="0"/>
              <a:t>Results (Y/N/A</a:t>
            </a:r>
            <a:r>
              <a:rPr lang="en-US" b="0" dirty="0" smtClean="0"/>
              <a:t>): 6/0/7</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9863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1817997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94782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progress towards Sep. recirculation ballot (8min)</a:t>
            </a:r>
          </a:p>
          <a:p>
            <a:pPr algn="just">
              <a:spcBef>
                <a:spcPct val="20000"/>
              </a:spcBef>
              <a:buFontTx/>
              <a:buChar char="•"/>
            </a:pPr>
            <a:r>
              <a:rPr lang="en-US" altLang="en-US" sz="2000" b="0" dirty="0" smtClean="0"/>
              <a:t>Set targets for the Sep. meeting. (5min)</a:t>
            </a:r>
          </a:p>
          <a:p>
            <a:pPr algn="just">
              <a:spcBef>
                <a:spcPct val="20000"/>
              </a:spcBef>
              <a:buFontTx/>
              <a:buChar char="•"/>
            </a:pPr>
            <a:r>
              <a:rPr lang="en-US" altLang="en-US" sz="2000" b="0" dirty="0" smtClean="0"/>
              <a:t>Set conference calls till the Sep. meeting. (5min)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2311650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00028538"/>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8853247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87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Adjourn for the week</a:t>
            </a:r>
            <a:endParaRPr lang="en-US" sz="4400" dirty="0"/>
          </a:p>
        </p:txBody>
      </p:sp>
      <p:sp>
        <p:nvSpPr>
          <p:cNvPr id="3" name="Content Placeholder 2"/>
          <p:cNvSpPr>
            <a:spLocks noGrp="1"/>
          </p:cNvSpPr>
          <p:nvPr>
            <p:ph idx="1"/>
          </p:nvPr>
        </p:nvSpPr>
        <p:spPr/>
        <p:txBody>
          <a:bodyPr/>
          <a:lstStyle/>
          <a:p>
            <a:pPr algn="ctr"/>
            <a:endParaRPr lang="en-US" sz="3200" smtClean="0">
              <a:solidFill>
                <a:srgbClr val="FF0000"/>
              </a:solidFill>
            </a:endParaRPr>
          </a:p>
          <a:p>
            <a:pPr algn="ctr"/>
            <a:r>
              <a:rPr lang="en-US" sz="7200" smtClean="0">
                <a:solidFill>
                  <a:srgbClr val="FF0000"/>
                </a:solidFill>
              </a:rPr>
              <a:t>Thank you</a:t>
            </a:r>
            <a:endParaRPr lang="en-US" sz="720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0457343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81291</TotalTime>
  <Words>6801</Words>
  <Application>Microsoft Office PowerPoint</Application>
  <PresentationFormat>Widescreen</PresentationFormat>
  <Paragraphs>1557</Paragraphs>
  <Slides>103</Slides>
  <Notes>22</Notes>
  <HiddenSlides>8</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103</vt:i4>
      </vt:variant>
    </vt:vector>
  </HeadingPairs>
  <TitlesOfParts>
    <vt:vector size="114"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2 discussion items</vt:lpstr>
      <vt:lpstr>Meeting Slot # 2 discussion items</vt:lpstr>
      <vt:lpstr>Fix to motion from May meeting – 11-19-622</vt:lpstr>
      <vt:lpstr>Fix to motion from May meeting – 11-19-622</vt:lpstr>
      <vt:lpstr>Fix to motion from May meeting – 11-19-1062</vt:lpstr>
      <vt:lpstr>Reminder to do attendance</vt:lpstr>
      <vt:lpstr>Recess</vt:lpstr>
      <vt:lpstr>Meeting Slot # 3 discussion items</vt:lpstr>
      <vt:lpstr>Meeting Slot # 3 discussion items</vt:lpstr>
      <vt:lpstr>Reminder to do attendance</vt:lpstr>
      <vt:lpstr>Fix to motion from May meeting – 11-19-970</vt:lpstr>
      <vt:lpstr>Submission 11-19-1233</vt:lpstr>
      <vt:lpstr>Recess</vt:lpstr>
      <vt:lpstr>Meeting Slot # 4 discussion items</vt:lpstr>
      <vt:lpstr>Meeting Slot # 4 discussion items</vt:lpstr>
      <vt:lpstr>Aug./Sep. ad hoc meeting dates</vt:lpstr>
      <vt:lpstr>Ad Hoc</vt:lpstr>
      <vt:lpstr>Submission 11-19-1234</vt:lpstr>
      <vt:lpstr>Submission 11-19-1036</vt:lpstr>
      <vt:lpstr>Reminder to do attendance</vt:lpstr>
      <vt:lpstr>Recess</vt:lpstr>
      <vt:lpstr>Meeting Slot # 5 discussion items</vt:lpstr>
      <vt:lpstr>Meeting Slot # 5 discussion items</vt:lpstr>
      <vt:lpstr>Submission 11-19-1040</vt:lpstr>
      <vt:lpstr>Approval of previous meeting minutes</vt:lpstr>
      <vt:lpstr>Submission 11-19-1041</vt:lpstr>
      <vt:lpstr>Submission 11-19-1277</vt:lpstr>
      <vt:lpstr>Achievements for the week</vt:lpstr>
      <vt:lpstr>Targets for the Sep. meeting</vt:lpstr>
      <vt:lpstr>3 Day Ad Hoc</vt:lpstr>
      <vt:lpstr>Reminder to do attendance</vt:lpstr>
      <vt:lpstr>Recess</vt:lpstr>
      <vt:lpstr>Meeting Slot # 6 discussion items</vt:lpstr>
      <vt:lpstr>Meeting Slot # 6 discussion items</vt:lpstr>
      <vt:lpstr>Submission 11-19-0579</vt:lpstr>
      <vt:lpstr>Reminder to do attendance</vt:lpstr>
      <vt:lpstr>Recess</vt:lpstr>
      <vt:lpstr>Meeting Slot # 7 discussion items</vt:lpstr>
      <vt:lpstr>Meeting Slot # 7 discussion items</vt:lpstr>
      <vt:lpstr>Current Approved Timelines </vt:lpstr>
      <vt:lpstr>TGaz Ad Hoc</vt:lpstr>
      <vt:lpstr>TGaz Sep. Ad Hoc Announcement</vt:lpstr>
      <vt:lpstr>TG Status And Work Completed</vt:lpstr>
      <vt:lpstr>TGaz Ad Hoc</vt:lpstr>
      <vt:lpstr>September Meeting Goals</vt:lpstr>
      <vt:lpstr>TGaz process going forward – no change</vt:lpstr>
      <vt:lpstr>Teleconference Schedule</vt:lpstr>
      <vt:lpstr>Submission 11-19-1074</vt:lpstr>
      <vt:lpstr>Comment Resolution from Ad Hoc and Telecon</vt:lpstr>
      <vt:lpstr>Comment Resolution from Ad Hoc and Telecon</vt:lpstr>
      <vt:lpstr>Reminder to do attendance</vt:lpstr>
      <vt:lpstr>Meeting Slot # 8 discussion items</vt:lpstr>
      <vt:lpstr>Meeting Slot # 7 discussion items</vt:lpstr>
      <vt:lpstr>AOB</vt:lpstr>
      <vt:lpstr>Adjourn for the week</vt:lpstr>
      <vt:lpstr>Motion to adopt text</vt:lpstr>
      <vt:lpstr>802.11 Template Instructions 2/4</vt:lpstr>
      <vt:lpstr>802.11 Template Instructions 3/4</vt:lpstr>
      <vt:lpstr>802.11 Template Instructions 4/4 Recommendations</vt:lpstr>
      <vt:lpstr>Comment Resolution from Ad Hoc and Telecon</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659</cp:revision>
  <cp:lastPrinted>1601-01-01T00:00:00Z</cp:lastPrinted>
  <dcterms:created xsi:type="dcterms:W3CDTF">2018-08-06T10:28:59Z</dcterms:created>
  <dcterms:modified xsi:type="dcterms:W3CDTF">2019-07-18T11:31:21Z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2019-07-18 11:31:21Z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