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90" r:id="rId76"/>
    <p:sldId id="359" r:id="rId77"/>
    <p:sldId id="367" r:id="rId78"/>
    <p:sldId id="368" r:id="rId79"/>
    <p:sldId id="369" r:id="rId80"/>
    <p:sldId id="388" r:id="rId81"/>
    <p:sldId id="389" r:id="rId82"/>
    <p:sldId id="370" r:id="rId83"/>
    <p:sldId id="380" r:id="rId84"/>
    <p:sldId id="381" r:id="rId85"/>
    <p:sldId id="360" r:id="rId86"/>
    <p:sldId id="361" r:id="rId87"/>
    <p:sldId id="312" r:id="rId88"/>
    <p:sldId id="259" r:id="rId89"/>
    <p:sldId id="260" r:id="rId90"/>
    <p:sldId id="261" r:id="rId91"/>
    <p:sldId id="325" r:id="rId92"/>
    <p:sldId id="262" r:id="rId93"/>
    <p:sldId id="263" r:id="rId94"/>
    <p:sldId id="264"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90"/>
            <p14:sldId id="359"/>
            <p14:sldId id="367"/>
          </p14:sldIdLst>
        </p14:section>
        <p14:section name="Slot#7" id="{D59D5964-9646-4C25-959D-E55F97EAE577}">
          <p14:sldIdLst>
            <p14:sldId id="368"/>
            <p14:sldId id="369"/>
            <p14:sldId id="388"/>
            <p14:sldId id="389"/>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50" autoAdjust="0"/>
    <p:restoredTop sz="94693" autoAdjust="0"/>
  </p:normalViewPr>
  <p:slideViewPr>
    <p:cSldViewPr>
      <p:cViewPr varScale="1">
        <p:scale>
          <a:sx n="78" d="100"/>
          <a:sy n="78" d="100"/>
        </p:scale>
        <p:origin x="40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2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a:t>
                      </a:r>
                      <a:r>
                        <a:rPr lang="en-US" strike="sngStrike" dirty="0" smtClean="0"/>
                        <a:t>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a:t>
            </a:r>
            <a:r>
              <a:rPr lang="en-US" altLang="en-US" sz="2000" b="0" dirty="0" smtClean="0"/>
              <a:t>May meeting minutes. (5min</a:t>
            </a:r>
            <a:r>
              <a:rPr lang="en-US" altLang="en-US" sz="2000" b="0" dirty="0" smtClean="0"/>
              <a:t>)</a:t>
            </a:r>
          </a:p>
          <a:p>
            <a:pPr algn="just">
              <a:spcBef>
                <a:spcPct val="20000"/>
              </a:spcBef>
              <a:buFontTx/>
              <a:buChar char="•"/>
            </a:pPr>
            <a:r>
              <a:rPr lang="en-US" altLang="en-US" sz="2000" b="0" dirty="0"/>
              <a:t>Review comments assignment status (15min</a:t>
            </a:r>
            <a:r>
              <a:rPr lang="en-US" altLang="en-US" sz="2000" b="0" dirty="0" smtClean="0"/>
              <a:t>)</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t>
            </a:r>
            <a:r>
              <a:rPr lang="en-US" altLang="en-US" sz="2000" b="0" dirty="0" smtClean="0"/>
              <a:t>65</a:t>
            </a:r>
            <a:r>
              <a:rPr lang="en-US" altLang="en-US" sz="2000" b="0" dirty="0" smtClean="0"/>
              <a:t>min </a:t>
            </a:r>
            <a:r>
              <a:rPr lang="en-US" altLang="en-US" sz="2000" b="0" dirty="0" smtClean="0"/>
              <a:t>- as time permits</a:t>
            </a:r>
            <a:r>
              <a:rPr lang="en-US" altLang="en-US" sz="2000" b="0" dirty="0" smtClean="0"/>
              <a:t>).</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a:t>
                      </a:r>
                      <a:r>
                        <a:rPr lang="en-US" strike="sngStrike" dirty="0" smtClean="0"/>
                        <a:t>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Christian Berger</a:t>
            </a:r>
            <a:endParaRPr lang="en-US" b="0" dirty="0" smtClean="0"/>
          </a:p>
          <a:p>
            <a:r>
              <a:rPr lang="en-US" b="0" dirty="0" smtClean="0"/>
              <a:t>Second</a:t>
            </a:r>
            <a:r>
              <a:rPr lang="en-US" b="0" dirty="0" smtClean="0"/>
              <a:t>: Erik Lindskog</a:t>
            </a:r>
            <a:endParaRPr lang="en-US" b="0" dirty="0" smtClean="0"/>
          </a:p>
          <a:p>
            <a:r>
              <a:rPr lang="en-US" b="0" dirty="0" smtClean="0"/>
              <a:t>Results (Y/N/A</a:t>
            </a:r>
            <a:r>
              <a:rPr lang="en-US" b="0" dirty="0" smtClean="0"/>
              <a:t>):11/0/0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a:t>
            </a:r>
            <a:r>
              <a:rPr lang="en-US" sz="2000" b="0" dirty="0" smtClean="0"/>
              <a:t>.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a:t>
            </a:r>
            <a:r>
              <a:rPr lang="en-US" sz="2000" b="0" dirty="0" smtClean="0"/>
              <a:t>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endParaRPr lang="en-US" sz="2000" b="0" dirty="0" smtClean="0"/>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a:t>
            </a:r>
            <a:r>
              <a:rPr lang="en-US" b="0" dirty="0" smtClean="0"/>
              <a:t>11-19-1041r2 </a:t>
            </a:r>
            <a:r>
              <a:rPr lang="en-US" b="0" dirty="0" smtClean="0"/>
              <a:t>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Jerome Henry</a:t>
            </a:r>
            <a:endParaRPr lang="en-US" b="0" dirty="0" smtClean="0"/>
          </a:p>
          <a:p>
            <a:r>
              <a:rPr lang="en-US" b="0" dirty="0" smtClean="0"/>
              <a:t>Second</a:t>
            </a:r>
            <a:r>
              <a:rPr lang="en-US" b="0" dirty="0" smtClean="0"/>
              <a:t>: Erik Lindskog</a:t>
            </a:r>
            <a:endParaRPr lang="en-US" b="0" dirty="0" smtClean="0"/>
          </a:p>
          <a:p>
            <a:r>
              <a:rPr lang="en-US" b="0" dirty="0" smtClean="0"/>
              <a:t>Results (Y/N/A</a:t>
            </a:r>
            <a:r>
              <a:rPr lang="en-US" b="0" dirty="0" smtClean="0"/>
              <a:t>): 13/0/0</a:t>
            </a:r>
          </a:p>
          <a:p>
            <a:r>
              <a:rPr lang="en-US" b="0" dirty="0" smtClean="0"/>
              <a:t>Motion passes.</a:t>
            </a:r>
            <a:endParaRPr lang="en-US" b="0" dirty="0" smtClean="0"/>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a:t>
            </a:r>
            <a:r>
              <a:rPr lang="en-US" b="0" dirty="0" smtClean="0"/>
              <a:t>11-19-1277r3 </a:t>
            </a:r>
            <a:r>
              <a:rPr lang="en-US" b="0" dirty="0"/>
              <a:t>for CIDs </a:t>
            </a:r>
            <a:r>
              <a:rPr lang="en-US" b="0" dirty="0" smtClean="0"/>
              <a:t>1238</a:t>
            </a:r>
            <a:r>
              <a:rPr lang="en-US" b="0" dirty="0" smtClean="0"/>
              <a:t>,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Ganesh </a:t>
            </a:r>
            <a:r>
              <a:rPr lang="en-US" b="0" dirty="0" err="1" smtClean="0"/>
              <a:t>Venkatesan</a:t>
            </a:r>
            <a:endParaRPr lang="en-US" b="0" dirty="0" smtClean="0"/>
          </a:p>
          <a:p>
            <a:r>
              <a:rPr lang="en-US" b="0" dirty="0" smtClean="0"/>
              <a:t>Second</a:t>
            </a:r>
            <a:r>
              <a:rPr lang="en-US" b="0" dirty="0" smtClean="0"/>
              <a:t>: Qinghua Li</a:t>
            </a:r>
            <a:endParaRPr lang="en-US" b="0" dirty="0" smtClean="0"/>
          </a:p>
          <a:p>
            <a:r>
              <a:rPr lang="en-US" b="0" dirty="0" smtClean="0"/>
              <a:t>Results (Y/N/A</a:t>
            </a:r>
            <a:r>
              <a:rPr lang="en-US" b="0" dirty="0" smtClean="0"/>
              <a:t>): 13/0/0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5282869"/>
              </p:ext>
            </p:extLst>
          </p:nvPr>
        </p:nvGraphicFramePr>
        <p:xfrm>
          <a:off x="335360" y="1484786"/>
          <a:ext cx="11054423" cy="3473938"/>
        </p:xfrm>
        <a:graphic>
          <a:graphicData uri="http://schemas.openxmlformats.org/drawingml/2006/table">
            <a:tbl>
              <a:tblPr firstRow="1" bandRow="1">
                <a:tableStyleId>{21E4AEA4-8DFA-4A89-87EB-49C32662AFE0}</a:tableStyleId>
              </a:tblPr>
              <a:tblGrid>
                <a:gridCol w="1296144"/>
                <a:gridCol w="1512168"/>
                <a:gridCol w="4824536"/>
                <a:gridCol w="1656184"/>
                <a:gridCol w="17653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as time permits</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a:t>
                      </a:r>
                      <a:r>
                        <a:rPr lang="en-US" baseline="0" dirty="0" smtClean="0"/>
                        <a:t> time permits</a:t>
                      </a:r>
                      <a:endParaRPr lang="en-US"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Submission </a:t>
            </a:r>
            <a:r>
              <a:rPr lang="en-US" dirty="0" smtClean="0"/>
              <a:t>11-19-0579</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a:t>
            </a:r>
            <a:r>
              <a:rPr lang="en-US" b="0" dirty="0" smtClean="0"/>
              <a:t>document 11-19-579r6 </a:t>
            </a:r>
            <a:r>
              <a:rPr lang="en-US" b="0" dirty="0" smtClean="0"/>
              <a:t>for CIDs </a:t>
            </a:r>
          </a:p>
          <a:p>
            <a:r>
              <a:rPr lang="en-US" b="0" dirty="0" smtClean="0"/>
              <a:t>1033,1035, 1087  and 1088</a:t>
            </a:r>
            <a:r>
              <a:rPr lang="en-US" b="0" dirty="0" smtClean="0"/>
              <a:t>,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a:t>
            </a:r>
            <a:r>
              <a:rPr lang="en-US" b="0" dirty="0" smtClean="0"/>
              <a:t>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Qinghua Li </a:t>
            </a:r>
            <a:endParaRPr lang="en-US" b="0" dirty="0" smtClean="0"/>
          </a:p>
          <a:p>
            <a:r>
              <a:rPr lang="en-US" b="0" dirty="0" smtClean="0"/>
              <a:t>Second: Ganesh </a:t>
            </a:r>
            <a:r>
              <a:rPr lang="en-US" b="0" dirty="0" err="1" smtClean="0"/>
              <a:t>Venkatesan</a:t>
            </a:r>
            <a:r>
              <a:rPr lang="en-US" b="0" dirty="0" smtClean="0"/>
              <a:t> </a:t>
            </a:r>
          </a:p>
          <a:p>
            <a:r>
              <a:rPr lang="en-US" b="0" dirty="0" smtClean="0"/>
              <a:t>Results </a:t>
            </a:r>
            <a:r>
              <a:rPr lang="en-US" b="0" dirty="0" smtClean="0"/>
              <a:t>(Y/N/A</a:t>
            </a:r>
            <a:r>
              <a:rPr lang="en-US" b="0" dirty="0" smtClean="0"/>
              <a:t>): 13/0/0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661231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r>
              <a:rPr lang="en-US" altLang="en-US" sz="2000" b="0" dirty="0" smtClean="0"/>
              <a:t>)</a:t>
            </a:r>
          </a:p>
          <a:p>
            <a:pPr algn="just">
              <a:spcBef>
                <a:spcPct val="20000"/>
              </a:spcBef>
              <a:buFontTx/>
              <a:buChar char="•"/>
            </a:pPr>
            <a:r>
              <a:rPr lang="en-US" altLang="en-US" sz="2000" b="0" dirty="0"/>
              <a:t>Consider progress towards Sep. recirculation ballot (8min)</a:t>
            </a:r>
          </a:p>
          <a:p>
            <a:pPr algn="just">
              <a:spcBef>
                <a:spcPct val="20000"/>
              </a:spcBef>
              <a:buFontTx/>
              <a:buChar char="•"/>
            </a:pPr>
            <a:r>
              <a:rPr lang="en-US" altLang="en-US" sz="2000" b="0" dirty="0"/>
              <a:t>Set targets for the Sep. meeting. (5min)</a:t>
            </a:r>
          </a:p>
          <a:p>
            <a:pPr algn="just">
              <a:spcBef>
                <a:spcPct val="20000"/>
              </a:spcBef>
              <a:buFontTx/>
              <a:buChar char="•"/>
            </a:pPr>
            <a:r>
              <a:rPr lang="en-US" altLang="en-US" sz="2000" b="0" dirty="0"/>
              <a:t>CR assignment and current status of open call for CID volunteers. (11-19-431</a:t>
            </a:r>
            <a:r>
              <a:rPr lang="en-US" altLang="en-US" sz="2000" b="0" dirty="0" smtClean="0"/>
              <a:t>) (10min)</a:t>
            </a:r>
            <a:endParaRPr lang="en-US" altLang="en-US" sz="2000" b="0" dirty="0"/>
          </a:p>
          <a:p>
            <a:pPr algn="just">
              <a:spcBef>
                <a:spcPct val="20000"/>
              </a:spcBef>
              <a:buFontTx/>
              <a:buChar char="•"/>
            </a:pPr>
            <a:r>
              <a:rPr lang="en-US" altLang="en-US" sz="2000" b="0" dirty="0" smtClean="0"/>
              <a:t>Set </a:t>
            </a:r>
            <a:r>
              <a:rPr lang="en-US" altLang="en-US" sz="2000" b="0" dirty="0"/>
              <a:t>conference calls till the Sep. meeting. (5min</a:t>
            </a:r>
            <a:r>
              <a:rPr lang="en-US" altLang="en-US" sz="2000" b="0" dirty="0" smtClean="0"/>
              <a:t>)</a:t>
            </a:r>
            <a:endParaRPr lang="en-US" altLang="en-US" sz="2000" b="0" dirty="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94548631"/>
              </p:ext>
            </p:extLst>
          </p:nvPr>
        </p:nvGraphicFramePr>
        <p:xfrm>
          <a:off x="929215" y="1484786"/>
          <a:ext cx="10460568" cy="4104479"/>
        </p:xfrm>
        <a:graphic>
          <a:graphicData uri="http://schemas.openxmlformats.org/drawingml/2006/table">
            <a:tbl>
              <a:tblPr firstRow="1" bandRow="1">
                <a:tableStyleId>{21E4AEA4-8DFA-4A89-87EB-49C32662AFE0}</a:tableStyleId>
              </a:tblPr>
              <a:tblGrid>
                <a:gridCol w="1278353"/>
                <a:gridCol w="2376264"/>
                <a:gridCol w="396044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t>
                      </a:r>
                      <a:r>
                        <a:rPr lang="en-US" dirty="0" smtClean="0"/>
                        <a:t>as</a:t>
                      </a:r>
                      <a:r>
                        <a:rPr lang="en-US" baseline="0" dirty="0" smtClean="0"/>
                        <a:t> needed</a:t>
                      </a:r>
                      <a:endParaRPr lang="en-US" dirty="0"/>
                    </a:p>
                  </a:txBody>
                  <a:tcPr marT="45712" marB="45712"/>
                </a:tc>
              </a:tr>
              <a:tr h="182872">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480048">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r h="160016">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a:t>
                      </a:r>
                      <a:endParaRPr lang="en-US" dirty="0"/>
                    </a:p>
                  </a:txBody>
                  <a:tcPr marT="45712" marB="45712"/>
                </a:tc>
              </a:tr>
              <a:tr h="188273">
                <a:tc>
                  <a:txBody>
                    <a:bodyPr/>
                    <a:lstStyle/>
                    <a:p>
                      <a:r>
                        <a:rPr lang="en-US" dirty="0" smtClean="0"/>
                        <a:t>11-19-1325</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Leftover</a:t>
                      </a:r>
                      <a:r>
                        <a:rPr lang="en-US" baseline="0" dirty="0" smtClean="0"/>
                        <a:t> from </a:t>
                      </a:r>
                      <a:r>
                        <a:rPr lang="en-US" dirty="0" smtClean="0"/>
                        <a:t>11-19-1277</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July 24</a:t>
            </a:r>
            <a:r>
              <a:rPr lang="en-US" altLang="en-US" baseline="30000" dirty="0" smtClean="0"/>
              <a:t>th</a:t>
            </a:r>
            <a:r>
              <a:rPr lang="en-US" altLang="en-US" dirty="0" smtClean="0"/>
              <a:t>  </a:t>
            </a:r>
            <a:r>
              <a:rPr lang="en-US" altLang="en-US" dirty="0" smtClean="0"/>
              <a:t>	(Wednesday</a:t>
            </a:r>
            <a:r>
              <a:rPr lang="en-US" altLang="en-US" dirty="0"/>
              <a:t>), 13:00 ET – 14:30 </a:t>
            </a:r>
            <a:r>
              <a:rPr lang="en-US" altLang="en-US" dirty="0" smtClean="0"/>
              <a:t>ET – already approved</a:t>
            </a:r>
          </a:p>
          <a:p>
            <a:pPr>
              <a:buFont typeface="Arial" panose="020B0604020202020204" pitchFamily="34" charset="0"/>
              <a:buChar char="•"/>
            </a:pPr>
            <a:r>
              <a:rPr lang="en-US" altLang="en-US" dirty="0" smtClean="0"/>
              <a:t>July 31</a:t>
            </a:r>
            <a:r>
              <a:rPr lang="en-US" altLang="en-US" baseline="30000" dirty="0" smtClean="0"/>
              <a:t>st</a:t>
            </a:r>
            <a:r>
              <a:rPr lang="en-US" altLang="en-US" dirty="0"/>
              <a:t>	(Wednesday), 13:00 ET – 14:30 ET</a:t>
            </a:r>
          </a:p>
          <a:p>
            <a:pPr>
              <a:buFont typeface="Arial" panose="020B0604020202020204" pitchFamily="34" charset="0"/>
              <a:buChar char="•"/>
            </a:pPr>
            <a:r>
              <a:rPr lang="en-US" altLang="en-US" dirty="0" smtClean="0"/>
              <a:t>Aug. 7</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14</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21</a:t>
            </a:r>
            <a:r>
              <a:rPr lang="en-US" altLang="en-US" baseline="30000" dirty="0" smtClean="0"/>
              <a:t>st</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Sep. 4</a:t>
            </a:r>
            <a:r>
              <a:rPr lang="en-US" altLang="en-US" baseline="30000" dirty="0" smtClean="0"/>
              <a:t>th</a:t>
            </a:r>
            <a:r>
              <a:rPr lang="en-US" altLang="en-US" dirty="0" smtClean="0"/>
              <a:t> </a:t>
            </a:r>
            <a:r>
              <a:rPr lang="en-US" altLang="en-US" dirty="0"/>
              <a:t>	(Wednesday), 13:00 ET – 14:30 ET</a:t>
            </a:r>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61556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a:t>
            </a:r>
            <a:r>
              <a:rPr lang="en-US" b="0" dirty="0" smtClean="0"/>
              <a:t>~150 </a:t>
            </a:r>
            <a:r>
              <a:rPr lang="en-US" b="0" dirty="0" smtClean="0"/>
              <a:t>technical </a:t>
            </a:r>
            <a:r>
              <a:rPr lang="en-US" b="0" dirty="0" smtClean="0"/>
              <a:t>comments</a:t>
            </a:r>
            <a:r>
              <a:rPr lang="en-US" b="0" dirty="0" smtClean="0"/>
              <a:t>.</a:t>
            </a:r>
          </a:p>
          <a:p>
            <a:pPr>
              <a:buFont typeface="Arial" panose="020B0604020202020204" pitchFamily="34" charset="0"/>
              <a:buChar char="•"/>
            </a:pPr>
            <a:r>
              <a:rPr lang="en-US" b="0" dirty="0" smtClean="0"/>
              <a:t>Performed comment assignment of </a:t>
            </a:r>
            <a:r>
              <a:rPr lang="en-US" b="0" dirty="0" smtClean="0"/>
              <a:t>most of the remaining CIDs.</a:t>
            </a:r>
            <a:endParaRPr lang="en-US" b="0" dirty="0"/>
          </a:p>
          <a:p>
            <a:pPr>
              <a:buFont typeface="Arial" panose="020B0604020202020204" pitchFamily="34" charset="0"/>
              <a:buChar char="•"/>
            </a:pPr>
            <a:r>
              <a:rPr lang="en-US" b="0" dirty="0" smtClean="0"/>
              <a:t>Group met for </a:t>
            </a:r>
            <a:r>
              <a:rPr lang="en-US" b="0" dirty="0" smtClean="0"/>
              <a:t>8 </a:t>
            </a:r>
            <a:r>
              <a:rPr lang="en-US" b="0" dirty="0" smtClean="0"/>
              <a:t>meeting slots and reviewed </a:t>
            </a:r>
            <a:r>
              <a:rPr lang="en-US" b="0" dirty="0"/>
              <a:t>a total of </a:t>
            </a:r>
            <a:r>
              <a:rPr lang="en-US" b="0" dirty="0" smtClean="0"/>
              <a:t>29 </a:t>
            </a:r>
            <a:r>
              <a:rPr lang="en-US" b="0" dirty="0" smtClean="0"/>
              <a:t>submissions.</a:t>
            </a:r>
          </a:p>
          <a:p>
            <a:pPr>
              <a:buFont typeface="Arial" panose="020B0604020202020204" pitchFamily="34" charset="0"/>
              <a:buChar char="•"/>
            </a:pPr>
            <a:r>
              <a:rPr lang="en-US" b="0" dirty="0" smtClean="0"/>
              <a:t>Additional effort to meet the projected </a:t>
            </a:r>
            <a:r>
              <a:rPr lang="en-US" b="0" dirty="0" smtClean="0"/>
              <a:t>re-</a:t>
            </a:r>
            <a:r>
              <a:rPr lang="en-US" b="0" dirty="0" err="1" smtClean="0"/>
              <a:t>circ</a:t>
            </a:r>
            <a:r>
              <a:rPr lang="en-US" b="0" dirty="0" smtClean="0"/>
              <a:t> ballot out of Sep. meeting</a:t>
            </a:r>
            <a:r>
              <a:rPr lang="en-US" b="0" dirty="0" smtClean="0"/>
              <a:t>.</a:t>
            </a: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1047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recirculation ballot (8min)</a:t>
            </a:r>
          </a:p>
          <a:p>
            <a:pPr algn="just">
              <a:spcBef>
                <a:spcPct val="20000"/>
              </a:spcBef>
              <a:buFontTx/>
              <a:buChar char="•"/>
            </a:pPr>
            <a:r>
              <a:rPr lang="en-US" altLang="en-US" sz="2000" b="0" dirty="0" smtClean="0"/>
              <a:t>Set 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0028538"/>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81104</TotalTime>
  <Words>6160</Words>
  <Application>Microsoft Office PowerPoint</Application>
  <PresentationFormat>Widescreen</PresentationFormat>
  <Paragraphs>1385</Paragraphs>
  <Slides>94</Slides>
  <Notes>21</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4"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Submission 11-19-0579</vt:lpstr>
      <vt:lpstr>Reminder to do attendance</vt:lpstr>
      <vt:lpstr>Recess</vt:lpstr>
      <vt:lpstr>Meeting Slot # 7 discussion items</vt:lpstr>
      <vt:lpstr>Meeting Slot # 7 discussion items</vt:lpstr>
      <vt:lpstr>Teleconference Schedule</vt:lpstr>
      <vt:lpstr>TG Status And Work Completed</vt:lpstr>
      <vt:lpstr>Reminder to do attendance</vt:lpstr>
      <vt:lpstr>Meeting Slot # 8 discussion items</vt:lpstr>
      <vt:lpstr>Meeting Slot # 7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646</cp:revision>
  <cp:lastPrinted>1601-01-01T00:00:00Z</cp:lastPrinted>
  <dcterms:created xsi:type="dcterms:W3CDTF">2018-08-06T10:28:59Z</dcterms:created>
  <dcterms:modified xsi:type="dcterms:W3CDTF">2019-07-18T08:15:28Z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2019-07-18 08:15:27Z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