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3"/>
  </p:notesMasterIdLst>
  <p:handoutMasterIdLst>
    <p:handoutMasterId r:id="rId94"/>
  </p:handoutMasterIdLst>
  <p:sldIdLst>
    <p:sldId id="256" r:id="rId2"/>
    <p:sldId id="265" r:id="rId3"/>
    <p:sldId id="257" r:id="rId4"/>
    <p:sldId id="266" r:id="rId5"/>
    <p:sldId id="267" r:id="rId6"/>
    <p:sldId id="268" r:id="rId7"/>
    <p:sldId id="269" r:id="rId8"/>
    <p:sldId id="270" r:id="rId9"/>
    <p:sldId id="271" r:id="rId10"/>
    <p:sldId id="276" r:id="rId11"/>
    <p:sldId id="274" r:id="rId12"/>
    <p:sldId id="275" r:id="rId13"/>
    <p:sldId id="273" r:id="rId14"/>
    <p:sldId id="272" r:id="rId15"/>
    <p:sldId id="277" r:id="rId16"/>
    <p:sldId id="280" r:id="rId17"/>
    <p:sldId id="316" r:id="rId18"/>
    <p:sldId id="340" r:id="rId19"/>
    <p:sldId id="341" r:id="rId20"/>
    <p:sldId id="333" r:id="rId21"/>
    <p:sldId id="317" r:id="rId22"/>
    <p:sldId id="318" r:id="rId23"/>
    <p:sldId id="319" r:id="rId24"/>
    <p:sldId id="320" r:id="rId25"/>
    <p:sldId id="363" r:id="rId26"/>
    <p:sldId id="364" r:id="rId27"/>
    <p:sldId id="365" r:id="rId28"/>
    <p:sldId id="329" r:id="rId29"/>
    <p:sldId id="366" r:id="rId30"/>
    <p:sldId id="330" r:id="rId31"/>
    <p:sldId id="321" r:id="rId32"/>
    <p:sldId id="322" r:id="rId33"/>
    <p:sldId id="323" r:id="rId34"/>
    <p:sldId id="371" r:id="rId35"/>
    <p:sldId id="326" r:id="rId36"/>
    <p:sldId id="327" r:id="rId37"/>
    <p:sldId id="328" r:id="rId38"/>
    <p:sldId id="331" r:id="rId39"/>
    <p:sldId id="336" r:id="rId40"/>
    <p:sldId id="337" r:id="rId41"/>
    <p:sldId id="334" r:id="rId42"/>
    <p:sldId id="335" r:id="rId43"/>
    <p:sldId id="372" r:id="rId44"/>
    <p:sldId id="373" r:id="rId45"/>
    <p:sldId id="374" r:id="rId46"/>
    <p:sldId id="338" r:id="rId47"/>
    <p:sldId id="339" r:id="rId48"/>
    <p:sldId id="342" r:id="rId49"/>
    <p:sldId id="343" r:id="rId50"/>
    <p:sldId id="344" r:id="rId51"/>
    <p:sldId id="375" r:id="rId52"/>
    <p:sldId id="376" r:id="rId53"/>
    <p:sldId id="345" r:id="rId54"/>
    <p:sldId id="346" r:id="rId55"/>
    <p:sldId id="347" r:id="rId56"/>
    <p:sldId id="377" r:id="rId57"/>
    <p:sldId id="378" r:id="rId58"/>
    <p:sldId id="382" r:id="rId59"/>
    <p:sldId id="383" r:id="rId60"/>
    <p:sldId id="348" r:id="rId61"/>
    <p:sldId id="349" r:id="rId62"/>
    <p:sldId id="350" r:id="rId63"/>
    <p:sldId id="351" r:id="rId64"/>
    <p:sldId id="384" r:id="rId65"/>
    <p:sldId id="379" r:id="rId66"/>
    <p:sldId id="386" r:id="rId67"/>
    <p:sldId id="387" r:id="rId68"/>
    <p:sldId id="354" r:id="rId69"/>
    <p:sldId id="356" r:id="rId70"/>
    <p:sldId id="355" r:id="rId71"/>
    <p:sldId id="352" r:id="rId72"/>
    <p:sldId id="353" r:id="rId73"/>
    <p:sldId id="357" r:id="rId74"/>
    <p:sldId id="358" r:id="rId75"/>
    <p:sldId id="359" r:id="rId76"/>
    <p:sldId id="367" r:id="rId77"/>
    <p:sldId id="368" r:id="rId78"/>
    <p:sldId id="369" r:id="rId79"/>
    <p:sldId id="370" r:id="rId80"/>
    <p:sldId id="380" r:id="rId81"/>
    <p:sldId id="381" r:id="rId82"/>
    <p:sldId id="360" r:id="rId83"/>
    <p:sldId id="361" r:id="rId84"/>
    <p:sldId id="312" r:id="rId85"/>
    <p:sldId id="259" r:id="rId86"/>
    <p:sldId id="260" r:id="rId87"/>
    <p:sldId id="261" r:id="rId88"/>
    <p:sldId id="325" r:id="rId89"/>
    <p:sldId id="262" r:id="rId90"/>
    <p:sldId id="263" r:id="rId91"/>
    <p:sldId id="264" r:id="rId9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274"/>
            <p14:sldId id="275"/>
            <p14:sldId id="273"/>
            <p14:sldId id="272"/>
            <p14:sldId id="277"/>
            <p14:sldId id="280"/>
            <p14:sldId id="316"/>
            <p14:sldId id="340"/>
            <p14:sldId id="341"/>
          </p14:sldIdLst>
        </p14:section>
        <p14:section name="Slot#1" id="{D034DA8E-AAAC-4FE4-96D8-FD4E97D1BB71}">
          <p14:sldIdLst>
            <p14:sldId id="333"/>
            <p14:sldId id="317"/>
            <p14:sldId id="318"/>
            <p14:sldId id="319"/>
            <p14:sldId id="320"/>
            <p14:sldId id="363"/>
            <p14:sldId id="364"/>
            <p14:sldId id="365"/>
            <p14:sldId id="329"/>
            <p14:sldId id="366"/>
            <p14:sldId id="330"/>
            <p14:sldId id="321"/>
            <p14:sldId id="322"/>
            <p14:sldId id="323"/>
            <p14:sldId id="371"/>
            <p14:sldId id="326"/>
            <p14:sldId id="327"/>
            <p14:sldId id="328"/>
            <p14:sldId id="331"/>
            <p14:sldId id="336"/>
            <p14:sldId id="337"/>
          </p14:sldIdLst>
        </p14:section>
        <p14:section name="Slot#2" id="{0E687B7E-720E-4035-8603-903AAF037B31}">
          <p14:sldIdLst>
            <p14:sldId id="334"/>
            <p14:sldId id="335"/>
            <p14:sldId id="372"/>
            <p14:sldId id="373"/>
            <p14:sldId id="374"/>
            <p14:sldId id="338"/>
            <p14:sldId id="339"/>
          </p14:sldIdLst>
        </p14:section>
        <p14:section name="Slot#3" id="{5D49AB48-9724-48C6-97B3-577374A1C2CA}">
          <p14:sldIdLst>
            <p14:sldId id="342"/>
            <p14:sldId id="343"/>
            <p14:sldId id="344"/>
            <p14:sldId id="375"/>
            <p14:sldId id="376"/>
            <p14:sldId id="345"/>
          </p14:sldIdLst>
        </p14:section>
        <p14:section name="Slot#4" id="{6193A2DF-E32F-40FC-A604-C1274D537662}">
          <p14:sldIdLst>
            <p14:sldId id="346"/>
            <p14:sldId id="347"/>
            <p14:sldId id="377"/>
            <p14:sldId id="378"/>
            <p14:sldId id="382"/>
            <p14:sldId id="383"/>
            <p14:sldId id="348"/>
            <p14:sldId id="349"/>
          </p14:sldIdLst>
        </p14:section>
        <p14:section name="Slot#5" id="{D51E15C0-1BE5-4B71-8375-F6B1D2A3FFBF}">
          <p14:sldIdLst>
            <p14:sldId id="350"/>
            <p14:sldId id="351"/>
            <p14:sldId id="384"/>
            <p14:sldId id="379"/>
            <p14:sldId id="386"/>
            <p14:sldId id="387"/>
            <p14:sldId id="354"/>
            <p14:sldId id="356"/>
            <p14:sldId id="355"/>
            <p14:sldId id="352"/>
            <p14:sldId id="353"/>
          </p14:sldIdLst>
        </p14:section>
        <p14:section name="Slot #6" id="{C6C71488-E606-43ED-9503-8F91C556A2EE}">
          <p14:sldIdLst>
            <p14:sldId id="357"/>
            <p14:sldId id="358"/>
            <p14:sldId id="359"/>
            <p14:sldId id="367"/>
          </p14:sldIdLst>
        </p14:section>
        <p14:section name="Slot#7" id="{D59D5964-9646-4C25-959D-E55F97EAE577}">
          <p14:sldIdLst>
            <p14:sldId id="368"/>
            <p14:sldId id="369"/>
            <p14:sldId id="370"/>
          </p14:sldIdLst>
        </p14:section>
        <p14:section name="Slot #8" id="{87592855-58C2-4940-8283-954308CEDD2D}">
          <p14:sldIdLst>
            <p14:sldId id="380"/>
            <p14:sldId id="381"/>
            <p14:sldId id="360"/>
            <p14:sldId id="361"/>
          </p14:sldIdLst>
        </p14:section>
        <p14:section name="Template slides and motion formats" id="{8A990A65-CB67-469F-A02E-6E443C58FA96}">
          <p14:sldIdLst>
            <p14:sldId id="312"/>
            <p14:sldId id="259"/>
            <p14:sldId id="260"/>
            <p14:sldId id="261"/>
            <p14:sldId id="325"/>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150" autoAdjust="0"/>
    <p:restoredTop sz="94693" autoAdjust="0"/>
  </p:normalViewPr>
  <p:slideViewPr>
    <p:cSldViewPr>
      <p:cViewPr varScale="1">
        <p:scale>
          <a:sx n="78" d="100"/>
          <a:sy n="78" d="100"/>
        </p:scale>
        <p:origin x="408" y="6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notesMaster" Target="notesMasters/notesMaster1.xml"/><Relationship Id="rId98"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7/17/2019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49</a:t>
            </a:fld>
            <a:endParaRPr lang="en-US"/>
          </a:p>
        </p:txBody>
      </p:sp>
    </p:spTree>
    <p:extLst>
      <p:ext uri="{BB962C8B-B14F-4D97-AF65-F5344CB8AC3E}">
        <p14:creationId xmlns:p14="http://schemas.microsoft.com/office/powerpoint/2010/main" val="31733289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55</a:t>
            </a:fld>
            <a:endParaRPr lang="en-US"/>
          </a:p>
        </p:txBody>
      </p:sp>
    </p:spTree>
    <p:extLst>
      <p:ext uri="{BB962C8B-B14F-4D97-AF65-F5344CB8AC3E}">
        <p14:creationId xmlns:p14="http://schemas.microsoft.com/office/powerpoint/2010/main" val="2731231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63</a:t>
            </a:fld>
            <a:endParaRPr lang="en-US"/>
          </a:p>
        </p:txBody>
      </p:sp>
    </p:spTree>
    <p:extLst>
      <p:ext uri="{BB962C8B-B14F-4D97-AF65-F5344CB8AC3E}">
        <p14:creationId xmlns:p14="http://schemas.microsoft.com/office/powerpoint/2010/main" val="15641042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74</a:t>
            </a:fld>
            <a:endParaRPr lang="en-US"/>
          </a:p>
        </p:txBody>
      </p:sp>
    </p:spTree>
    <p:extLst>
      <p:ext uri="{BB962C8B-B14F-4D97-AF65-F5344CB8AC3E}">
        <p14:creationId xmlns:p14="http://schemas.microsoft.com/office/powerpoint/2010/main" val="176860908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78</a:t>
            </a:fld>
            <a:endParaRPr lang="en-US"/>
          </a:p>
        </p:txBody>
      </p:sp>
    </p:spTree>
    <p:extLst>
      <p:ext uri="{BB962C8B-B14F-4D97-AF65-F5344CB8AC3E}">
        <p14:creationId xmlns:p14="http://schemas.microsoft.com/office/powerpoint/2010/main" val="371232798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81</a:t>
            </a:fld>
            <a:endParaRPr lang="en-US"/>
          </a:p>
        </p:txBody>
      </p:sp>
    </p:spTree>
    <p:extLst>
      <p:ext uri="{BB962C8B-B14F-4D97-AF65-F5344CB8AC3E}">
        <p14:creationId xmlns:p14="http://schemas.microsoft.com/office/powerpoint/2010/main" val="18811434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85</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86</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87</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91</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12</a:t>
            </a:fld>
            <a:endParaRPr lang="en-US"/>
          </a:p>
        </p:txBody>
      </p:sp>
    </p:spTree>
    <p:extLst>
      <p:ext uri="{BB962C8B-B14F-4D97-AF65-F5344CB8AC3E}">
        <p14:creationId xmlns:p14="http://schemas.microsoft.com/office/powerpoint/2010/main" val="10621931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15</a:t>
            </a:fld>
            <a:endParaRPr lang="en-US"/>
          </a:p>
        </p:txBody>
      </p:sp>
    </p:spTree>
    <p:extLst>
      <p:ext uri="{BB962C8B-B14F-4D97-AF65-F5344CB8AC3E}">
        <p14:creationId xmlns:p14="http://schemas.microsoft.com/office/powerpoint/2010/main" val="24100616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25363098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18</a:t>
            </a:fld>
            <a:endParaRPr lang="en-US"/>
          </a:p>
        </p:txBody>
      </p:sp>
    </p:spTree>
    <p:extLst>
      <p:ext uri="{BB962C8B-B14F-4D97-AF65-F5344CB8AC3E}">
        <p14:creationId xmlns:p14="http://schemas.microsoft.com/office/powerpoint/2010/main" val="1344993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19</a:t>
            </a:fld>
            <a:endParaRPr lang="en-US"/>
          </a:p>
        </p:txBody>
      </p:sp>
    </p:spTree>
    <p:extLst>
      <p:ext uri="{BB962C8B-B14F-4D97-AF65-F5344CB8AC3E}">
        <p14:creationId xmlns:p14="http://schemas.microsoft.com/office/powerpoint/2010/main" val="30688350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21</a:t>
            </a:fld>
            <a:endParaRPr lang="en-US"/>
          </a:p>
        </p:txBody>
      </p:sp>
    </p:spTree>
    <p:extLst>
      <p:ext uri="{BB962C8B-B14F-4D97-AF65-F5344CB8AC3E}">
        <p14:creationId xmlns:p14="http://schemas.microsoft.com/office/powerpoint/2010/main" val="37351656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42</a:t>
            </a:fld>
            <a:endParaRPr lang="en-US"/>
          </a:p>
        </p:txBody>
      </p:sp>
    </p:spTree>
    <p:extLst>
      <p:ext uri="{BB962C8B-B14F-4D97-AF65-F5344CB8AC3E}">
        <p14:creationId xmlns:p14="http://schemas.microsoft.com/office/powerpoint/2010/main" val="12572639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July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July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July 2019</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July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July 2019</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July 2019</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802.11-19/946r9</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smtClean="0"/>
              <a:t>July Meeting </a:t>
            </a:r>
            <a:r>
              <a:rPr lang="en-US" altLang="en-US" dirty="0"/>
              <a:t>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dirty="0"/>
              <a:t>:</a:t>
            </a:r>
            <a:r>
              <a:rPr lang="en-GB" sz="2000" b="0" dirty="0"/>
              <a:t> </a:t>
            </a:r>
            <a:r>
              <a:rPr lang="en-GB" sz="2000" b="0" dirty="0" smtClean="0"/>
              <a:t>2019-07-15</a:t>
            </a:r>
          </a:p>
        </p:txBody>
      </p:sp>
      <p:sp>
        <p:nvSpPr>
          <p:cNvPr id="6" name="Date Placeholder 3"/>
          <p:cNvSpPr>
            <a:spLocks noGrp="1"/>
          </p:cNvSpPr>
          <p:nvPr>
            <p:ph type="dt" idx="10"/>
          </p:nvPr>
        </p:nvSpPr>
        <p:spPr/>
        <p:txBody>
          <a:bodyPr/>
          <a:lstStyle/>
          <a:p>
            <a:r>
              <a:rPr lang="en-US" smtClean="0"/>
              <a:t>July 2019</a:t>
            </a:r>
            <a:endParaRPr lang="en-GB" dirty="0"/>
          </a:p>
        </p:txBody>
      </p:sp>
      <p:sp>
        <p:nvSpPr>
          <p:cNvPr id="7" name="Footer Placeholder 4"/>
          <p:cNvSpPr>
            <a:spLocks noGrp="1"/>
          </p:cNvSpPr>
          <p:nvPr>
            <p:ph type="ftr" idx="11"/>
          </p:nvPr>
        </p:nvSpPr>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847596240"/>
              </p:ext>
            </p:extLst>
          </p:nvPr>
        </p:nvGraphicFramePr>
        <p:xfrm>
          <a:off x="990600" y="2416175"/>
          <a:ext cx="10628313" cy="2457450"/>
        </p:xfrm>
        <a:graphic>
          <a:graphicData uri="http://schemas.openxmlformats.org/presentationml/2006/ole">
            <mc:AlternateContent xmlns:mc="http://schemas.openxmlformats.org/markup-compatibility/2006">
              <mc:Choice xmlns:v="urn:schemas-microsoft-com:vml" Requires="v">
                <p:oleObj spid="_x0000_s3320" name="Document" r:id="rId4" imgW="10797356" imgH="2534496" progId="Word.Document.8">
                  <p:embed/>
                </p:oleObj>
              </mc:Choice>
              <mc:Fallback>
                <p:oleObj name="Document" r:id="rId4" imgW="10797356" imgH="2534496" progId="Word.Document.8">
                  <p:embed/>
                  <p:pic>
                    <p:nvPicPr>
                      <p:cNvPr id="0" name="Picture 3"/>
                      <p:cNvPicPr>
                        <a:picLocks noChangeAspect="1" noChangeArrowheads="1"/>
                      </p:cNvPicPr>
                      <p:nvPr/>
                    </p:nvPicPr>
                    <p:blipFill>
                      <a:blip r:embed="rId5"/>
                      <a:srcRect/>
                      <a:stretch>
                        <a:fillRect/>
                      </a:stretch>
                    </p:blipFill>
                    <p:spPr bwMode="auto">
                      <a:xfrm>
                        <a:off x="990600" y="2416175"/>
                        <a:ext cx="10628313" cy="24574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http://standards.ieee.org/about/sasb/patcom/materials.html</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Participation in IEEE 802 Meetings</a:t>
            </a:r>
          </a:p>
        </p:txBody>
      </p:sp>
      <p:sp>
        <p:nvSpPr>
          <p:cNvPr id="3" name="Content Placeholder 2"/>
          <p:cNvSpPr>
            <a:spLocks noGrp="1"/>
          </p:cNvSpPr>
          <p:nvPr>
            <p:ph idx="1"/>
          </p:nvPr>
        </p:nvSpPr>
        <p:spPr>
          <a:xfrm>
            <a:off x="914400" y="1348137"/>
            <a:ext cx="10726215" cy="4746278"/>
          </a:xfrm>
        </p:spPr>
        <p:txBody>
          <a:bodyPr/>
          <a:lstStyle/>
          <a:p>
            <a:r>
              <a:rPr lang="en-US" sz="2000" dirty="0"/>
              <a:t>All participation in IEEE 802 Working Group meetings is on an individual basis</a:t>
            </a:r>
          </a:p>
          <a:p>
            <a:r>
              <a:rPr lang="en-GB" sz="1800" i="1" dirty="0"/>
              <a:t>•     Participants in the IEEE standards development individual process shall act based on their qualifications and experience. (</a:t>
            </a:r>
            <a:r>
              <a:rPr lang="en-GB" sz="1800" i="1" dirty="0">
                <a:hlinkClick r:id="rId2"/>
              </a:rPr>
              <a:t>https://standards.ieee.org/develop/policies/bylaws/sb_bylaws.pdf</a:t>
            </a:r>
            <a:r>
              <a:rPr lang="en-GB" sz="1800" i="1" dirty="0"/>
              <a:t>  section 5.2.1)</a:t>
            </a:r>
            <a:endParaRPr lang="en-US" sz="1800" dirty="0"/>
          </a:p>
          <a:p>
            <a:r>
              <a:rPr lang="en-US" sz="1800" dirty="0"/>
              <a:t>•    </a:t>
            </a:r>
            <a:r>
              <a:rPr lang="en-US" sz="1800" i="1" dirty="0"/>
              <a:t>IEEE 802 </a:t>
            </a:r>
            <a:r>
              <a:rPr lang="en-GB" sz="1800" i="1" dirty="0"/>
              <a:t>Working Group membership is by individual; “Working Group members shall participate in the consensus process in a manner consistent with their professional expert opinion as individuals, and not as organizational representatives”. (</a:t>
            </a:r>
            <a:r>
              <a:rPr lang="en-GB" sz="1800" i="1" u="sng" dirty="0">
                <a:hlinkClick r:id="rId3"/>
              </a:rPr>
              <a:t>http://ieee802.org/PNP/approved/IEEE_802_WG_PandP_v19.pdf</a:t>
            </a:r>
            <a:r>
              <a:rPr lang="en-GB" sz="1800" i="1" dirty="0"/>
              <a:t> section 4.2.1)</a:t>
            </a:r>
            <a:endParaRPr lang="en-US" sz="1800" dirty="0"/>
          </a:p>
          <a:p>
            <a:pPr>
              <a:buFont typeface="Arial" panose="020B0604020202020204" pitchFamily="34" charset="0"/>
              <a:buChar char="•"/>
            </a:pPr>
            <a:r>
              <a:rPr lang="en-US" sz="18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800" dirty="0"/>
              <a:t>You shall not direct the actions or votes of any other member of an IEEE 802 Working Group or retaliate against any other member for their actions or votes within IEEE 802 Working Group meetings, see </a:t>
            </a:r>
            <a:r>
              <a:rPr lang="en-US" sz="1800" u="sng" dirty="0">
                <a:hlinkClick r:id="rId4"/>
              </a:rPr>
              <a:t>https://standards.ieee.org/develop/policies/bylaws/sb_bylaws.pdf </a:t>
            </a:r>
            <a:r>
              <a:rPr lang="en-US" sz="1800" dirty="0"/>
              <a:t> section 5.2.1.3 and </a:t>
            </a:r>
            <a:r>
              <a:rPr lang="en-GB" sz="1800" u="sng" dirty="0">
                <a:hlinkClick r:id="rId3"/>
              </a:rPr>
              <a:t>http://ieee802.org/PNP/approved/IEEE_802_WG_PandP_v19.pdf</a:t>
            </a:r>
            <a:r>
              <a:rPr lang="en-GB" sz="1800" dirty="0"/>
              <a:t>  section 3.4.1, list item x</a:t>
            </a:r>
            <a:endParaRPr lang="en-US" sz="1800" dirty="0"/>
          </a:p>
          <a:p>
            <a:r>
              <a:rPr lang="en-US" sz="2000" dirty="0"/>
              <a:t>By participating in IEEE 802 meetings, you accept these requirements.  If you do not agree to these policies then you shall not participate.</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2402345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cs typeface="DejaVu Sans" pitchFamily="34" charset="0"/>
              </a:rPr>
              <a:t>802 Ground rules</a:t>
            </a:r>
            <a:r>
              <a:rPr lang="en-US" sz="1000" dirty="0">
                <a:cs typeface="DejaVu Sans" pitchFamily="34" charset="0"/>
              </a:rPr>
              <a:t/>
            </a:r>
            <a:br>
              <a:rPr lang="en-US" sz="1000" dirty="0">
                <a:cs typeface="DejaVu Sans" pitchFamily="34" charset="0"/>
              </a:rPr>
            </a:br>
            <a:endParaRPr lang="en-US" dirty="0"/>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solidFill>
                  <a:schemeClr val="tx1"/>
                </a:solidFill>
                <a:cs typeface="DejaVu Sans" pitchFamily="34" charset="0"/>
              </a:rPr>
              <a:t>Respect … give it, get it</a:t>
            </a:r>
          </a:p>
          <a:p>
            <a:pPr indent="-457200">
              <a:buFont typeface="Arial" panose="020B0604020202020204" pitchFamily="34" charset="0"/>
              <a:buChar char="•"/>
            </a:pPr>
            <a:r>
              <a:rPr lang="en-US" dirty="0">
                <a:solidFill>
                  <a:schemeClr val="tx1"/>
                </a:solidFill>
                <a:cs typeface="DejaVu Sans" pitchFamily="34" charset="0"/>
              </a:rPr>
              <a:t>NO product pitches</a:t>
            </a:r>
          </a:p>
          <a:p>
            <a:pPr indent="-457200">
              <a:buFont typeface="Arial" panose="020B0604020202020204" pitchFamily="34" charset="0"/>
              <a:buChar char="•"/>
            </a:pPr>
            <a:r>
              <a:rPr lang="en-US" dirty="0">
                <a:solidFill>
                  <a:schemeClr val="tx1"/>
                </a:solidFill>
                <a:cs typeface="DejaVu Sans" pitchFamily="34" charset="0"/>
              </a:rPr>
              <a:t>NO corporate pitches</a:t>
            </a:r>
          </a:p>
          <a:p>
            <a:pPr indent="-457200">
              <a:buFont typeface="Arial" panose="020B0604020202020204" pitchFamily="34" charset="0"/>
              <a:buChar char="•"/>
            </a:pPr>
            <a:r>
              <a:rPr lang="en-US" dirty="0">
                <a:solidFill>
                  <a:schemeClr val="tx1"/>
                </a:solidFill>
                <a:cs typeface="DejaVu Sans" pitchFamily="34" charset="0"/>
              </a:rPr>
              <a:t>NO prices</a:t>
            </a:r>
          </a:p>
          <a:p>
            <a:pPr indent="-457200">
              <a:buFont typeface="Arial" panose="020B0604020202020204" pitchFamily="34" charset="0"/>
              <a:buChar char="•"/>
            </a:pPr>
            <a:r>
              <a:rPr lang="en-US" dirty="0">
                <a:solidFill>
                  <a:schemeClr val="tx1"/>
                </a:solidFill>
                <a:cs typeface="DejaVu Sans" pitchFamily="34" charset="0"/>
              </a:rPr>
              <a:t>NO restrictive </a:t>
            </a:r>
            <a:r>
              <a:rPr lang="en-US" dirty="0" smtClean="0">
                <a:solidFill>
                  <a:schemeClr val="tx1"/>
                </a:solidFill>
                <a:cs typeface="DejaVu Sans" pitchFamily="34" charset="0"/>
              </a:rPr>
              <a:t>notices</a:t>
            </a:r>
            <a:endParaRPr lang="en-US" dirty="0">
              <a:solidFill>
                <a:schemeClr val="tx1"/>
              </a:solidFill>
              <a:cs typeface="DejaVu Sans" pitchFamily="34" charset="0"/>
            </a:endParaRPr>
          </a:p>
          <a:p>
            <a:pPr indent="-457200">
              <a:buFont typeface="Arial" panose="020B0604020202020204" pitchFamily="34" charset="0"/>
              <a:buChar char="•"/>
            </a:pPr>
            <a:r>
              <a:rPr lang="en-US" dirty="0">
                <a:solidFill>
                  <a:schemeClr val="tx1"/>
                </a:solidFill>
                <a:cs typeface="DejaVu Sans" pitchFamily="34" charset="0"/>
              </a:rPr>
              <a:t>Presentations must be openly available</a:t>
            </a:r>
          </a:p>
          <a:p>
            <a:pPr indent="-457200">
              <a:buClr>
                <a:srgbClr val="FF0000"/>
              </a:buClr>
            </a:pPr>
            <a:endParaRPr lang="en-US" dirty="0">
              <a:solidFill>
                <a:schemeClr val="tx1"/>
              </a:solidFill>
              <a:latin typeface="Arial" pitchFamily="34" charset="0"/>
              <a:cs typeface="DejaVu Sans"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24512369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IEEE-SA policy documents</a:t>
            </a:r>
          </a:p>
        </p:txBody>
      </p:sp>
      <p:sp>
        <p:nvSpPr>
          <p:cNvPr id="3" name="Content Placeholder 2"/>
          <p:cNvSpPr>
            <a:spLocks noGrp="1"/>
          </p:cNvSpPr>
          <p:nvPr>
            <p:ph idx="1"/>
          </p:nvPr>
        </p:nvSpPr>
        <p:spPr>
          <a:xfrm>
            <a:off x="914400" y="1628801"/>
            <a:ext cx="10798223" cy="4465614"/>
          </a:xfrm>
        </p:spPr>
        <p:txBody>
          <a:bodyPr/>
          <a:lstStyle/>
          <a:p>
            <a:pPr lvl="0" defTabSz="914400" eaLnBrk="0" hangingPunct="0">
              <a:spcBef>
                <a:spcPct val="20000"/>
              </a:spcBef>
              <a:buClrTx/>
              <a:buSzTx/>
              <a:buFontTx/>
              <a:buChar char="•"/>
              <a:defRPr/>
            </a:pPr>
            <a:r>
              <a:rPr lang="en-US" dirty="0" smtClean="0"/>
              <a:t>IEEE </a:t>
            </a:r>
            <a:r>
              <a:rPr lang="en-US" dirty="0"/>
              <a:t>Code of Ethics</a:t>
            </a:r>
          </a:p>
          <a:p>
            <a:pPr lvl="1" defTabSz="914400" eaLnBrk="0" hangingPunct="0">
              <a:spcBef>
                <a:spcPct val="20000"/>
              </a:spcBef>
              <a:buClrTx/>
              <a:buSzTx/>
              <a:buFontTx/>
              <a:buChar char="–"/>
              <a:defRPr/>
            </a:pPr>
            <a:r>
              <a:rPr lang="en-US" dirty="0">
                <a:hlinkClick r:id="rId2"/>
              </a:rPr>
              <a:t>http://www.ieee.org/about/corporate/governance/p7-8.html</a:t>
            </a:r>
            <a:r>
              <a:rPr lang="en-US" dirty="0"/>
              <a:t> </a:t>
            </a:r>
          </a:p>
          <a:p>
            <a:pPr lvl="0" defTabSz="914400" eaLnBrk="0" hangingPunct="0">
              <a:spcBef>
                <a:spcPct val="20000"/>
              </a:spcBef>
              <a:buClrTx/>
              <a:buSzTx/>
              <a:buFontTx/>
              <a:buChar char="•"/>
              <a:defRPr/>
            </a:pPr>
            <a:r>
              <a:rPr lang="en-US" dirty="0"/>
              <a:t>IEEE Standards Association (IEEE-SA) Affiliation FAQ</a:t>
            </a:r>
          </a:p>
          <a:p>
            <a:pPr lvl="1" defTabSz="914400" eaLnBrk="0" hangingPunct="0">
              <a:spcBef>
                <a:spcPct val="20000"/>
              </a:spcBef>
              <a:buClrTx/>
              <a:buSzTx/>
              <a:buFontTx/>
              <a:buChar char="–"/>
              <a:defRPr/>
            </a:pPr>
            <a:r>
              <a:rPr lang="en-US" dirty="0">
                <a:hlinkClick r:id="rId3"/>
              </a:rPr>
              <a:t>http://standards.ieee.org/faqs/affiliation.html</a:t>
            </a:r>
            <a:r>
              <a:rPr lang="en-US" dirty="0"/>
              <a:t> </a:t>
            </a:r>
          </a:p>
          <a:p>
            <a:pPr lvl="0" defTabSz="914400" eaLnBrk="0" hangingPunct="0">
              <a:spcBef>
                <a:spcPct val="20000"/>
              </a:spcBef>
              <a:buClrTx/>
              <a:buSzTx/>
              <a:buFontTx/>
              <a:buChar char="•"/>
              <a:defRPr/>
            </a:pPr>
            <a:r>
              <a:rPr lang="en-US" dirty="0"/>
              <a:t>Antitrust and Competition Policy</a:t>
            </a:r>
          </a:p>
          <a:p>
            <a:pPr lvl="1" defTabSz="914400" eaLnBrk="0" hangingPunct="0">
              <a:spcBef>
                <a:spcPct val="20000"/>
              </a:spcBef>
              <a:buClrTx/>
              <a:buSzTx/>
              <a:buFontTx/>
              <a:buChar char="–"/>
              <a:defRPr/>
            </a:pPr>
            <a:r>
              <a:rPr lang="en-US" dirty="0">
                <a:hlinkClick r:id="rId4"/>
              </a:rPr>
              <a:t>http://standards.ieee.org/resources/antitrust-guidelines.pdf</a:t>
            </a:r>
            <a:r>
              <a:rPr lang="en-US" dirty="0"/>
              <a:t>  </a:t>
            </a:r>
            <a:endParaRPr lang="en-US" dirty="0">
              <a:hlinkClick r:id="rId5"/>
            </a:endParaRPr>
          </a:p>
          <a:p>
            <a:pPr lvl="0" defTabSz="914400" eaLnBrk="0" hangingPunct="0">
              <a:spcBef>
                <a:spcPct val="20000"/>
              </a:spcBef>
              <a:buClrTx/>
              <a:buSzTx/>
              <a:buFontTx/>
              <a:buChar char="•"/>
              <a:defRPr/>
            </a:pPr>
            <a:r>
              <a:rPr lang="en-US" dirty="0"/>
              <a:t>Letter of Assurance Form</a:t>
            </a:r>
          </a:p>
          <a:p>
            <a:pPr lvl="1" defTabSz="914400" eaLnBrk="0" hangingPunct="0">
              <a:spcBef>
                <a:spcPct val="20000"/>
              </a:spcBef>
              <a:buClrTx/>
              <a:buSzTx/>
              <a:buFontTx/>
              <a:buChar char="–"/>
              <a:defRPr/>
            </a:pPr>
            <a:r>
              <a:rPr lang="en-US" dirty="0">
                <a:hlinkClick r:id="rId6"/>
              </a:rPr>
              <a:t>http://standards.ieee.org/develop/policies/bylaws/sect6-7.html#loa</a:t>
            </a:r>
            <a:r>
              <a:rPr lang="en-US" dirty="0"/>
              <a:t> </a:t>
            </a:r>
          </a:p>
          <a:p>
            <a:pPr lvl="1" defTabSz="914400" eaLnBrk="0" hangingPunct="0">
              <a:spcBef>
                <a:spcPct val="20000"/>
              </a:spcBef>
              <a:buClrTx/>
              <a:buSzTx/>
              <a:buFontTx/>
              <a:buChar char="–"/>
              <a:defRPr/>
            </a:pPr>
            <a:r>
              <a:rPr lang="en-US" dirty="0">
                <a:hlinkClick r:id="rId5"/>
              </a:rPr>
              <a:t>https://development.standards.ieee.org/myproject/Public//mytools/mob/loa.pdf</a:t>
            </a:r>
          </a:p>
          <a:p>
            <a:pPr lvl="0" defTabSz="914400" eaLnBrk="0" hangingPunct="0">
              <a:spcBef>
                <a:spcPct val="20000"/>
              </a:spcBef>
              <a:buClrTx/>
              <a:buSzTx/>
              <a:buFontTx/>
              <a:buChar char="•"/>
              <a:defRPr/>
            </a:pPr>
            <a:r>
              <a:rPr lang="en-US" dirty="0"/>
              <a:t>IEEE-SA Patent Committee FAQ &amp; Patent slides</a:t>
            </a:r>
          </a:p>
          <a:p>
            <a:pPr lvl="1" defTabSz="914400" eaLnBrk="0" hangingPunct="0">
              <a:spcBef>
                <a:spcPct val="20000"/>
              </a:spcBef>
              <a:buClrTx/>
              <a:buSzTx/>
              <a:buFontTx/>
              <a:buChar char="–"/>
              <a:defRPr/>
            </a:pPr>
            <a:r>
              <a:rPr lang="en-US" dirty="0">
                <a:hlinkClick r:id="rId7"/>
              </a:rPr>
              <a:t>http://standards.ieee.org/board/pat/faq.pdf</a:t>
            </a:r>
            <a:r>
              <a:rPr lang="en-US" dirty="0"/>
              <a:t> and </a:t>
            </a:r>
            <a:r>
              <a:rPr lang="en-US" dirty="0">
                <a:hlinkClick r:id="rId5"/>
              </a:rPr>
              <a:t>http://standards.ieee.org/board/pat/pat-slideset.ppt</a:t>
            </a:r>
            <a:r>
              <a:rPr lang="en-US" dirty="0"/>
              <a:t>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35884516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981201"/>
            <a:ext cx="10798223" cy="4113213"/>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2"/>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3"/>
              </a:rPr>
              <a:t>http://standards.ieee.org/develop/policies/bylaws/sb_bylaws.pdf</a:t>
            </a:r>
            <a:r>
              <a:rPr lang="en-US" sz="2400" dirty="0"/>
              <a:t> (PDF version)</a:t>
            </a:r>
            <a:r>
              <a:rPr lang="en-US" sz="1800" dirty="0"/>
              <a:t> </a:t>
            </a:r>
          </a:p>
          <a:p>
            <a:pPr lvl="0" defTabSz="914400" eaLnBrk="0" hangingPunct="0">
              <a:spcBef>
                <a:spcPct val="20000"/>
              </a:spcBef>
              <a:buClrTx/>
              <a:buSzTx/>
              <a:defRPr/>
            </a:pPr>
            <a:r>
              <a:rPr lang="en-US" sz="1600" dirty="0"/>
              <a:t/>
            </a: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4"/>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5"/>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err="1"/>
              <a:t>TGaz</a:t>
            </a:r>
            <a:r>
              <a:rPr lang="en-US" dirty="0"/>
              <a:t> Schedule at a </a:t>
            </a:r>
            <a:r>
              <a:rPr lang="en-US" dirty="0" smtClean="0"/>
              <a:t>glance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graphicFrame>
        <p:nvGraphicFramePr>
          <p:cNvPr id="8" name="Table 7"/>
          <p:cNvGraphicFramePr>
            <a:graphicFrameLocks noGrp="1"/>
          </p:cNvGraphicFramePr>
          <p:nvPr>
            <p:extLst>
              <p:ext uri="{D42A27DB-BD31-4B8C-83A1-F6EECF244321}">
                <p14:modId xmlns:p14="http://schemas.microsoft.com/office/powerpoint/2010/main" val="1185361259"/>
              </p:ext>
            </p:extLst>
          </p:nvPr>
        </p:nvGraphicFramePr>
        <p:xfrm>
          <a:off x="3071664" y="2204864"/>
          <a:ext cx="5904655" cy="2808310"/>
        </p:xfrm>
        <a:graphic>
          <a:graphicData uri="http://schemas.openxmlformats.org/drawingml/2006/table">
            <a:tbl>
              <a:tblPr firstRow="1" bandRow="1">
                <a:tableStyleId>{21E4AEA4-8DFA-4A89-87EB-49C32662AFE0}</a:tableStyleId>
              </a:tblPr>
              <a:tblGrid>
                <a:gridCol w="902103"/>
                <a:gridCol w="1066116"/>
                <a:gridCol w="984109"/>
                <a:gridCol w="984109"/>
                <a:gridCol w="984109"/>
                <a:gridCol w="984109"/>
              </a:tblGrid>
              <a:tr h="457823">
                <a:tc>
                  <a:txBody>
                    <a:bodyPr/>
                    <a:lstStyle/>
                    <a:p>
                      <a:endParaRPr lang="en-US" sz="1800" dirty="0"/>
                    </a:p>
                  </a:txBody>
                  <a:tcPr marT="45746" marB="45746" anchor="ctr"/>
                </a:tc>
                <a:tc>
                  <a:txBody>
                    <a:bodyPr/>
                    <a:lstStyle/>
                    <a:p>
                      <a:pPr algn="ctr"/>
                      <a:r>
                        <a:rPr lang="en-US" sz="1800" dirty="0" smtClean="0"/>
                        <a:t>MON</a:t>
                      </a:r>
                      <a:endParaRPr lang="en-US" sz="1800" dirty="0"/>
                    </a:p>
                  </a:txBody>
                  <a:tcPr marT="45746" marB="45746" anchor="ctr"/>
                </a:tc>
                <a:tc>
                  <a:txBody>
                    <a:bodyPr/>
                    <a:lstStyle/>
                    <a:p>
                      <a:pPr algn="ctr"/>
                      <a:r>
                        <a:rPr lang="en-US" sz="1800" dirty="0" smtClean="0"/>
                        <a:t>TUE</a:t>
                      </a:r>
                      <a:endParaRPr lang="en-US" sz="1800" dirty="0"/>
                    </a:p>
                  </a:txBody>
                  <a:tcPr marT="45746" marB="45746" anchor="ctr"/>
                </a:tc>
                <a:tc>
                  <a:txBody>
                    <a:bodyPr/>
                    <a:lstStyle/>
                    <a:p>
                      <a:pPr algn="ctr"/>
                      <a:r>
                        <a:rPr lang="en-US" sz="1800" dirty="0" smtClean="0"/>
                        <a:t>WED</a:t>
                      </a:r>
                      <a:endParaRPr lang="en-US" sz="1800" dirty="0"/>
                    </a:p>
                  </a:txBody>
                  <a:tcPr marT="45746" marB="45746" anchor="ctr"/>
                </a:tc>
                <a:tc>
                  <a:txBody>
                    <a:bodyPr/>
                    <a:lstStyle/>
                    <a:p>
                      <a:pPr algn="ctr"/>
                      <a:r>
                        <a:rPr lang="en-US" sz="1800" dirty="0" smtClean="0"/>
                        <a:t>THU</a:t>
                      </a:r>
                      <a:endParaRPr lang="en-US" sz="1800" dirty="0"/>
                    </a:p>
                  </a:txBody>
                  <a:tcPr marT="45746" marB="45746" anchor="ctr"/>
                </a:tc>
                <a:tc>
                  <a:txBody>
                    <a:bodyPr/>
                    <a:lstStyle/>
                    <a:p>
                      <a:pPr algn="ctr"/>
                      <a:r>
                        <a:rPr lang="en-US" sz="1800" dirty="0" smtClean="0"/>
                        <a:t>FRI</a:t>
                      </a:r>
                      <a:endParaRPr lang="en-US" sz="1800" dirty="0"/>
                    </a:p>
                  </a:txBody>
                  <a:tcPr marT="45746" marB="45746" anchor="ctr"/>
                </a:tc>
              </a:tr>
              <a:tr h="457823">
                <a:tc>
                  <a:txBody>
                    <a:bodyPr/>
                    <a:lstStyle/>
                    <a:p>
                      <a:r>
                        <a:rPr lang="en-US" sz="1800" dirty="0" smtClean="0"/>
                        <a:t>AM1</a:t>
                      </a: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AZ</a:t>
                      </a:r>
                      <a:endParaRPr lang="en-US" sz="1800" kern="1200" dirty="0" smtClean="0">
                        <a:solidFill>
                          <a:schemeClr val="dk1"/>
                        </a:solidFill>
                        <a:latin typeface="+mn-lt"/>
                        <a:ea typeface="+mn-ea"/>
                        <a:cs typeface="+mn-cs"/>
                      </a:endParaRPr>
                    </a:p>
                  </a:txBody>
                  <a:tcPr marT="45746" marB="45746" anchor="ctr">
                    <a:solidFill>
                      <a:srgbClr val="92D050"/>
                    </a:solidFill>
                  </a:tcPr>
                </a:tc>
                <a:tc>
                  <a:txBody>
                    <a:bodyPr/>
                    <a:lstStyle/>
                    <a:p>
                      <a:pPr algn="ctr"/>
                      <a:endParaRPr lang="en-US" sz="1800" dirty="0"/>
                    </a:p>
                  </a:txBody>
                  <a:tcPr marT="45746" marB="45746" anchor="ctr"/>
                </a:tc>
              </a:tr>
              <a:tr h="457823">
                <a:tc>
                  <a:txBody>
                    <a:bodyPr/>
                    <a:lstStyle/>
                    <a:p>
                      <a:r>
                        <a:rPr lang="en-US" sz="1800" dirty="0" smtClean="0"/>
                        <a:t>AM2</a:t>
                      </a:r>
                      <a:endParaRPr lang="en-US" sz="1800" dirty="0"/>
                    </a:p>
                  </a:txBody>
                  <a:tcPr marT="45746" marB="45746" anchor="ctr"/>
                </a:tc>
                <a:tc>
                  <a:txBody>
                    <a:bodyPr/>
                    <a:lstStyle/>
                    <a:p>
                      <a:pPr algn="ctr"/>
                      <a:endParaRPr lang="en-US" sz="1800" dirty="0"/>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dirty="0"/>
                    </a:p>
                  </a:txBody>
                  <a:tcPr marT="45746" marB="45746" anchor="ctr"/>
                </a:tc>
                <a:tc>
                  <a:txBody>
                    <a:bodyPr/>
                    <a:lstStyle/>
                    <a:p>
                      <a:pPr algn="ctr"/>
                      <a:endParaRPr lang="en-US" dirty="0"/>
                    </a:p>
                  </a:txBody>
                  <a:tcPr marT="45746" marB="45746" anchor="ctr"/>
                </a:tc>
                <a:tc>
                  <a:txBody>
                    <a:bodyPr/>
                    <a:lstStyle/>
                    <a:p>
                      <a:pPr algn="ctr"/>
                      <a:endParaRPr lang="en-US" sz="1800" dirty="0"/>
                    </a:p>
                  </a:txBody>
                  <a:tcPr marT="45746" marB="45746" anchor="ctr"/>
                </a:tc>
              </a:tr>
              <a:tr h="519195">
                <a:tc>
                  <a:txBody>
                    <a:bodyPr/>
                    <a:lstStyle/>
                    <a:p>
                      <a:r>
                        <a:rPr lang="en-US" sz="1800" dirty="0" smtClean="0"/>
                        <a:t>PM1</a:t>
                      </a:r>
                      <a:endParaRPr lang="en-US" sz="1800" dirty="0"/>
                    </a:p>
                  </a:txBody>
                  <a:tcPr marT="45746" marB="45746" anchor="ctr"/>
                </a:tc>
                <a:tc>
                  <a:txBody>
                    <a:bodyPr/>
                    <a:lstStyle/>
                    <a:p>
                      <a:pPr algn="ctr"/>
                      <a:r>
                        <a:rPr lang="en-US" sz="1800" dirty="0" smtClean="0"/>
                        <a:t>AZ</a:t>
                      </a:r>
                      <a:endParaRPr lang="en-US" sz="1800" dirty="0"/>
                    </a:p>
                  </a:txBody>
                  <a:tcPr marT="45746" marB="45746" anchor="ctr">
                    <a:solidFill>
                      <a:srgbClr val="92D050"/>
                    </a:solidFill>
                  </a:tcPr>
                </a:tc>
                <a:tc>
                  <a:txBody>
                    <a:bodyPr/>
                    <a:lstStyle/>
                    <a:p>
                      <a:pPr algn="ctr"/>
                      <a:r>
                        <a:rPr lang="en-US" dirty="0" smtClean="0"/>
                        <a:t>AZ</a:t>
                      </a:r>
                      <a:endParaRPr lang="en-US" dirty="0"/>
                    </a:p>
                  </a:txBody>
                  <a:tcPr marT="45746" marB="45746" anchor="ctr">
                    <a:solidFill>
                      <a:srgbClr val="92D050"/>
                    </a:solidFill>
                  </a:tcPr>
                </a:tc>
                <a:tc>
                  <a:txBody>
                    <a:bodyPr/>
                    <a:lstStyle/>
                    <a:p>
                      <a:pPr algn="ctr"/>
                      <a:r>
                        <a:rPr lang="en-US" dirty="0" smtClean="0"/>
                        <a:t>AZ</a:t>
                      </a:r>
                      <a:endParaRPr lang="en-US" dirty="0"/>
                    </a:p>
                  </a:txBody>
                  <a:tcPr marT="45746" marB="45746" anchor="ctr">
                    <a:solidFill>
                      <a:srgbClr val="92D050"/>
                    </a:solidFill>
                  </a:tcP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sz="1800" dirty="0"/>
                    </a:p>
                  </a:txBody>
                  <a:tcPr marT="45746" marB="45746" anchor="ctr"/>
                </a:tc>
              </a:tr>
              <a:tr h="457823">
                <a:tc>
                  <a:txBody>
                    <a:bodyPr/>
                    <a:lstStyle/>
                    <a:p>
                      <a:r>
                        <a:rPr lang="en-US" sz="1800" dirty="0" smtClean="0"/>
                        <a:t>PM2</a:t>
                      </a: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dirty="0"/>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dirty="0"/>
                    </a:p>
                  </a:txBody>
                  <a:tcPr marT="45746" marB="45746" anchor="ctr"/>
                </a:tc>
              </a:tr>
              <a:tr h="457823">
                <a:tc>
                  <a:txBody>
                    <a:bodyPr/>
                    <a:lstStyle/>
                    <a:p>
                      <a:r>
                        <a:rPr lang="en-US" sz="1800" dirty="0" smtClean="0"/>
                        <a:t>Eve</a:t>
                      </a:r>
                      <a:endParaRPr lang="en-US" sz="1800" dirty="0"/>
                    </a:p>
                  </a:txBody>
                  <a:tcPr marT="45746" marB="45746" anchor="ctr"/>
                </a:tc>
                <a:tc>
                  <a:txBody>
                    <a:bodyPr/>
                    <a:lstStyle/>
                    <a:p>
                      <a:pPr algn="ctr"/>
                      <a:endParaRPr lang="en-US" sz="1800" dirty="0"/>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r>
            </a:tbl>
          </a:graphicData>
        </a:graphic>
      </p:graphicFrame>
    </p:spTree>
    <p:extLst>
      <p:ext uri="{BB962C8B-B14F-4D97-AF65-F5344CB8AC3E}">
        <p14:creationId xmlns:p14="http://schemas.microsoft.com/office/powerpoint/2010/main" val="20190207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for the Week</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a:t>
            </a:r>
          </a:p>
          <a:p>
            <a:pPr algn="just">
              <a:spcBef>
                <a:spcPct val="20000"/>
              </a:spcBef>
              <a:buFontTx/>
              <a:buChar char="•"/>
            </a:pPr>
            <a:r>
              <a:rPr lang="en-US" altLang="en-US" sz="2000" b="0" dirty="0"/>
              <a:t>Agenda setting for the week.</a:t>
            </a:r>
          </a:p>
          <a:p>
            <a:pPr algn="just">
              <a:spcBef>
                <a:spcPct val="20000"/>
              </a:spcBef>
              <a:buFontTx/>
              <a:buChar char="•"/>
            </a:pPr>
            <a:r>
              <a:rPr lang="en-US" altLang="en-US" sz="2000" b="0" dirty="0" smtClean="0"/>
              <a:t>Consider approval of previous </a:t>
            </a:r>
            <a:r>
              <a:rPr lang="en-US" altLang="en-US" sz="2000" b="0" dirty="0"/>
              <a:t>meeting minutes (</a:t>
            </a:r>
            <a:r>
              <a:rPr lang="en-US" altLang="en-US" sz="2000" b="0" dirty="0" smtClean="0"/>
              <a:t>11-19-882).  </a:t>
            </a:r>
          </a:p>
          <a:p>
            <a:pPr algn="just">
              <a:spcBef>
                <a:spcPct val="20000"/>
              </a:spcBef>
              <a:buFontTx/>
              <a:buChar char="•"/>
            </a:pPr>
            <a:r>
              <a:rPr lang="en-US" altLang="en-US" sz="2000" b="0" dirty="0"/>
              <a:t>Consider approval of </a:t>
            </a:r>
            <a:r>
              <a:rPr lang="en-US" altLang="en-US" sz="2000" b="0" dirty="0" smtClean="0"/>
              <a:t>May ad-hoc minutes (11-19-706).</a:t>
            </a:r>
          </a:p>
          <a:p>
            <a:pPr algn="just">
              <a:spcBef>
                <a:spcPct val="20000"/>
              </a:spcBef>
              <a:buFontTx/>
              <a:buChar char="•"/>
            </a:pPr>
            <a:r>
              <a:rPr lang="en-US" altLang="en-US" sz="2000" b="0" dirty="0"/>
              <a:t>Consider approval of May/June </a:t>
            </a:r>
            <a:r>
              <a:rPr lang="en-US" altLang="en-US" sz="2000" b="0" dirty="0" smtClean="0"/>
              <a:t>teleconferences and ad-hoc minutes.</a:t>
            </a:r>
          </a:p>
          <a:p>
            <a:pPr algn="just">
              <a:spcBef>
                <a:spcPct val="20000"/>
              </a:spcBef>
              <a:buFontTx/>
              <a:buChar char="•"/>
            </a:pPr>
            <a:r>
              <a:rPr lang="en-US" altLang="en-US" sz="2000" b="0" dirty="0" smtClean="0"/>
              <a:t>CR assignment and current status of open call for CID volunteers. (11-19-431)</a:t>
            </a:r>
          </a:p>
          <a:p>
            <a:pPr algn="just">
              <a:spcBef>
                <a:spcPct val="20000"/>
              </a:spcBef>
              <a:buFontTx/>
              <a:buChar char="•"/>
            </a:pPr>
            <a:r>
              <a:rPr lang="en-US" altLang="en-US" sz="2000" b="0" dirty="0" smtClean="0"/>
              <a:t>Consider comment resolution for adoption.</a:t>
            </a:r>
          </a:p>
          <a:p>
            <a:pPr algn="just">
              <a:spcBef>
                <a:spcPct val="20000"/>
              </a:spcBef>
              <a:buFontTx/>
              <a:buChar char="•"/>
            </a:pPr>
            <a:r>
              <a:rPr lang="en-US" altLang="en-US" sz="2000" b="0" dirty="0" smtClean="0"/>
              <a:t>Review target ad hoc meeting dates towards the Sep meeting.</a:t>
            </a:r>
          </a:p>
          <a:p>
            <a:pPr algn="just">
              <a:spcBef>
                <a:spcPct val="20000"/>
              </a:spcBef>
              <a:buFontTx/>
              <a:buChar char="•"/>
            </a:pPr>
            <a:r>
              <a:rPr lang="en-US" altLang="en-US" sz="2000" b="0" dirty="0" smtClean="0"/>
              <a:t>Consider any other technical material.</a:t>
            </a:r>
          </a:p>
          <a:p>
            <a:pPr algn="just">
              <a:spcBef>
                <a:spcPct val="20000"/>
              </a:spcBef>
              <a:buFontTx/>
              <a:buChar char="•"/>
            </a:pPr>
            <a:r>
              <a:rPr lang="en-US" altLang="en-US" sz="2000" b="0" dirty="0" smtClean="0"/>
              <a:t>Consider July accomplishments and targets for Sep. meeting.</a:t>
            </a:r>
          </a:p>
          <a:p>
            <a:pPr algn="just">
              <a:spcBef>
                <a:spcPct val="20000"/>
              </a:spcBef>
              <a:buFontTx/>
              <a:buChar char="•"/>
            </a:pPr>
            <a:endParaRPr lang="en-US" alt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10552150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35853928"/>
              </p:ext>
            </p:extLst>
          </p:nvPr>
        </p:nvGraphicFramePr>
        <p:xfrm>
          <a:off x="914401" y="1340772"/>
          <a:ext cx="10460567" cy="4848993"/>
        </p:xfrm>
        <a:graphic>
          <a:graphicData uri="http://schemas.openxmlformats.org/drawingml/2006/table">
            <a:tbl>
              <a:tblPr firstRow="1" bandRow="1">
                <a:tableStyleId>{21E4AEA4-8DFA-4A89-87EB-49C32662AFE0}</a:tableStyleId>
              </a:tblPr>
              <a:tblGrid>
                <a:gridCol w="1221159"/>
                <a:gridCol w="1728192"/>
                <a:gridCol w="5688632"/>
                <a:gridCol w="1822584"/>
              </a:tblGrid>
              <a:tr h="502303">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425022">
                <a:tc>
                  <a:txBody>
                    <a:bodyPr/>
                    <a:lstStyle/>
                    <a:p>
                      <a:pPr marL="0" algn="l" defTabSz="914400" rtl="0" eaLnBrk="1" latinLnBrk="0" hangingPunct="1"/>
                      <a:r>
                        <a:rPr lang="en-US" sz="1600" kern="1200" dirty="0" smtClean="0">
                          <a:solidFill>
                            <a:schemeClr val="dk1"/>
                          </a:solidFill>
                          <a:latin typeface="+mn-lt"/>
                          <a:ea typeface="+mn-ea"/>
                          <a:cs typeface="+mn-cs"/>
                        </a:rPr>
                        <a:t>11-19-946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r>
              <a:tr h="425022">
                <a:tc>
                  <a:txBody>
                    <a:bodyPr/>
                    <a:lstStyle/>
                    <a:p>
                      <a:r>
                        <a:rPr lang="en-US" sz="1600" dirty="0" smtClean="0"/>
                        <a:t>11-19-706</a:t>
                      </a:r>
                      <a:endParaRPr lang="en-US" sz="1600" dirty="0"/>
                    </a:p>
                  </a:txBody>
                  <a:tcPr marT="45712" marB="45712"/>
                </a:tc>
                <a:tc>
                  <a:txBody>
                    <a:bodyPr/>
                    <a:lstStyle/>
                    <a:p>
                      <a:r>
                        <a:rPr lang="en-US" sz="1600" dirty="0" smtClean="0"/>
                        <a:t>Roy Want</a:t>
                      </a:r>
                      <a:endParaRPr lang="en-US" sz="1600" dirty="0"/>
                    </a:p>
                  </a:txBody>
                  <a:tcPr marT="45712" marB="45712"/>
                </a:tc>
                <a:tc>
                  <a:txBody>
                    <a:bodyPr/>
                    <a:lstStyle/>
                    <a:p>
                      <a:r>
                        <a:rPr lang="en-US" sz="1600" dirty="0" err="1" smtClean="0"/>
                        <a:t>TGaz</a:t>
                      </a:r>
                      <a:r>
                        <a:rPr lang="en-US" sz="1600" dirty="0" smtClean="0"/>
                        <a:t> May ad hoc meeting minutes</a:t>
                      </a:r>
                      <a:endParaRPr lang="en-US" sz="1600" dirty="0"/>
                    </a:p>
                  </a:txBody>
                  <a:tcPr marT="45712" marB="45712"/>
                </a:tc>
                <a:tc>
                  <a:txBody>
                    <a:bodyPr/>
                    <a:lstStyle/>
                    <a:p>
                      <a:r>
                        <a:rPr lang="en-US" sz="1600" dirty="0" smtClean="0"/>
                        <a:t>Minutes</a:t>
                      </a:r>
                      <a:endParaRPr lang="en-US" sz="1600" dirty="0"/>
                    </a:p>
                  </a:txBody>
                  <a:tcPr marT="45712" marB="45712"/>
                </a:tc>
              </a:tr>
              <a:tr h="425022">
                <a:tc>
                  <a:txBody>
                    <a:bodyPr/>
                    <a:lstStyle/>
                    <a:p>
                      <a:r>
                        <a:rPr lang="en-US" sz="1600" kern="1200" dirty="0" smtClean="0">
                          <a:solidFill>
                            <a:schemeClr val="dk1"/>
                          </a:solidFill>
                          <a:latin typeface="+mn-lt"/>
                          <a:ea typeface="+mn-ea"/>
                          <a:cs typeface="+mn-cs"/>
                        </a:rPr>
                        <a:t>11-19-882</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Roy Want</a:t>
                      </a:r>
                      <a:endParaRPr lang="en-US" sz="1600" kern="1200" dirty="0">
                        <a:solidFill>
                          <a:schemeClr val="dk1"/>
                        </a:solidFill>
                        <a:latin typeface="+mn-lt"/>
                        <a:ea typeface="+mn-ea"/>
                        <a:cs typeface="+mn-cs"/>
                      </a:endParaRPr>
                    </a:p>
                  </a:txBody>
                  <a:tcPr marT="45712" marB="45712"/>
                </a:tc>
                <a:tc>
                  <a:txBody>
                    <a:bodyPr/>
                    <a:lstStyle/>
                    <a:p>
                      <a:r>
                        <a:rPr lang="en-US" sz="1600" b="0" i="0" kern="1200" dirty="0" smtClean="0">
                          <a:solidFill>
                            <a:schemeClr val="dk1"/>
                          </a:solidFill>
                          <a:effectLst/>
                          <a:latin typeface="+mn-lt"/>
                          <a:ea typeface="+mn-ea"/>
                          <a:cs typeface="+mn-cs"/>
                        </a:rPr>
                        <a:t>Meeting Minutes May 2019 Session</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Minutes</a:t>
                      </a:r>
                      <a:endParaRPr lang="en-US" sz="1600" kern="1200" dirty="0">
                        <a:solidFill>
                          <a:schemeClr val="dk1"/>
                        </a:solidFill>
                        <a:latin typeface="+mn-lt"/>
                        <a:ea typeface="+mn-ea"/>
                        <a:cs typeface="+mn-cs"/>
                      </a:endParaRPr>
                    </a:p>
                  </a:txBody>
                  <a:tcPr marT="45712" marB="45712"/>
                </a:tc>
              </a:tr>
              <a:tr h="425022">
                <a:tc>
                  <a:txBody>
                    <a:bodyPr/>
                    <a:lstStyle/>
                    <a:p>
                      <a:r>
                        <a:rPr lang="en-US" sz="1600" kern="1200" dirty="0" smtClean="0">
                          <a:solidFill>
                            <a:schemeClr val="dk1"/>
                          </a:solidFill>
                          <a:latin typeface="+mn-lt"/>
                          <a:ea typeface="+mn-ea"/>
                          <a:cs typeface="+mn-cs"/>
                        </a:rPr>
                        <a:t>11-19-981</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Roy Want</a:t>
                      </a:r>
                      <a:endParaRPr lang="en-US" sz="1600" kern="1200" dirty="0">
                        <a:solidFill>
                          <a:schemeClr val="dk1"/>
                        </a:solidFill>
                        <a:latin typeface="+mn-lt"/>
                        <a:ea typeface="+mn-ea"/>
                        <a:cs typeface="+mn-cs"/>
                      </a:endParaRPr>
                    </a:p>
                  </a:txBody>
                  <a:tcPr marT="45712" marB="45712"/>
                </a:tc>
                <a:tc>
                  <a:txBody>
                    <a:bodyPr/>
                    <a:lstStyle/>
                    <a:p>
                      <a:r>
                        <a:rPr lang="en-US" sz="1600" kern="1200" dirty="0" err="1" smtClean="0">
                          <a:solidFill>
                            <a:schemeClr val="dk1"/>
                          </a:solidFill>
                          <a:latin typeface="+mn-lt"/>
                          <a:ea typeface="+mn-ea"/>
                          <a:cs typeface="+mn-cs"/>
                        </a:rPr>
                        <a:t>Telecon</a:t>
                      </a:r>
                      <a:r>
                        <a:rPr lang="en-US" sz="1600" kern="1200" dirty="0" smtClean="0">
                          <a:solidFill>
                            <a:schemeClr val="dk1"/>
                          </a:solidFill>
                          <a:latin typeface="+mn-lt"/>
                          <a:ea typeface="+mn-ea"/>
                          <a:cs typeface="+mn-cs"/>
                        </a:rPr>
                        <a:t> Minutes May 29th, 2019</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Minutes</a:t>
                      </a:r>
                      <a:endParaRPr lang="en-US" sz="1600" kern="1200" dirty="0">
                        <a:solidFill>
                          <a:schemeClr val="dk1"/>
                        </a:solidFill>
                        <a:latin typeface="+mn-lt"/>
                        <a:ea typeface="+mn-ea"/>
                        <a:cs typeface="+mn-cs"/>
                      </a:endParaRPr>
                    </a:p>
                  </a:txBody>
                  <a:tcPr marT="45712" marB="45712"/>
                </a:tc>
              </a:tr>
              <a:tr h="425022">
                <a:tc>
                  <a:txBody>
                    <a:bodyPr/>
                    <a:lstStyle/>
                    <a:p>
                      <a:r>
                        <a:rPr lang="en-US" sz="1600" dirty="0" smtClean="0"/>
                        <a:t>11-19-1046</a:t>
                      </a:r>
                      <a:endParaRPr lang="en-US" sz="1600" dirty="0"/>
                    </a:p>
                  </a:txBody>
                  <a:tcPr marT="45712" marB="45712"/>
                </a:tc>
                <a:tc>
                  <a:txBody>
                    <a:bodyPr/>
                    <a:lstStyle/>
                    <a:p>
                      <a:r>
                        <a:rPr lang="en-US" sz="1600" dirty="0" smtClean="0"/>
                        <a:t>Roy Want</a:t>
                      </a:r>
                      <a:endParaRPr lang="en-US" sz="1600" dirty="0"/>
                    </a:p>
                  </a:txBody>
                  <a:tcPr marT="45712" marB="45712"/>
                </a:tc>
                <a:tc>
                  <a:txBody>
                    <a:bodyPr/>
                    <a:lstStyle/>
                    <a:p>
                      <a:r>
                        <a:rPr lang="en-US" sz="1600" dirty="0" err="1" smtClean="0"/>
                        <a:t>TGaz</a:t>
                      </a:r>
                      <a:r>
                        <a:rPr lang="en-US" sz="1600" baseline="0" dirty="0" smtClean="0"/>
                        <a:t> June ad hoc meeting minutes</a:t>
                      </a:r>
                      <a:endParaRPr lang="en-US" sz="1600" dirty="0"/>
                    </a:p>
                  </a:txBody>
                  <a:tcPr marT="45712" marB="45712"/>
                </a:tc>
                <a:tc>
                  <a:txBody>
                    <a:bodyPr/>
                    <a:lstStyle/>
                    <a:p>
                      <a:r>
                        <a:rPr lang="en-US" sz="1600" dirty="0" smtClean="0"/>
                        <a:t>Minutes</a:t>
                      </a:r>
                      <a:endParaRPr lang="en-US" sz="1600" dirty="0"/>
                    </a:p>
                  </a:txBody>
                  <a:tcPr marT="45712" marB="45712"/>
                </a:tc>
              </a:tr>
              <a:tr h="141674">
                <a:tc>
                  <a:txBody>
                    <a:bodyPr/>
                    <a:lstStyle/>
                    <a:p>
                      <a:r>
                        <a:rPr lang="en-US" sz="1600" dirty="0" smtClean="0"/>
                        <a:t>11-19-1197</a:t>
                      </a:r>
                      <a:endParaRPr lang="en-US" sz="1600" dirty="0"/>
                    </a:p>
                  </a:txBody>
                  <a:tcPr marT="45712" marB="45712"/>
                </a:tc>
                <a:tc>
                  <a:txBody>
                    <a:bodyPr/>
                    <a:lstStyle/>
                    <a:p>
                      <a:r>
                        <a:rPr lang="en-US" dirty="0" smtClean="0"/>
                        <a:t>Assaf Kasher</a:t>
                      </a:r>
                      <a:endParaRPr lang="en-US" dirty="0"/>
                    </a:p>
                  </a:txBody>
                  <a:tcPr marT="45712" marB="45712"/>
                </a:tc>
                <a:tc>
                  <a:txBody>
                    <a:bodyPr/>
                    <a:lstStyle/>
                    <a:p>
                      <a:r>
                        <a:rPr lang="en-US" dirty="0" err="1" smtClean="0"/>
                        <a:t>Telecon</a:t>
                      </a:r>
                      <a:r>
                        <a:rPr lang="en-US" dirty="0" smtClean="0"/>
                        <a:t> minutes</a:t>
                      </a:r>
                      <a:r>
                        <a:rPr lang="en-US" baseline="0" dirty="0" smtClean="0"/>
                        <a:t> July 10</a:t>
                      </a:r>
                      <a:r>
                        <a:rPr lang="en-US" baseline="30000" dirty="0" smtClean="0"/>
                        <a:t>th</a:t>
                      </a:r>
                      <a:endParaRPr lang="en-US" dirty="0"/>
                    </a:p>
                  </a:txBody>
                  <a:tcPr marT="45712" marB="45712"/>
                </a:tc>
                <a:tc>
                  <a:txBody>
                    <a:bodyPr/>
                    <a:lstStyle/>
                    <a:p>
                      <a:r>
                        <a:rPr lang="en-US" dirty="0" smtClean="0"/>
                        <a:t>Minutes</a:t>
                      </a:r>
                      <a:endParaRPr lang="en-US" dirty="0"/>
                    </a:p>
                  </a:txBody>
                  <a:tcPr marT="45712" marB="45712"/>
                </a:tc>
              </a:tr>
              <a:tr h="167632">
                <a:tc>
                  <a:txBody>
                    <a:bodyPr/>
                    <a:lstStyle/>
                    <a:p>
                      <a:r>
                        <a:rPr lang="en-US" sz="1600" dirty="0" smtClean="0"/>
                        <a:t>11-19-1198</a:t>
                      </a:r>
                      <a:endParaRPr lang="en-US" sz="1600" dirty="0"/>
                    </a:p>
                  </a:txBody>
                  <a:tcPr marT="45712" marB="45712"/>
                </a:tc>
                <a:tc>
                  <a:txBody>
                    <a:bodyPr/>
                    <a:lstStyle/>
                    <a:p>
                      <a:r>
                        <a:rPr lang="en-US" sz="1600" dirty="0" smtClean="0"/>
                        <a:t>Assaf Kasher</a:t>
                      </a:r>
                      <a:endParaRPr lang="en-US" sz="1600" dirty="0"/>
                    </a:p>
                  </a:txBody>
                  <a:tcPr marT="45712" marB="45712"/>
                </a:tc>
                <a:tc>
                  <a:txBody>
                    <a:bodyPr/>
                    <a:lstStyle/>
                    <a:p>
                      <a:r>
                        <a:rPr lang="en-US" sz="1600" dirty="0" err="1" smtClean="0"/>
                        <a:t>Telecon</a:t>
                      </a:r>
                      <a:r>
                        <a:rPr lang="en-US" sz="1600" baseline="0" dirty="0" smtClean="0"/>
                        <a:t> minutes June 5</a:t>
                      </a:r>
                      <a:r>
                        <a:rPr lang="en-US" sz="1600" baseline="30000" dirty="0" smtClean="0"/>
                        <a:t>th</a:t>
                      </a:r>
                      <a:endParaRPr lang="en-US" sz="1600" dirty="0"/>
                    </a:p>
                  </a:txBody>
                  <a:tcPr marT="45712" marB="45712"/>
                </a:tc>
                <a:tc>
                  <a:txBody>
                    <a:bodyPr/>
                    <a:lstStyle/>
                    <a:p>
                      <a:r>
                        <a:rPr lang="en-US" sz="1600" dirty="0" smtClean="0"/>
                        <a:t>Minutes</a:t>
                      </a:r>
                      <a:endParaRPr lang="en-US" sz="1600" dirty="0"/>
                    </a:p>
                  </a:txBody>
                  <a:tcPr marT="45712" marB="45712"/>
                </a:tc>
              </a:tr>
              <a:tr h="167632">
                <a:tc>
                  <a:txBody>
                    <a:bodyPr/>
                    <a:lstStyle/>
                    <a:p>
                      <a:r>
                        <a:rPr lang="en-US" sz="1600" dirty="0" smtClean="0"/>
                        <a:t>11-19-1205</a:t>
                      </a:r>
                      <a:endParaRPr lang="en-US" sz="1600" dirty="0"/>
                    </a:p>
                  </a:txBody>
                  <a:tcPr marT="45712" marB="45712"/>
                </a:tc>
                <a:tc>
                  <a:txBody>
                    <a:bodyPr/>
                    <a:lstStyle/>
                    <a:p>
                      <a:r>
                        <a:rPr lang="en-US" sz="1600" dirty="0" smtClean="0"/>
                        <a:t>Assaf</a:t>
                      </a:r>
                      <a:r>
                        <a:rPr lang="en-US" sz="1600" baseline="0" dirty="0" smtClean="0"/>
                        <a:t> Kasher</a:t>
                      </a:r>
                      <a:endParaRPr lang="en-US" sz="1600" dirty="0"/>
                    </a:p>
                  </a:txBody>
                  <a:tcPr marT="45712" marB="45712"/>
                </a:tc>
                <a:tc>
                  <a:txBody>
                    <a:bodyPr/>
                    <a:lstStyle/>
                    <a:p>
                      <a:r>
                        <a:rPr lang="en-US" sz="1600" dirty="0" err="1" smtClean="0"/>
                        <a:t>Telecon</a:t>
                      </a:r>
                      <a:r>
                        <a:rPr lang="en-US" sz="1600" dirty="0" smtClean="0"/>
                        <a:t> minutes June 19</a:t>
                      </a:r>
                      <a:r>
                        <a:rPr lang="en-US" sz="1600" baseline="30000" dirty="0" smtClean="0"/>
                        <a:t>th</a:t>
                      </a:r>
                      <a:endParaRPr lang="en-US" sz="1600" dirty="0"/>
                    </a:p>
                  </a:txBody>
                  <a:tcPr marT="45712" marB="45712"/>
                </a:tc>
                <a:tc>
                  <a:txBody>
                    <a:bodyPr/>
                    <a:lstStyle/>
                    <a:p>
                      <a:r>
                        <a:rPr lang="en-US" sz="1600" dirty="0" smtClean="0"/>
                        <a:t>Minutes</a:t>
                      </a:r>
                      <a:endParaRPr lang="en-US" sz="1600" dirty="0"/>
                    </a:p>
                  </a:txBody>
                  <a:tcPr marT="45712" marB="45712"/>
                </a:tc>
              </a:tr>
              <a:tr h="141674">
                <a:tc>
                  <a:txBody>
                    <a:bodyPr/>
                    <a:lstStyle/>
                    <a:p>
                      <a:r>
                        <a:rPr lang="en-US" sz="1600" dirty="0" smtClean="0"/>
                        <a:t>11-19-970</a:t>
                      </a:r>
                      <a:endParaRPr lang="en-US" sz="1600" dirty="0"/>
                    </a:p>
                  </a:txBody>
                  <a:tcPr marT="45712" marB="45712"/>
                </a:tc>
                <a:tc>
                  <a:txBody>
                    <a:bodyPr/>
                    <a:lstStyle/>
                    <a:p>
                      <a:r>
                        <a:rPr lang="en-US" sz="1600" dirty="0" smtClean="0"/>
                        <a:t>Nehru</a:t>
                      </a:r>
                      <a:r>
                        <a:rPr lang="en-US" sz="1600" baseline="0" dirty="0" smtClean="0"/>
                        <a:t> Bhandaru</a:t>
                      </a:r>
                      <a:endParaRPr lang="en-US" sz="1600" dirty="0"/>
                    </a:p>
                  </a:txBody>
                  <a:tcPr marT="45712" marB="45712"/>
                </a:tc>
                <a:tc>
                  <a:txBody>
                    <a:bodyPr/>
                    <a:lstStyle/>
                    <a:p>
                      <a:r>
                        <a:rPr lang="en-US" sz="1600" dirty="0" smtClean="0"/>
                        <a:t>PASN</a:t>
                      </a:r>
                      <a:r>
                        <a:rPr lang="en-US" sz="1600" baseline="0" dirty="0" smtClean="0"/>
                        <a:t> State 1a related text</a:t>
                      </a:r>
                      <a:endParaRPr lang="en-US" sz="1600" dirty="0"/>
                    </a:p>
                  </a:txBody>
                  <a:tcPr marT="45712" marB="45712"/>
                </a:tc>
                <a:tc>
                  <a:txBody>
                    <a:bodyPr/>
                    <a:lstStyle/>
                    <a:p>
                      <a:r>
                        <a:rPr lang="en-US" sz="1600" dirty="0" smtClean="0"/>
                        <a:t>CR MAC</a:t>
                      </a:r>
                      <a:endParaRPr lang="en-US" sz="1600" dirty="0"/>
                    </a:p>
                  </a:txBody>
                  <a:tcPr marT="45712" marB="45712"/>
                </a:tc>
              </a:tr>
              <a:tr h="425022">
                <a:tc>
                  <a:txBody>
                    <a:bodyPr/>
                    <a:lstStyle/>
                    <a:p>
                      <a:r>
                        <a:rPr lang="en-US" sz="1600" dirty="0" smtClean="0"/>
                        <a:t>11-19-1191</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r>
                        <a:rPr lang="en-US" sz="1600" kern="1200" dirty="0" smtClean="0">
                          <a:solidFill>
                            <a:schemeClr val="dk1"/>
                          </a:solidFill>
                          <a:effectLst/>
                          <a:latin typeface="+mn-lt"/>
                          <a:ea typeface="+mn-ea"/>
                          <a:cs typeface="+mn-cs"/>
                        </a:rPr>
                        <a:t>Passive Location Measurement Report Element</a:t>
                      </a:r>
                      <a:endParaRPr lang="en-US" sz="1600" dirty="0"/>
                    </a:p>
                  </a:txBody>
                  <a:tcPr marT="45712" marB="45712"/>
                </a:tc>
                <a:tc>
                  <a:txBody>
                    <a:bodyPr/>
                    <a:lstStyle/>
                    <a:p>
                      <a:r>
                        <a:rPr lang="en-US" sz="1600" dirty="0" smtClean="0"/>
                        <a:t>CR MAC</a:t>
                      </a:r>
                      <a:endParaRPr lang="en-US" sz="1600" dirty="0"/>
                    </a:p>
                  </a:txBody>
                  <a:tcPr marT="45712" marB="45712"/>
                </a:tc>
              </a:tr>
              <a:tr h="425022">
                <a:tc>
                  <a:txBody>
                    <a:bodyPr/>
                    <a:lstStyle/>
                    <a:p>
                      <a:r>
                        <a:rPr lang="en-US" sz="1600" dirty="0" smtClean="0"/>
                        <a:t>11-19-1062</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EDCA-FTM Negotiations</a:t>
                      </a:r>
                    </a:p>
                  </a:txBody>
                  <a:tcPr marT="45712" marB="45712"/>
                </a:tc>
                <a:tc>
                  <a:txBody>
                    <a:bodyPr/>
                    <a:lstStyle/>
                    <a:p>
                      <a:r>
                        <a:rPr lang="en-US" sz="1600" dirty="0" smtClean="0"/>
                        <a:t>CR MAC</a:t>
                      </a:r>
                      <a:endParaRPr lang="en-US" sz="1600" dirty="0"/>
                    </a:p>
                  </a:txBody>
                  <a:tcPr marT="45712" marB="45712"/>
                </a:tc>
              </a:tr>
            </a:tbl>
          </a:graphicData>
        </a:graphic>
      </p:graphicFrame>
    </p:spTree>
    <p:extLst>
      <p:ext uri="{BB962C8B-B14F-4D97-AF65-F5344CB8AC3E}">
        <p14:creationId xmlns:p14="http://schemas.microsoft.com/office/powerpoint/2010/main" val="37784970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a:t>
            </a:r>
            <a:r>
              <a:rPr lang="en-US" altLang="en-US" dirty="0" smtClean="0">
                <a:solidFill>
                  <a:schemeClr val="tx2"/>
                </a:solidFill>
              </a:rPr>
              <a:t>(2)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988036901"/>
              </p:ext>
            </p:extLst>
          </p:nvPr>
        </p:nvGraphicFramePr>
        <p:xfrm>
          <a:off x="914401" y="1340769"/>
          <a:ext cx="10460567" cy="4848617"/>
        </p:xfrm>
        <a:graphic>
          <a:graphicData uri="http://schemas.openxmlformats.org/drawingml/2006/table">
            <a:tbl>
              <a:tblPr firstRow="1" bandRow="1">
                <a:tableStyleId>{21E4AEA4-8DFA-4A89-87EB-49C32662AFE0}</a:tableStyleId>
              </a:tblPr>
              <a:tblGrid>
                <a:gridCol w="1221159"/>
                <a:gridCol w="1728192"/>
                <a:gridCol w="5688632"/>
                <a:gridCol w="1822584"/>
              </a:tblGrid>
              <a:tr h="468053">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342044">
                <a:tc>
                  <a:txBody>
                    <a:bodyPr/>
                    <a:lstStyle/>
                    <a:p>
                      <a:r>
                        <a:rPr lang="en-US" sz="1600" dirty="0" smtClean="0"/>
                        <a:t>11-19-1042</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LTF Repetition in Passive Location Ranging - Amendment text</a:t>
                      </a:r>
                    </a:p>
                  </a:txBody>
                  <a:tcPr marT="45712" marB="45712"/>
                </a:tc>
                <a:tc>
                  <a:txBody>
                    <a:bodyPr/>
                    <a:lstStyle/>
                    <a:p>
                      <a:r>
                        <a:rPr lang="en-US" sz="1600" dirty="0" smtClean="0"/>
                        <a:t>CR PHY(?)</a:t>
                      </a:r>
                      <a:endParaRPr lang="en-US" sz="1600" dirty="0"/>
                    </a:p>
                  </a:txBody>
                  <a:tcPr marT="45712" marB="45712"/>
                </a:tc>
              </a:tr>
              <a:tr h="342044">
                <a:tc>
                  <a:txBody>
                    <a:bodyPr/>
                    <a:lstStyle/>
                    <a:p>
                      <a:r>
                        <a:rPr lang="en-US" sz="1600" dirty="0" smtClean="0"/>
                        <a:t>11-19-1041</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r>
                        <a:rPr lang="en-US" sz="1600" kern="1200" dirty="0" smtClean="0">
                          <a:solidFill>
                            <a:schemeClr val="dk1"/>
                          </a:solidFill>
                          <a:effectLst/>
                          <a:latin typeface="+mn-lt"/>
                          <a:ea typeface="+mn-ea"/>
                          <a:cs typeface="+mn-cs"/>
                        </a:rPr>
                        <a:t>Passive Location Ranging Inheritance of TB Ranging Properties - Amendment text</a:t>
                      </a:r>
                      <a:endParaRPr lang="en-US" sz="1600" kern="1200" dirty="0">
                        <a:solidFill>
                          <a:schemeClr val="dk1"/>
                        </a:solidFill>
                        <a:effectLst/>
                        <a:latin typeface="+mn-lt"/>
                        <a:ea typeface="+mn-ea"/>
                        <a:cs typeface="+mn-cs"/>
                      </a:endParaRPr>
                    </a:p>
                  </a:txBody>
                  <a:tcPr marT="45712" marB="45712"/>
                </a:tc>
                <a:tc>
                  <a:txBody>
                    <a:bodyPr/>
                    <a:lstStyle/>
                    <a:p>
                      <a:r>
                        <a:rPr lang="en-US" sz="1600" dirty="0" smtClean="0"/>
                        <a:t>CR</a:t>
                      </a:r>
                      <a:r>
                        <a:rPr lang="en-US" sz="1600" baseline="0" dirty="0" smtClean="0"/>
                        <a:t> MAC</a:t>
                      </a:r>
                      <a:endParaRPr lang="en-US" sz="1600" dirty="0"/>
                    </a:p>
                  </a:txBody>
                  <a:tcPr marT="45712" marB="45712"/>
                </a:tc>
              </a:tr>
              <a:tr h="396042">
                <a:tc>
                  <a:txBody>
                    <a:bodyPr/>
                    <a:lstStyle/>
                    <a:p>
                      <a:r>
                        <a:rPr lang="en-US" sz="1600" dirty="0" smtClean="0"/>
                        <a:t>11-19-1040</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Fine timing measurement parameters element - Amendment text</a:t>
                      </a:r>
                    </a:p>
                  </a:txBody>
                  <a:tcPr marT="45712" marB="45712"/>
                </a:tc>
                <a:tc>
                  <a:txBody>
                    <a:bodyPr/>
                    <a:lstStyle/>
                    <a:p>
                      <a:r>
                        <a:rPr lang="en-US" sz="1600" dirty="0" smtClean="0"/>
                        <a:t>CR MAC</a:t>
                      </a:r>
                      <a:endParaRPr lang="en-US" sz="1600" dirty="0"/>
                    </a:p>
                  </a:txBody>
                  <a:tcPr marT="45712" marB="45712"/>
                </a:tc>
              </a:tr>
              <a:tr h="396042">
                <a:tc>
                  <a:txBody>
                    <a:bodyPr/>
                    <a:lstStyle/>
                    <a:p>
                      <a:r>
                        <a:rPr lang="en-US" sz="1600" dirty="0" smtClean="0"/>
                        <a:t>11-19-1036</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Ali Raissinia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HE FTM EDCA in</a:t>
                      </a:r>
                      <a:r>
                        <a:rPr lang="en-US" sz="1600" kern="1200" baseline="0" dirty="0" smtClean="0">
                          <a:solidFill>
                            <a:schemeClr val="dk1"/>
                          </a:solidFill>
                          <a:effectLst/>
                          <a:latin typeface="+mn-lt"/>
                          <a:ea typeface="+mn-ea"/>
                          <a:cs typeface="+mn-cs"/>
                        </a:rPr>
                        <a:t> the 6GHz band</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Technical</a:t>
                      </a:r>
                      <a:endParaRPr lang="en-US" sz="1600" dirty="0"/>
                    </a:p>
                  </a:txBody>
                  <a:tcPr marT="45712" marB="45712"/>
                </a:tc>
              </a:tr>
              <a:tr h="432048">
                <a:tc>
                  <a:txBody>
                    <a:bodyPr/>
                    <a:lstStyle/>
                    <a:p>
                      <a:r>
                        <a:rPr lang="en-US" sz="1600" kern="1200" dirty="0" smtClean="0">
                          <a:solidFill>
                            <a:schemeClr val="dk1"/>
                          </a:solidFill>
                          <a:latin typeface="+mn-lt"/>
                          <a:ea typeface="+mn-ea"/>
                          <a:cs typeface="+mn-cs"/>
                        </a:rPr>
                        <a:t>11-19-1234</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Dibakar Das</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CR for Trigger frame format related CIDs</a:t>
                      </a:r>
                    </a:p>
                  </a:txBody>
                  <a:tcPr marT="45712" marB="45712"/>
                </a:tc>
                <a:tc>
                  <a:txBody>
                    <a:bodyPr/>
                    <a:lstStyle/>
                    <a:p>
                      <a:r>
                        <a:rPr lang="en-US" sz="1600" kern="1200" dirty="0" smtClean="0">
                          <a:solidFill>
                            <a:schemeClr val="dk1"/>
                          </a:solidFill>
                          <a:latin typeface="+mn-lt"/>
                          <a:ea typeface="+mn-ea"/>
                          <a:cs typeface="+mn-cs"/>
                        </a:rPr>
                        <a:t>CR MAC</a:t>
                      </a:r>
                      <a:endParaRPr lang="en-US" sz="1600" kern="1200" dirty="0">
                        <a:solidFill>
                          <a:schemeClr val="dk1"/>
                        </a:solidFill>
                        <a:latin typeface="+mn-lt"/>
                        <a:ea typeface="+mn-ea"/>
                        <a:cs typeface="+mn-cs"/>
                      </a:endParaRPr>
                    </a:p>
                  </a:txBody>
                  <a:tcPr marT="45712" marB="45712"/>
                </a:tc>
              </a:tr>
              <a:tr h="432048">
                <a:tc>
                  <a:txBody>
                    <a:bodyPr/>
                    <a:lstStyle/>
                    <a:p>
                      <a:r>
                        <a:rPr lang="en-US" sz="1600" dirty="0" smtClean="0"/>
                        <a:t>11-19-1233</a:t>
                      </a:r>
                      <a:endParaRPr lang="en-US" sz="1600" dirty="0"/>
                    </a:p>
                  </a:txBody>
                  <a:tcPr marT="45712" marB="45712"/>
                </a:tc>
                <a:tc>
                  <a:txBody>
                    <a:bodyPr/>
                    <a:lstStyle/>
                    <a:p>
                      <a:r>
                        <a:rPr lang="en-US" sz="1600" dirty="0" smtClean="0"/>
                        <a:t>Dibakar Das</a:t>
                      </a:r>
                      <a:endParaRPr lang="en-US" sz="1600" dirty="0"/>
                    </a:p>
                  </a:txBody>
                  <a:tcPr marT="45712" marB="45712"/>
                </a:tc>
                <a:tc>
                  <a:txBody>
                    <a:bodyPr/>
                    <a:lstStyle/>
                    <a:p>
                      <a:r>
                        <a:rPr lang="en-US" sz="1800" kern="1200" dirty="0" smtClean="0">
                          <a:solidFill>
                            <a:schemeClr val="dk1"/>
                          </a:solidFill>
                          <a:effectLst/>
                          <a:latin typeface="+mn-lt"/>
                          <a:ea typeface="+mn-ea"/>
                          <a:cs typeface="+mn-cs"/>
                        </a:rPr>
                        <a:t>CR for CIDs on Availability Window field format</a:t>
                      </a:r>
                      <a:endParaRPr lang="en-US" sz="1600" dirty="0"/>
                    </a:p>
                  </a:txBody>
                  <a:tcPr marT="45712" marB="45712"/>
                </a:tc>
                <a:tc>
                  <a:txBody>
                    <a:bodyPr/>
                    <a:lstStyle/>
                    <a:p>
                      <a:r>
                        <a:rPr lang="en-US" sz="1600" dirty="0" smtClean="0"/>
                        <a:t>CR MAC</a:t>
                      </a:r>
                      <a:endParaRPr lang="en-US" sz="1600" dirty="0"/>
                    </a:p>
                  </a:txBody>
                  <a:tcPr marT="45712" marB="45712"/>
                </a:tc>
              </a:tr>
              <a:tr h="432048">
                <a:tc>
                  <a:txBody>
                    <a:bodyPr/>
                    <a:lstStyle/>
                    <a:p>
                      <a:r>
                        <a:rPr lang="en-US" sz="1600" dirty="0" smtClean="0"/>
                        <a:t>11-19-678</a:t>
                      </a:r>
                      <a:endParaRPr lang="en-US" sz="1600" dirty="0"/>
                    </a:p>
                  </a:txBody>
                  <a:tcPr marT="45712" marB="45712"/>
                </a:tc>
                <a:tc>
                  <a:txBody>
                    <a:bodyPr/>
                    <a:lstStyle/>
                    <a:p>
                      <a:r>
                        <a:rPr lang="en-US" sz="1600" dirty="0" smtClean="0"/>
                        <a:t>Dibakar Das</a:t>
                      </a:r>
                      <a:endParaRPr lang="en-US" sz="1600" dirty="0"/>
                    </a:p>
                  </a:txBody>
                  <a:tcPr marT="45712" marB="45712"/>
                </a:tc>
                <a:tc>
                  <a:txBody>
                    <a:bodyPr/>
                    <a:lstStyle/>
                    <a:p>
                      <a:r>
                        <a:rPr lang="en-US" sz="1800" kern="1200" dirty="0" smtClean="0">
                          <a:solidFill>
                            <a:schemeClr val="dk1"/>
                          </a:solidFill>
                          <a:effectLst/>
                          <a:latin typeface="+mn-lt"/>
                          <a:ea typeface="+mn-ea"/>
                          <a:cs typeface="+mn-cs"/>
                        </a:rPr>
                        <a:t>CR for CID 1115</a:t>
                      </a:r>
                      <a:endParaRPr lang="en-US" sz="1600" dirty="0"/>
                    </a:p>
                  </a:txBody>
                  <a:tcPr marT="45712" marB="45712"/>
                </a:tc>
                <a:tc>
                  <a:txBody>
                    <a:bodyPr/>
                    <a:lstStyle/>
                    <a:p>
                      <a:r>
                        <a:rPr lang="en-US" sz="1600" dirty="0" smtClean="0"/>
                        <a:t>CR MAC</a:t>
                      </a:r>
                      <a:endParaRPr lang="en-US" sz="1600" dirty="0"/>
                    </a:p>
                  </a:txBody>
                  <a:tcPr marT="45712" marB="45712"/>
                </a:tc>
              </a:tr>
              <a:tr h="396042">
                <a:tc>
                  <a:txBody>
                    <a:bodyPr/>
                    <a:lstStyle/>
                    <a:p>
                      <a:r>
                        <a:rPr lang="en-US" sz="1600" dirty="0" smtClean="0"/>
                        <a:t>11-19-667</a:t>
                      </a:r>
                      <a:endParaRPr lang="en-US" sz="1600" dirty="0"/>
                    </a:p>
                  </a:txBody>
                  <a:tcPr marT="45712" marB="45712"/>
                </a:tc>
                <a:tc>
                  <a:txBody>
                    <a:bodyPr/>
                    <a:lstStyle/>
                    <a:p>
                      <a:r>
                        <a:rPr lang="en-US" sz="1600" dirty="0" smtClean="0"/>
                        <a:t>Qi Wang</a:t>
                      </a:r>
                      <a:endParaRPr lang="en-US" sz="1600" dirty="0"/>
                    </a:p>
                  </a:txBody>
                  <a:tcPr marT="45712" marB="45712"/>
                </a:tc>
                <a:tc>
                  <a:txBody>
                    <a:bodyPr/>
                    <a:lstStyle/>
                    <a:p>
                      <a:r>
                        <a:rPr lang="en-US" sz="1800" kern="1200" dirty="0" smtClean="0">
                          <a:solidFill>
                            <a:schemeClr val="dk1"/>
                          </a:solidFill>
                          <a:effectLst/>
                          <a:latin typeface="+mn-lt"/>
                          <a:ea typeface="+mn-ea"/>
                          <a:cs typeface="+mn-cs"/>
                        </a:rPr>
                        <a:t>Text proposal to enable </a:t>
                      </a:r>
                      <a:r>
                        <a:rPr lang="en-US" sz="1800" kern="1200" dirty="0" err="1" smtClean="0">
                          <a:solidFill>
                            <a:schemeClr val="dk1"/>
                          </a:solidFill>
                          <a:effectLst/>
                          <a:latin typeface="+mn-lt"/>
                          <a:ea typeface="+mn-ea"/>
                          <a:cs typeface="+mn-cs"/>
                        </a:rPr>
                        <a:t>AoD</a:t>
                      </a:r>
                      <a:r>
                        <a:rPr lang="en-US" sz="1800" kern="1200" dirty="0" smtClean="0">
                          <a:solidFill>
                            <a:schemeClr val="dk1"/>
                          </a:solidFill>
                          <a:effectLst/>
                          <a:latin typeface="+mn-lt"/>
                          <a:ea typeface="+mn-ea"/>
                          <a:cs typeface="+mn-cs"/>
                        </a:rPr>
                        <a:t> for passive ranging</a:t>
                      </a:r>
                      <a:endParaRPr lang="en-US" sz="1600" dirty="0"/>
                    </a:p>
                  </a:txBody>
                  <a:tcPr marT="45712" marB="45712"/>
                </a:tc>
                <a:tc>
                  <a:txBody>
                    <a:bodyPr/>
                    <a:lstStyle/>
                    <a:p>
                      <a:r>
                        <a:rPr lang="en-US" sz="1600" dirty="0" smtClean="0"/>
                        <a:t>CR MAC</a:t>
                      </a:r>
                      <a:endParaRPr lang="en-US" sz="1600" dirty="0"/>
                    </a:p>
                  </a:txBody>
                  <a:tcPr marT="45712" marB="45712"/>
                </a:tc>
              </a:tr>
              <a:tr h="396042">
                <a:tc>
                  <a:txBody>
                    <a:bodyPr/>
                    <a:lstStyle/>
                    <a:p>
                      <a:r>
                        <a:rPr lang="en-US" sz="1600" dirty="0" smtClean="0"/>
                        <a:t>11-19-883</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Qi Wang</a:t>
                      </a:r>
                    </a:p>
                  </a:txBody>
                  <a:tcPr marT="45712" marB="45712"/>
                </a:tc>
                <a:tc>
                  <a:txBody>
                    <a:bodyPr/>
                    <a:lstStyle/>
                    <a:p>
                      <a:r>
                        <a:rPr lang="en-US" sz="1800" kern="1200" dirty="0" smtClean="0">
                          <a:solidFill>
                            <a:schemeClr val="dk1"/>
                          </a:solidFill>
                          <a:effectLst/>
                          <a:latin typeface="+mn-lt"/>
                          <a:ea typeface="+mn-ea"/>
                          <a:cs typeface="+mn-cs"/>
                        </a:rPr>
                        <a:t>Text proposal to add dialog token in ranging trigger frames</a:t>
                      </a:r>
                      <a:endParaRPr lang="en-US" sz="1600" dirty="0"/>
                    </a:p>
                  </a:txBody>
                  <a:tcPr marT="45712" marB="45712"/>
                </a:tc>
                <a:tc>
                  <a:txBody>
                    <a:bodyPr/>
                    <a:lstStyle/>
                    <a:p>
                      <a:r>
                        <a:rPr lang="en-US" sz="1600" dirty="0" smtClean="0"/>
                        <a:t>CR MAC</a:t>
                      </a:r>
                      <a:endParaRPr lang="en-US" sz="1600" dirty="0"/>
                    </a:p>
                  </a:txBody>
                  <a:tcPr marT="45712" marB="45712"/>
                </a:tc>
              </a:tr>
              <a:tr h="396042">
                <a:tc>
                  <a:txBody>
                    <a:bodyPr/>
                    <a:lstStyle/>
                    <a:p>
                      <a:r>
                        <a:rPr lang="en-US" sz="1600" dirty="0" smtClean="0"/>
                        <a:t>11-19-1276</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Ganesh </a:t>
                      </a:r>
                      <a:r>
                        <a:rPr lang="en-US" sz="1600" dirty="0" err="1" smtClean="0"/>
                        <a:t>Venkatesan</a:t>
                      </a:r>
                      <a:endParaRPr lang="en-US" sz="1600" dirty="0" smtClean="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resolutions to a set of LB240 CIDs </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CR MAC</a:t>
                      </a:r>
                      <a:endParaRPr lang="en-US" sz="1600" dirty="0"/>
                    </a:p>
                  </a:txBody>
                  <a:tcPr marT="45712" marB="45712"/>
                </a:tc>
              </a:tr>
            </a:tbl>
          </a:graphicData>
        </a:graphic>
      </p:graphicFrame>
    </p:spTree>
    <p:extLst>
      <p:ext uri="{BB962C8B-B14F-4D97-AF65-F5344CB8AC3E}">
        <p14:creationId xmlns:p14="http://schemas.microsoft.com/office/powerpoint/2010/main" val="27140050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a:t>
            </a:r>
            <a:r>
              <a:rPr lang="en-US" altLang="en-US" dirty="0" smtClean="0">
                <a:solidFill>
                  <a:schemeClr val="tx2"/>
                </a:solidFill>
              </a:rPr>
              <a:t>(3)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228315541"/>
              </p:ext>
            </p:extLst>
          </p:nvPr>
        </p:nvGraphicFramePr>
        <p:xfrm>
          <a:off x="914401" y="1340769"/>
          <a:ext cx="10460567" cy="4866609"/>
        </p:xfrm>
        <a:graphic>
          <a:graphicData uri="http://schemas.openxmlformats.org/drawingml/2006/table">
            <a:tbl>
              <a:tblPr firstRow="1" bandRow="1">
                <a:tableStyleId>{21E4AEA4-8DFA-4A89-87EB-49C32662AFE0}</a:tableStyleId>
              </a:tblPr>
              <a:tblGrid>
                <a:gridCol w="1221159"/>
                <a:gridCol w="1728192"/>
                <a:gridCol w="5688632"/>
                <a:gridCol w="1822584"/>
              </a:tblGrid>
              <a:tr h="468053">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468050">
                <a:tc>
                  <a:txBody>
                    <a:bodyPr/>
                    <a:lstStyle/>
                    <a:p>
                      <a:r>
                        <a:rPr lang="en-US" sz="1600" dirty="0" smtClean="0"/>
                        <a:t>11-19-1277</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Ganesh </a:t>
                      </a:r>
                      <a:r>
                        <a:rPr lang="en-US" sz="1600" dirty="0" err="1" smtClean="0"/>
                        <a:t>Venkatesan</a:t>
                      </a:r>
                      <a:endParaRPr lang="en-US" sz="1600" dirty="0" smtClean="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smtClean="0">
                          <a:solidFill>
                            <a:schemeClr val="dk1"/>
                          </a:solidFill>
                          <a:effectLst/>
                          <a:latin typeface="+mn-lt"/>
                          <a:ea typeface="+mn-ea"/>
                          <a:cs typeface="+mn-cs"/>
                        </a:rPr>
                        <a:t>LB240 CIDs -- require some direction to resolve</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CR MAC</a:t>
                      </a:r>
                      <a:endParaRPr lang="en-US" sz="1600" dirty="0"/>
                    </a:p>
                  </a:txBody>
                  <a:tcPr marT="45712" marB="45712"/>
                </a:tc>
              </a:tr>
              <a:tr h="396042">
                <a:tc>
                  <a:txBody>
                    <a:bodyPr/>
                    <a:lstStyle/>
                    <a:p>
                      <a:r>
                        <a:rPr lang="en-US" sz="1600" dirty="0" smtClean="0"/>
                        <a:t>11-19-0579</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LB 240</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Secure</a:t>
                      </a:r>
                      <a:r>
                        <a:rPr lang="en-US" sz="1600" kern="1200" baseline="0" dirty="0" smtClean="0">
                          <a:solidFill>
                            <a:schemeClr val="dk1"/>
                          </a:solidFill>
                          <a:effectLst/>
                          <a:latin typeface="+mn-lt"/>
                          <a:ea typeface="+mn-ea"/>
                          <a:cs typeface="+mn-cs"/>
                        </a:rPr>
                        <a:t> TRNs CIDs</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CR</a:t>
                      </a:r>
                      <a:r>
                        <a:rPr lang="en-US" sz="1600" baseline="0" dirty="0" smtClean="0"/>
                        <a:t> PHY</a:t>
                      </a:r>
                      <a:endParaRPr lang="en-US" sz="1600" dirty="0"/>
                    </a:p>
                  </a:txBody>
                  <a:tcPr marT="45712" marB="45712"/>
                </a:tc>
              </a:tr>
              <a:tr h="396042">
                <a:tc>
                  <a:txBody>
                    <a:bodyPr/>
                    <a:lstStyle/>
                    <a:p>
                      <a:r>
                        <a:rPr lang="en-US" sz="1600" dirty="0" smtClean="0"/>
                        <a:t>11-19-0842</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Clause</a:t>
                      </a:r>
                      <a:r>
                        <a:rPr lang="en-US" sz="1600" kern="1200" baseline="0" dirty="0" smtClean="0">
                          <a:solidFill>
                            <a:schemeClr val="dk1"/>
                          </a:solidFill>
                          <a:effectLst/>
                          <a:latin typeface="+mn-lt"/>
                          <a:ea typeface="+mn-ea"/>
                          <a:cs typeface="+mn-cs"/>
                        </a:rPr>
                        <a:t> 11 PEDMG CIDs</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CR</a:t>
                      </a:r>
                      <a:r>
                        <a:rPr lang="en-US" sz="1600" baseline="0" dirty="0" smtClean="0"/>
                        <a:t> MAC</a:t>
                      </a:r>
                      <a:endParaRPr lang="en-US" sz="1600" dirty="0"/>
                    </a:p>
                  </a:txBody>
                  <a:tcPr marT="45712" marB="45712"/>
                </a:tc>
              </a:tr>
              <a:tr h="432048">
                <a:tc>
                  <a:txBody>
                    <a:bodyPr/>
                    <a:lstStyle/>
                    <a:p>
                      <a:r>
                        <a:rPr lang="en-US" sz="1600" kern="1200" dirty="0" smtClean="0">
                          <a:solidFill>
                            <a:schemeClr val="dk1"/>
                          </a:solidFill>
                          <a:latin typeface="+mn-lt"/>
                          <a:ea typeface="+mn-ea"/>
                          <a:cs typeface="+mn-cs"/>
                        </a:rPr>
                        <a:t>11-19-1074</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Assaf</a:t>
                      </a:r>
                      <a:r>
                        <a:rPr lang="en-US" sz="1600" kern="1200" baseline="0" dirty="0" smtClean="0">
                          <a:solidFill>
                            <a:schemeClr val="dk1"/>
                          </a:solidFill>
                          <a:latin typeface="+mn-lt"/>
                          <a:ea typeface="+mn-ea"/>
                          <a:cs typeface="+mn-cs"/>
                        </a:rPr>
                        <a:t> Kasher </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First path indication CIDs</a:t>
                      </a:r>
                    </a:p>
                  </a:txBody>
                  <a:tcPr marT="45712" marB="45712"/>
                </a:tc>
                <a:tc>
                  <a:txBody>
                    <a:bodyPr/>
                    <a:lstStyle/>
                    <a:p>
                      <a:r>
                        <a:rPr lang="en-US" sz="1600" kern="1200" dirty="0" smtClean="0">
                          <a:solidFill>
                            <a:schemeClr val="dk1"/>
                          </a:solidFill>
                          <a:latin typeface="+mn-lt"/>
                          <a:ea typeface="+mn-ea"/>
                          <a:cs typeface="+mn-cs"/>
                        </a:rPr>
                        <a:t>CR MAC</a:t>
                      </a:r>
                      <a:endParaRPr lang="en-US" sz="1600" kern="1200" dirty="0">
                        <a:solidFill>
                          <a:schemeClr val="dk1"/>
                        </a:solidFill>
                        <a:latin typeface="+mn-lt"/>
                        <a:ea typeface="+mn-ea"/>
                        <a:cs typeface="+mn-cs"/>
                      </a:endParaRPr>
                    </a:p>
                  </a:txBody>
                  <a:tcPr marT="45712" marB="45712"/>
                </a:tc>
              </a:tr>
              <a:tr h="432048">
                <a:tc>
                  <a:txBody>
                    <a:bodyPr/>
                    <a:lstStyle/>
                    <a:p>
                      <a:r>
                        <a:rPr lang="en-US" sz="1600" dirty="0" smtClean="0"/>
                        <a:t>11-19-1192</a:t>
                      </a:r>
                      <a:endParaRPr lang="en-US" sz="1600" dirty="0"/>
                    </a:p>
                  </a:txBody>
                  <a:tcPr marT="45712" marB="45712"/>
                </a:tc>
                <a:tc>
                  <a:txBody>
                    <a:bodyPr/>
                    <a:lstStyle/>
                    <a:p>
                      <a:r>
                        <a:rPr lang="en-US" sz="1600" dirty="0" smtClean="0"/>
                        <a:t>Erik Lindskog</a:t>
                      </a:r>
                      <a:endParaRPr lang="en-US" sz="1600" dirty="0"/>
                    </a:p>
                  </a:txBody>
                  <a:tcPr marT="45712" marB="45712"/>
                </a:tc>
                <a:tc>
                  <a:txBody>
                    <a:bodyPr/>
                    <a:lstStyle/>
                    <a:p>
                      <a:r>
                        <a:rPr lang="en-US" sz="1600" kern="1200" dirty="0" smtClean="0">
                          <a:solidFill>
                            <a:schemeClr val="dk1"/>
                          </a:solidFill>
                          <a:effectLst/>
                          <a:latin typeface="+mn-lt"/>
                          <a:ea typeface="+mn-ea"/>
                          <a:cs typeface="+mn-cs"/>
                        </a:rPr>
                        <a:t>Passive Location Ranging Availability Window</a:t>
                      </a:r>
                      <a:endParaRPr lang="en-US" sz="1600" dirty="0"/>
                    </a:p>
                  </a:txBody>
                  <a:tcPr marT="45712" marB="45712"/>
                </a:tc>
                <a:tc>
                  <a:txBody>
                    <a:bodyPr/>
                    <a:lstStyle/>
                    <a:p>
                      <a:r>
                        <a:rPr lang="en-US" sz="1600" dirty="0" smtClean="0"/>
                        <a:t>CR MAC (if</a:t>
                      </a:r>
                      <a:r>
                        <a:rPr lang="en-US" sz="1600" baseline="0" dirty="0" smtClean="0"/>
                        <a:t> needed</a:t>
                      </a:r>
                      <a:r>
                        <a:rPr lang="en-US" sz="1600" dirty="0" smtClean="0"/>
                        <a:t>)</a:t>
                      </a:r>
                      <a:endParaRPr lang="en-US" sz="1600" dirty="0"/>
                    </a:p>
                  </a:txBody>
                  <a:tcPr marT="45712" marB="45712"/>
                </a:tc>
              </a:tr>
              <a:tr h="432048">
                <a:tc>
                  <a:txBody>
                    <a:bodyPr/>
                    <a:lstStyle/>
                    <a:p>
                      <a:r>
                        <a:rPr lang="en-US" sz="1600" dirty="0" smtClean="0"/>
                        <a:t>11-19-1043</a:t>
                      </a:r>
                      <a:endParaRPr lang="en-US" sz="1600" dirty="0"/>
                    </a:p>
                  </a:txBody>
                  <a:tcPr marT="45712" marB="45712"/>
                </a:tc>
                <a:tc>
                  <a:txBody>
                    <a:bodyPr/>
                    <a:lstStyle/>
                    <a:p>
                      <a:r>
                        <a:rPr lang="en-US" sz="1600" dirty="0" smtClean="0"/>
                        <a:t>Erik Lindskog</a:t>
                      </a:r>
                      <a:endParaRPr lang="en-US" sz="1600" dirty="0"/>
                    </a:p>
                  </a:txBody>
                  <a:tcPr marT="45712" marB="45712"/>
                </a:tc>
                <a:tc>
                  <a:txBody>
                    <a:bodyPr/>
                    <a:lstStyle/>
                    <a:p>
                      <a:r>
                        <a:rPr lang="en-US" sz="1600" dirty="0" smtClean="0"/>
                        <a:t>Phase shift TOA for passive location</a:t>
                      </a:r>
                      <a:endParaRPr lang="en-US" sz="1600" dirty="0"/>
                    </a:p>
                  </a:txBody>
                  <a:tcPr marT="45712" marB="45712"/>
                </a:tc>
                <a:tc>
                  <a:txBody>
                    <a:bodyPr/>
                    <a:lstStyle/>
                    <a:p>
                      <a:r>
                        <a:rPr lang="en-US" sz="1600" dirty="0" smtClean="0"/>
                        <a:t>CR MAC</a:t>
                      </a:r>
                      <a:endParaRPr lang="en-US" sz="1600" dirty="0"/>
                    </a:p>
                  </a:txBody>
                  <a:tcPr marT="45712" marB="45712"/>
                </a:tc>
              </a:tr>
              <a:tr h="396042">
                <a:tc>
                  <a:txBody>
                    <a:bodyPr/>
                    <a:lstStyle/>
                    <a:p>
                      <a:r>
                        <a:rPr lang="en-US" sz="1600" dirty="0" smtClean="0"/>
                        <a:t>11-19-1282</a:t>
                      </a:r>
                      <a:endParaRPr lang="en-US" sz="1600" dirty="0"/>
                    </a:p>
                  </a:txBody>
                  <a:tcPr marT="45712" marB="45712"/>
                </a:tc>
                <a:tc>
                  <a:txBody>
                    <a:bodyPr/>
                    <a:lstStyle/>
                    <a:p>
                      <a:r>
                        <a:rPr lang="en-US" sz="1600" dirty="0" smtClean="0"/>
                        <a:t>Erik Lindskog</a:t>
                      </a:r>
                      <a:endParaRPr lang="en-US" sz="1600" dirty="0"/>
                    </a:p>
                  </a:txBody>
                  <a:tcPr marT="45712" marB="45712"/>
                </a:tc>
                <a:tc>
                  <a:txBody>
                    <a:bodyPr/>
                    <a:lstStyle/>
                    <a:p>
                      <a:r>
                        <a:rPr lang="en-US" sz="1600" dirty="0" smtClean="0"/>
                        <a:t>RSTA Passive Location LMR Element</a:t>
                      </a:r>
                      <a:endParaRPr lang="en-US" sz="1600" dirty="0"/>
                    </a:p>
                  </a:txBody>
                  <a:tcPr marT="45712" marB="45712"/>
                </a:tc>
                <a:tc>
                  <a:txBody>
                    <a:bodyPr/>
                    <a:lstStyle/>
                    <a:p>
                      <a:r>
                        <a:rPr lang="en-US" sz="1600" dirty="0" smtClean="0"/>
                        <a:t>CR MAC</a:t>
                      </a:r>
                      <a:endParaRPr lang="en-US" sz="1600" dirty="0"/>
                    </a:p>
                  </a:txBody>
                  <a:tcPr marT="45712" marB="45712"/>
                </a:tc>
              </a:tr>
              <a:tr h="396042">
                <a:tc>
                  <a:txBody>
                    <a:bodyPr/>
                    <a:lstStyle/>
                    <a:p>
                      <a:r>
                        <a:rPr lang="en-US" sz="1600" dirty="0" smtClean="0"/>
                        <a:t>11-19-1051</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Christian Berger</a:t>
                      </a:r>
                    </a:p>
                  </a:txBody>
                  <a:tcPr marT="45712" marB="45712"/>
                </a:tc>
                <a:tc>
                  <a:txBody>
                    <a:bodyPr/>
                    <a:lstStyle/>
                    <a:p>
                      <a:r>
                        <a:rPr lang="en-US" sz="1600" dirty="0" smtClean="0"/>
                        <a:t>NDP Power Control for EVM</a:t>
                      </a:r>
                      <a:endParaRPr lang="en-US" sz="1600" dirty="0"/>
                    </a:p>
                  </a:txBody>
                  <a:tcPr marT="45712" marB="45712"/>
                </a:tc>
                <a:tc>
                  <a:txBody>
                    <a:bodyPr/>
                    <a:lstStyle/>
                    <a:p>
                      <a:r>
                        <a:rPr lang="en-US" sz="1600" dirty="0" smtClean="0"/>
                        <a:t>CR MAC</a:t>
                      </a:r>
                      <a:endParaRPr lang="en-US" sz="1600" dirty="0"/>
                    </a:p>
                  </a:txBody>
                  <a:tcPr marT="45712" marB="45712"/>
                </a:tc>
              </a:tr>
              <a:tr h="396042">
                <a:tc>
                  <a:txBody>
                    <a:bodyPr/>
                    <a:lstStyle/>
                    <a:p>
                      <a:r>
                        <a:rPr lang="en-US" sz="1600" dirty="0" smtClean="0"/>
                        <a:t>11-19-1319</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Immediate and Delayed Feedback in LMR</a:t>
                      </a:r>
                    </a:p>
                  </a:txBody>
                  <a:tcPr marT="45712" marB="45712"/>
                </a:tc>
                <a:tc>
                  <a:txBody>
                    <a:bodyPr/>
                    <a:lstStyle/>
                    <a:p>
                      <a:r>
                        <a:rPr lang="en-US" sz="1600" dirty="0" smtClean="0"/>
                        <a:t>CR</a:t>
                      </a:r>
                      <a:r>
                        <a:rPr lang="en-US" sz="1600" baseline="0" dirty="0" smtClean="0"/>
                        <a:t> MAC</a:t>
                      </a:r>
                      <a:endParaRPr lang="en-US" sz="1600" dirty="0"/>
                    </a:p>
                  </a:txBody>
                  <a:tcPr marT="45712" marB="45712"/>
                </a:tc>
              </a:tr>
              <a:tr h="396042">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effectLst/>
                        <a:latin typeface="+mn-lt"/>
                        <a:ea typeface="+mn-ea"/>
                        <a:cs typeface="+mn-cs"/>
                      </a:endParaRPr>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34956445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smtClean="0">
                <a:cs typeface="Times New Roman" panose="02020603050405020304" pitchFamily="18" charset="0"/>
              </a:rPr>
              <a:t>Vienna, Austria</a:t>
            </a:r>
          </a:p>
          <a:p>
            <a:pPr algn="ctr">
              <a:lnSpc>
                <a:spcPct val="90000"/>
              </a:lnSpc>
              <a:buFontTx/>
              <a:buNone/>
            </a:pPr>
            <a:r>
              <a:rPr lang="en-US" altLang="en-US" sz="4400" dirty="0" smtClean="0">
                <a:cs typeface="Times New Roman" panose="02020603050405020304" pitchFamily="18" charset="0"/>
              </a:rPr>
              <a:t>July 14</a:t>
            </a:r>
            <a:r>
              <a:rPr lang="en-US" altLang="en-US" sz="4400" baseline="30000" dirty="0" smtClean="0">
                <a:cs typeface="Times New Roman" panose="02020603050405020304" pitchFamily="18" charset="0"/>
              </a:rPr>
              <a:t>th</a:t>
            </a:r>
            <a:r>
              <a:rPr lang="en-US" altLang="en-US" sz="4400" dirty="0" smtClean="0">
                <a:cs typeface="Times New Roman" panose="02020603050405020304" pitchFamily="18" charset="0"/>
              </a:rPr>
              <a:t> - 19</a:t>
            </a:r>
            <a:r>
              <a:rPr lang="en-US" altLang="en-US" sz="4400" baseline="30000" dirty="0" smtClean="0">
                <a:cs typeface="Times New Roman" panose="02020603050405020304" pitchFamily="18" charset="0"/>
              </a:rPr>
              <a:t>th</a:t>
            </a:r>
            <a:r>
              <a:rPr lang="en-US" altLang="en-US" sz="4400" dirty="0">
                <a:cs typeface="Times New Roman" panose="02020603050405020304" pitchFamily="18" charset="0"/>
              </a:rPr>
              <a:t>, </a:t>
            </a:r>
            <a:r>
              <a:rPr lang="en-US" altLang="en-US" sz="4400" dirty="0" smtClean="0">
                <a:cs typeface="Times New Roman" panose="02020603050405020304" pitchFamily="18" charset="0"/>
              </a:rPr>
              <a:t>2019</a:t>
            </a:r>
            <a:endParaRPr lang="en-US" altLang="en-US" sz="4400" dirty="0">
              <a:cs typeface="Times New Roman" panose="02020603050405020304" pitchFamily="18" charset="0"/>
            </a:endParaRP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r>
              <a:rPr lang="en-US" altLang="en-US" sz="1800" b="0" dirty="0" smtClean="0">
                <a:cs typeface="Times New Roman" panose="02020603050405020304" pitchFamily="18" charset="0"/>
              </a:rPr>
              <a:t>)</a:t>
            </a:r>
            <a:endParaRPr lang="en-US" altLang="en-US" sz="1800" b="0" dirty="0">
              <a:cs typeface="Times New Roman" panose="02020603050405020304" pitchFamily="18" charset="0"/>
            </a:endParaRPr>
          </a:p>
          <a:p>
            <a:pPr marL="1524000">
              <a:lnSpc>
                <a:spcPct val="90000"/>
              </a:lnSpc>
            </a:pPr>
            <a:r>
              <a:rPr lang="en-US" altLang="en-US" dirty="0" smtClean="0">
                <a:cs typeface="Times New Roman" panose="02020603050405020304" pitchFamily="18" charset="0"/>
              </a:rPr>
              <a:t>Vice Chair</a:t>
            </a:r>
            <a:r>
              <a:rPr lang="en-US" altLang="en-US"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(Qualcomm)</a:t>
            </a:r>
            <a:endParaRPr lang="en-US" altLang="en-US" sz="1800" b="0" dirty="0">
              <a:cs typeface="Times New Roman" panose="02020603050405020304" pitchFamily="18" charset="0"/>
            </a:endParaRPr>
          </a:p>
          <a:p>
            <a:pPr marL="1524000">
              <a:lnSpc>
                <a:spcPct val="90000"/>
              </a:lnSpc>
              <a:buFontTx/>
              <a:buNone/>
            </a:pPr>
            <a:r>
              <a:rPr lang="en-US" altLang="en-US" dirty="0" smtClean="0">
                <a:cs typeface="Times New Roman" panose="02020603050405020304" pitchFamily="18" charset="0"/>
              </a:rPr>
              <a:t>Technical Editors: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smtClean="0">
                <a:cs typeface="Times New Roman" panose="02020603050405020304" pitchFamily="18" charset="0"/>
              </a:rPr>
              <a:t>), </a:t>
            </a:r>
            <a:r>
              <a:rPr lang="en-US" altLang="en-US" b="0" dirty="0">
                <a:cs typeface="Times New Roman" panose="02020603050405020304" pitchFamily="18" charset="0"/>
              </a:rPr>
              <a:t>Roy Want </a:t>
            </a:r>
            <a:r>
              <a:rPr lang="en-US" altLang="en-US" sz="1800" b="0" dirty="0" smtClean="0">
                <a:cs typeface="Times New Roman" panose="02020603050405020304" pitchFamily="18" charset="0"/>
              </a:rPr>
              <a:t>(Google)</a:t>
            </a:r>
            <a:endParaRPr lang="en-US" altLang="en-US" sz="1800" b="0"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Secretary</a:t>
            </a:r>
            <a:r>
              <a:rPr lang="en-US" altLang="en-US" b="0"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(acting) </a:t>
            </a:r>
            <a:endParaRPr lang="en-US" altLang="en-US" sz="1800" b="0" dirty="0">
              <a:cs typeface="Times New Roman" panose="02020603050405020304" pitchFamily="18"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Agenda setting and review submissions ordering for the week (23 min)</a:t>
            </a:r>
          </a:p>
          <a:p>
            <a:pPr algn="just">
              <a:spcBef>
                <a:spcPct val="20000"/>
              </a:spcBef>
              <a:buFontTx/>
              <a:buChar char="•"/>
            </a:pPr>
            <a:r>
              <a:rPr lang="en-US" altLang="en-US" sz="2000" b="0" dirty="0" smtClean="0"/>
              <a:t>Approve </a:t>
            </a:r>
            <a:r>
              <a:rPr lang="en-US" altLang="en-US" sz="2000" b="0" dirty="0"/>
              <a:t>previous </a:t>
            </a:r>
            <a:r>
              <a:rPr lang="en-US" altLang="en-US" sz="2000" b="0" dirty="0" smtClean="0"/>
              <a:t>meetings minutes (10 min)</a:t>
            </a:r>
            <a:endParaRPr lang="en-US" altLang="en-US" sz="2000" b="0" dirty="0"/>
          </a:p>
          <a:p>
            <a:pPr algn="just">
              <a:spcBef>
                <a:spcPct val="20000"/>
              </a:spcBef>
              <a:buFontTx/>
              <a:buChar char="•"/>
            </a:pPr>
            <a:r>
              <a:rPr lang="en-US" altLang="en-US" sz="2000" b="0" dirty="0"/>
              <a:t>Consider adoption of CR </a:t>
            </a:r>
            <a:r>
              <a:rPr lang="en-US" altLang="en-US" sz="2000" b="0" dirty="0" smtClean="0"/>
              <a:t>that meet approval threshold </a:t>
            </a:r>
            <a:r>
              <a:rPr lang="en-US" altLang="en-US" sz="2000" b="0" dirty="0"/>
              <a:t>during ad hoc and </a:t>
            </a:r>
            <a:r>
              <a:rPr lang="en-US" altLang="en-US" sz="2000" b="0" dirty="0" err="1"/>
              <a:t>telecons</a:t>
            </a:r>
            <a:r>
              <a:rPr lang="en-US" altLang="en-US" sz="2000" b="0" dirty="0"/>
              <a:t> </a:t>
            </a:r>
            <a:r>
              <a:rPr lang="en-US" altLang="en-US" sz="2000" b="0" dirty="0" smtClean="0"/>
              <a:t>(50min</a:t>
            </a:r>
            <a:r>
              <a:rPr lang="en-US" altLang="en-US" sz="2000" b="0" dirty="0"/>
              <a:t>)</a:t>
            </a:r>
            <a:endParaRPr lang="en-US" altLang="en-US" sz="2000" b="0" dirty="0" smtClean="0"/>
          </a:p>
          <a:p>
            <a:pPr algn="just">
              <a:spcBef>
                <a:spcPct val="20000"/>
              </a:spcBef>
              <a:buFontTx/>
              <a:buChar char="•"/>
            </a:pPr>
            <a:r>
              <a:rPr lang="en-US" altLang="en-US" sz="2000" b="0" dirty="0" smtClean="0"/>
              <a:t>CR assignment and current status of open call for CR volunteers</a:t>
            </a:r>
            <a:r>
              <a:rPr lang="en-US" altLang="en-US" sz="2000" b="0" dirty="0"/>
              <a:t> </a:t>
            </a:r>
            <a:r>
              <a:rPr lang="en-US" altLang="en-US" sz="2000" b="0" dirty="0" smtClean="0"/>
              <a:t>(11-19-431) (15min)</a:t>
            </a:r>
          </a:p>
          <a:p>
            <a:pPr algn="just">
              <a:spcBef>
                <a:spcPct val="20000"/>
              </a:spcBef>
              <a:buFontTx/>
              <a:buChar char="•"/>
            </a:pPr>
            <a:r>
              <a:rPr lang="en-US" altLang="en-US" sz="2000" b="0" dirty="0" smtClean="0"/>
              <a:t>Consider </a:t>
            </a:r>
            <a:r>
              <a:rPr lang="en-US" altLang="en-US" sz="2000" b="0" dirty="0"/>
              <a:t>comment resolution </a:t>
            </a:r>
            <a:r>
              <a:rPr lang="en-US" altLang="en-US" sz="2000" b="0" dirty="0" smtClean="0"/>
              <a:t>submission</a:t>
            </a:r>
            <a:r>
              <a:rPr lang="en-US" altLang="en-US" sz="2000" b="0" dirty="0"/>
              <a:t> </a:t>
            </a:r>
            <a:r>
              <a:rPr lang="en-US" altLang="en-US" sz="2000" b="0" dirty="0" smtClean="0"/>
              <a:t>(as time permits).</a:t>
            </a:r>
            <a:endParaRPr lang="en-US" altLang="en-US" sz="2000" b="0" dirty="0"/>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7010943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02991711"/>
              </p:ext>
            </p:extLst>
          </p:nvPr>
        </p:nvGraphicFramePr>
        <p:xfrm>
          <a:off x="929215" y="1484786"/>
          <a:ext cx="10460568" cy="4460059"/>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algn="l" defTabSz="914400" rtl="0" eaLnBrk="1" latinLnBrk="0" hangingPunct="1"/>
                      <a:r>
                        <a:rPr lang="en-US" sz="1600" kern="1200" dirty="0" smtClean="0">
                          <a:solidFill>
                            <a:schemeClr val="dk1"/>
                          </a:solidFill>
                          <a:latin typeface="+mn-lt"/>
                          <a:ea typeface="+mn-ea"/>
                          <a:cs typeface="+mn-cs"/>
                        </a:rPr>
                        <a:t>11-19-946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70min</a:t>
                      </a:r>
                      <a:endParaRPr lang="en-US" sz="1600" kern="1200" dirty="0">
                        <a:solidFill>
                          <a:schemeClr val="dk1"/>
                        </a:solidFill>
                        <a:latin typeface="+mn-lt"/>
                        <a:ea typeface="+mn-ea"/>
                        <a:cs typeface="+mn-cs"/>
                      </a:endParaRPr>
                    </a:p>
                  </a:txBody>
                  <a:tcPr marT="45712" marB="45712"/>
                </a:tc>
              </a:tr>
              <a:tr h="376545">
                <a:tc>
                  <a:txBody>
                    <a:bodyPr/>
                    <a:lstStyle/>
                    <a:p>
                      <a:r>
                        <a:rPr lang="en-US" sz="1600" dirty="0" smtClean="0"/>
                        <a:t>11-19-706</a:t>
                      </a:r>
                      <a:endParaRPr lang="en-US" sz="1600" dirty="0"/>
                    </a:p>
                  </a:txBody>
                  <a:tcPr marT="45712" marB="45712"/>
                </a:tc>
                <a:tc>
                  <a:txBody>
                    <a:bodyPr/>
                    <a:lstStyle/>
                    <a:p>
                      <a:r>
                        <a:rPr lang="en-US" sz="1600" dirty="0" smtClean="0"/>
                        <a:t>Roy Want</a:t>
                      </a:r>
                      <a:endParaRPr lang="en-US" sz="1600" dirty="0"/>
                    </a:p>
                  </a:txBody>
                  <a:tcPr marT="45712" marB="45712"/>
                </a:tc>
                <a:tc>
                  <a:txBody>
                    <a:bodyPr/>
                    <a:lstStyle/>
                    <a:p>
                      <a:r>
                        <a:rPr lang="en-US" sz="1600" dirty="0" err="1" smtClean="0"/>
                        <a:t>TGaz</a:t>
                      </a:r>
                      <a:r>
                        <a:rPr lang="en-US" sz="1600" dirty="0" smtClean="0"/>
                        <a:t> May ad hoc meeting minutes</a:t>
                      </a:r>
                      <a:endParaRPr lang="en-US" sz="1600" dirty="0"/>
                    </a:p>
                  </a:txBody>
                  <a:tcPr marT="45712" marB="45712"/>
                </a:tc>
                <a:tc>
                  <a:txBody>
                    <a:bodyPr/>
                    <a:lstStyle/>
                    <a:p>
                      <a:r>
                        <a:rPr lang="en-US" sz="1600" dirty="0" smtClean="0"/>
                        <a:t>Minutes</a:t>
                      </a:r>
                      <a:endParaRPr lang="en-US" sz="1600" dirty="0"/>
                    </a:p>
                  </a:txBody>
                  <a:tcPr marT="45712" marB="45712"/>
                </a:tc>
                <a:tc>
                  <a:txBody>
                    <a:bodyPr/>
                    <a:lstStyle/>
                    <a:p>
                      <a:r>
                        <a:rPr lang="en-US" sz="1600" kern="1200" dirty="0" smtClean="0">
                          <a:solidFill>
                            <a:schemeClr val="dk1"/>
                          </a:solidFill>
                          <a:latin typeface="+mn-lt"/>
                          <a:ea typeface="+mn-ea"/>
                          <a:cs typeface="+mn-cs"/>
                        </a:rPr>
                        <a:t>2min</a:t>
                      </a:r>
                      <a:endParaRPr lang="en-US" sz="1600" kern="1200" dirty="0">
                        <a:solidFill>
                          <a:schemeClr val="dk1"/>
                        </a:solidFill>
                        <a:latin typeface="+mn-lt"/>
                        <a:ea typeface="+mn-ea"/>
                        <a:cs typeface="+mn-cs"/>
                      </a:endParaRPr>
                    </a:p>
                  </a:txBody>
                  <a:tcPr marT="45712" marB="45712"/>
                </a:tc>
              </a:tr>
              <a:tr h="376545">
                <a:tc>
                  <a:txBody>
                    <a:bodyPr/>
                    <a:lstStyle/>
                    <a:p>
                      <a:r>
                        <a:rPr lang="en-US" sz="1600" kern="1200" dirty="0" smtClean="0">
                          <a:solidFill>
                            <a:schemeClr val="dk1"/>
                          </a:solidFill>
                          <a:latin typeface="+mn-lt"/>
                          <a:ea typeface="+mn-ea"/>
                          <a:cs typeface="+mn-cs"/>
                        </a:rPr>
                        <a:t>11-19-882</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Roy Want</a:t>
                      </a:r>
                      <a:endParaRPr lang="en-US" sz="1600" kern="1200" dirty="0">
                        <a:solidFill>
                          <a:schemeClr val="dk1"/>
                        </a:solidFill>
                        <a:latin typeface="+mn-lt"/>
                        <a:ea typeface="+mn-ea"/>
                        <a:cs typeface="+mn-cs"/>
                      </a:endParaRPr>
                    </a:p>
                  </a:txBody>
                  <a:tcPr marT="45712" marB="45712"/>
                </a:tc>
                <a:tc>
                  <a:txBody>
                    <a:bodyPr/>
                    <a:lstStyle/>
                    <a:p>
                      <a:r>
                        <a:rPr lang="en-US" sz="1600" b="0" i="0" kern="1200" dirty="0" smtClean="0">
                          <a:solidFill>
                            <a:schemeClr val="dk1"/>
                          </a:solidFill>
                          <a:effectLst/>
                          <a:latin typeface="+mn-lt"/>
                          <a:ea typeface="+mn-ea"/>
                          <a:cs typeface="+mn-cs"/>
                        </a:rPr>
                        <a:t>Meeting Minutes May 2019 Session</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Minutes</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3min</a:t>
                      </a:r>
                    </a:p>
                  </a:txBody>
                  <a:tcPr marT="45712" marB="45712"/>
                </a:tc>
              </a:tr>
              <a:tr h="376545">
                <a:tc>
                  <a:txBody>
                    <a:bodyPr/>
                    <a:lstStyle/>
                    <a:p>
                      <a:r>
                        <a:rPr lang="en-US" sz="1600" kern="1200" dirty="0" smtClean="0">
                          <a:solidFill>
                            <a:schemeClr val="dk1"/>
                          </a:solidFill>
                          <a:latin typeface="+mn-lt"/>
                          <a:ea typeface="+mn-ea"/>
                          <a:cs typeface="+mn-cs"/>
                        </a:rPr>
                        <a:t>11-19-981</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Roy Want</a:t>
                      </a:r>
                      <a:endParaRPr lang="en-US" sz="1600" kern="1200" dirty="0">
                        <a:solidFill>
                          <a:schemeClr val="dk1"/>
                        </a:solidFill>
                        <a:latin typeface="+mn-lt"/>
                        <a:ea typeface="+mn-ea"/>
                        <a:cs typeface="+mn-cs"/>
                      </a:endParaRPr>
                    </a:p>
                  </a:txBody>
                  <a:tcPr marT="45712" marB="45712"/>
                </a:tc>
                <a:tc>
                  <a:txBody>
                    <a:bodyPr/>
                    <a:lstStyle/>
                    <a:p>
                      <a:r>
                        <a:rPr lang="en-US" sz="1600" kern="1200" dirty="0" err="1" smtClean="0">
                          <a:solidFill>
                            <a:schemeClr val="dk1"/>
                          </a:solidFill>
                          <a:latin typeface="+mn-lt"/>
                          <a:ea typeface="+mn-ea"/>
                          <a:cs typeface="+mn-cs"/>
                        </a:rPr>
                        <a:t>Telecon</a:t>
                      </a:r>
                      <a:r>
                        <a:rPr lang="en-US" sz="1600" kern="1200" dirty="0" smtClean="0">
                          <a:solidFill>
                            <a:schemeClr val="dk1"/>
                          </a:solidFill>
                          <a:latin typeface="+mn-lt"/>
                          <a:ea typeface="+mn-ea"/>
                          <a:cs typeface="+mn-cs"/>
                        </a:rPr>
                        <a:t> Minutes May 29th, 2019</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Minutes</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3min</a:t>
                      </a:r>
                      <a:endParaRPr lang="en-US" sz="1600" kern="1200" dirty="0">
                        <a:solidFill>
                          <a:schemeClr val="dk1"/>
                        </a:solidFill>
                        <a:latin typeface="+mn-lt"/>
                        <a:ea typeface="+mn-ea"/>
                        <a:cs typeface="+mn-cs"/>
                      </a:endParaRPr>
                    </a:p>
                  </a:txBody>
                  <a:tcPr marT="45712" marB="45712"/>
                </a:tc>
              </a:tr>
              <a:tr h="376553">
                <a:tc>
                  <a:txBody>
                    <a:bodyPr/>
                    <a:lstStyle/>
                    <a:p>
                      <a:r>
                        <a:rPr lang="en-US" sz="1600" dirty="0" smtClean="0"/>
                        <a:t>11-19-1046</a:t>
                      </a:r>
                      <a:endParaRPr lang="en-US" sz="1600" dirty="0"/>
                    </a:p>
                  </a:txBody>
                  <a:tcPr marT="45712" marB="45712"/>
                </a:tc>
                <a:tc>
                  <a:txBody>
                    <a:bodyPr/>
                    <a:lstStyle/>
                    <a:p>
                      <a:r>
                        <a:rPr lang="en-US" sz="1600" dirty="0" smtClean="0"/>
                        <a:t>Roy Want</a:t>
                      </a:r>
                      <a:endParaRPr lang="en-US" sz="1600" dirty="0"/>
                    </a:p>
                  </a:txBody>
                  <a:tcPr marT="45712" marB="45712"/>
                </a:tc>
                <a:tc>
                  <a:txBody>
                    <a:bodyPr/>
                    <a:lstStyle/>
                    <a:p>
                      <a:r>
                        <a:rPr lang="en-US" sz="1600" dirty="0" err="1" smtClean="0"/>
                        <a:t>TGaz</a:t>
                      </a:r>
                      <a:r>
                        <a:rPr lang="en-US" sz="1600" baseline="0" dirty="0" smtClean="0"/>
                        <a:t> June ad hoc meeting minutes</a:t>
                      </a:r>
                      <a:endParaRPr lang="en-US" sz="1600" dirty="0"/>
                    </a:p>
                  </a:txBody>
                  <a:tcPr marT="45712" marB="45712"/>
                </a:tc>
                <a:tc>
                  <a:txBody>
                    <a:bodyPr/>
                    <a:lstStyle/>
                    <a:p>
                      <a:r>
                        <a:rPr lang="en-US" sz="1600" dirty="0" smtClean="0"/>
                        <a:t>Minutes</a:t>
                      </a:r>
                      <a:endParaRPr lang="en-US" sz="1600" dirty="0"/>
                    </a:p>
                  </a:txBody>
                  <a:tcPr marT="45712" marB="45712"/>
                </a:tc>
                <a:tc>
                  <a:txBody>
                    <a:bodyPr/>
                    <a:lstStyle/>
                    <a:p>
                      <a:r>
                        <a:rPr lang="en-US" sz="1600" kern="1200" dirty="0" smtClean="0">
                          <a:solidFill>
                            <a:schemeClr val="dk1"/>
                          </a:solidFill>
                          <a:latin typeface="+mn-lt"/>
                          <a:ea typeface="+mn-ea"/>
                          <a:cs typeface="+mn-cs"/>
                        </a:rPr>
                        <a:t>2min</a:t>
                      </a:r>
                      <a:endParaRPr lang="en-US" sz="1600" kern="1200" dirty="0">
                        <a:solidFill>
                          <a:schemeClr val="dk1"/>
                        </a:solidFill>
                        <a:latin typeface="+mn-lt"/>
                        <a:ea typeface="+mn-ea"/>
                        <a:cs typeface="+mn-cs"/>
                      </a:endParaRPr>
                    </a:p>
                  </a:txBody>
                  <a:tcPr marT="45712" marB="45712"/>
                </a:tc>
              </a:tr>
              <a:tr h="182872">
                <a:tc>
                  <a:txBody>
                    <a:bodyPr/>
                    <a:lstStyle/>
                    <a:p>
                      <a:r>
                        <a:rPr lang="en-US" dirty="0" smtClean="0"/>
                        <a:t>11-19-1197</a:t>
                      </a:r>
                      <a:endParaRPr lang="en-US" dirty="0"/>
                    </a:p>
                  </a:txBody>
                  <a:tcPr marT="45712" marB="45712"/>
                </a:tc>
                <a:tc>
                  <a:txBody>
                    <a:bodyPr/>
                    <a:lstStyle/>
                    <a:p>
                      <a:r>
                        <a:rPr lang="en-US" dirty="0" smtClean="0"/>
                        <a:t>Assaf Kasher</a:t>
                      </a:r>
                      <a:endParaRPr lang="en-US" dirty="0"/>
                    </a:p>
                  </a:txBody>
                  <a:tcPr marT="45712" marB="45712"/>
                </a:tc>
                <a:tc>
                  <a:txBody>
                    <a:bodyPr/>
                    <a:lstStyle/>
                    <a:p>
                      <a:r>
                        <a:rPr lang="en-US" dirty="0" err="1" smtClean="0"/>
                        <a:t>Telecon</a:t>
                      </a:r>
                      <a:r>
                        <a:rPr lang="en-US" dirty="0" smtClean="0"/>
                        <a:t> minutes</a:t>
                      </a:r>
                      <a:r>
                        <a:rPr lang="en-US" baseline="0" dirty="0" smtClean="0"/>
                        <a:t> July 10</a:t>
                      </a:r>
                      <a:r>
                        <a:rPr lang="en-US" baseline="30000" dirty="0" smtClean="0"/>
                        <a:t>th</a:t>
                      </a:r>
                      <a:endParaRPr lang="en-US" dirty="0"/>
                    </a:p>
                  </a:txBody>
                  <a:tcPr marT="45712" marB="45712"/>
                </a:tc>
                <a:tc>
                  <a:txBody>
                    <a:bodyPr/>
                    <a:lstStyle/>
                    <a:p>
                      <a:r>
                        <a:rPr lang="en-US" dirty="0" smtClean="0"/>
                        <a:t>Minutes</a:t>
                      </a:r>
                      <a:endParaRPr lang="en-US" dirty="0"/>
                    </a:p>
                  </a:txBody>
                  <a:tcPr marT="45712" marB="45712"/>
                </a:tc>
                <a:tc>
                  <a:txBody>
                    <a:bodyPr/>
                    <a:lstStyle/>
                    <a:p>
                      <a:r>
                        <a:rPr lang="en-US" dirty="0" smtClean="0"/>
                        <a:t>3min</a:t>
                      </a:r>
                      <a:endParaRPr lang="en-US" dirty="0"/>
                    </a:p>
                  </a:txBody>
                  <a:tcPr marT="45712" marB="45712"/>
                </a:tc>
              </a:tr>
              <a:tr h="182872">
                <a:tc>
                  <a:txBody>
                    <a:bodyPr/>
                    <a:lstStyle/>
                    <a:p>
                      <a:r>
                        <a:rPr lang="en-US" sz="1600" dirty="0" smtClean="0"/>
                        <a:t>11-19-1198</a:t>
                      </a:r>
                      <a:endParaRPr lang="en-US" sz="1600" dirty="0"/>
                    </a:p>
                  </a:txBody>
                  <a:tcPr marT="45712" marB="45712"/>
                </a:tc>
                <a:tc>
                  <a:txBody>
                    <a:bodyPr/>
                    <a:lstStyle/>
                    <a:p>
                      <a:r>
                        <a:rPr lang="en-US" sz="1600" dirty="0" smtClean="0"/>
                        <a:t>Assaf Kasher</a:t>
                      </a:r>
                      <a:endParaRPr lang="en-US" sz="1600" dirty="0"/>
                    </a:p>
                  </a:txBody>
                  <a:tcPr marT="45712" marB="45712"/>
                </a:tc>
                <a:tc>
                  <a:txBody>
                    <a:bodyPr/>
                    <a:lstStyle/>
                    <a:p>
                      <a:r>
                        <a:rPr lang="en-US" sz="1600" dirty="0" err="1" smtClean="0"/>
                        <a:t>Telecon</a:t>
                      </a:r>
                      <a:r>
                        <a:rPr lang="en-US" sz="1600" baseline="0" dirty="0" smtClean="0"/>
                        <a:t> minutes June 5</a:t>
                      </a:r>
                      <a:r>
                        <a:rPr lang="en-US" sz="1600" baseline="30000" dirty="0" smtClean="0"/>
                        <a:t>th</a:t>
                      </a:r>
                      <a:endParaRPr lang="en-US" sz="1600" dirty="0"/>
                    </a:p>
                  </a:txBody>
                  <a:tcPr marT="45712" marB="45712"/>
                </a:tc>
                <a:tc>
                  <a:txBody>
                    <a:bodyPr/>
                    <a:lstStyle/>
                    <a:p>
                      <a:r>
                        <a:rPr lang="en-US" sz="1600" dirty="0" smtClean="0"/>
                        <a:t>Minutes</a:t>
                      </a:r>
                      <a:endParaRPr lang="en-US" sz="1600" dirty="0"/>
                    </a:p>
                  </a:txBody>
                  <a:tcPr marT="45712" marB="45712"/>
                </a:tc>
                <a:tc>
                  <a:txBody>
                    <a:bodyPr/>
                    <a:lstStyle/>
                    <a:p>
                      <a:r>
                        <a:rPr lang="en-US" dirty="0" smtClean="0"/>
                        <a:t>2min</a:t>
                      </a:r>
                      <a:endParaRPr lang="en-US" dirty="0"/>
                    </a:p>
                  </a:txBody>
                  <a:tcPr marT="45712" marB="45712"/>
                </a:tc>
              </a:tr>
              <a:tr h="167632">
                <a:tc>
                  <a:txBody>
                    <a:bodyPr/>
                    <a:lstStyle/>
                    <a:p>
                      <a:r>
                        <a:rPr lang="en-US" sz="1600" dirty="0" smtClean="0"/>
                        <a:t>11-19-1205</a:t>
                      </a:r>
                      <a:endParaRPr lang="en-US" sz="1600" dirty="0"/>
                    </a:p>
                  </a:txBody>
                  <a:tcPr marT="45712" marB="45712"/>
                </a:tc>
                <a:tc>
                  <a:txBody>
                    <a:bodyPr/>
                    <a:lstStyle/>
                    <a:p>
                      <a:r>
                        <a:rPr lang="en-US" sz="1600" dirty="0" smtClean="0"/>
                        <a:t>Assaf</a:t>
                      </a:r>
                      <a:r>
                        <a:rPr lang="en-US" sz="1600" baseline="0" dirty="0" smtClean="0"/>
                        <a:t> Kasher</a:t>
                      </a:r>
                      <a:endParaRPr lang="en-US" sz="1600" dirty="0"/>
                    </a:p>
                  </a:txBody>
                  <a:tcPr marT="45712" marB="45712"/>
                </a:tc>
                <a:tc>
                  <a:txBody>
                    <a:bodyPr/>
                    <a:lstStyle/>
                    <a:p>
                      <a:r>
                        <a:rPr lang="en-US" sz="1600" dirty="0" err="1" smtClean="0"/>
                        <a:t>Telecon</a:t>
                      </a:r>
                      <a:r>
                        <a:rPr lang="en-US" sz="1600" dirty="0" smtClean="0"/>
                        <a:t> minutes June 19</a:t>
                      </a:r>
                      <a:r>
                        <a:rPr lang="en-US" sz="1600" baseline="30000" dirty="0" smtClean="0"/>
                        <a:t>th</a:t>
                      </a:r>
                      <a:endParaRPr lang="en-US" sz="1600" dirty="0"/>
                    </a:p>
                  </a:txBody>
                  <a:tcPr marT="45712" marB="45712"/>
                </a:tc>
                <a:tc>
                  <a:txBody>
                    <a:bodyPr/>
                    <a:lstStyle/>
                    <a:p>
                      <a:r>
                        <a:rPr lang="en-US" sz="1600" dirty="0" smtClean="0"/>
                        <a:t>Minutes</a:t>
                      </a:r>
                      <a:endParaRPr lang="en-US" sz="1600" dirty="0"/>
                    </a:p>
                  </a:txBody>
                  <a:tcPr marT="45712" marB="45712"/>
                </a:tc>
                <a:tc>
                  <a:txBody>
                    <a:bodyPr/>
                    <a:lstStyle/>
                    <a:p>
                      <a:r>
                        <a:rPr lang="en-US" sz="1600" dirty="0" smtClean="0"/>
                        <a:t>5min</a:t>
                      </a:r>
                      <a:endParaRPr lang="en-US" sz="1600" dirty="0"/>
                    </a:p>
                  </a:txBody>
                  <a:tcPr marT="45712" marB="45712"/>
                </a:tc>
              </a:tr>
              <a:tr h="167632">
                <a:tc>
                  <a:txBody>
                    <a:bodyPr/>
                    <a:lstStyle/>
                    <a:p>
                      <a:r>
                        <a:rPr lang="en-US" sz="1600" dirty="0" smtClean="0"/>
                        <a:t>11-19-431</a:t>
                      </a:r>
                      <a:endParaRPr lang="en-US" sz="1600" dirty="0"/>
                    </a:p>
                  </a:txBody>
                  <a:tcPr marT="45712" marB="45712"/>
                </a:tc>
                <a:tc>
                  <a:txBody>
                    <a:bodyPr/>
                    <a:lstStyle/>
                    <a:p>
                      <a:r>
                        <a:rPr lang="en-US" sz="1600" dirty="0" smtClean="0"/>
                        <a:t>Technical editor</a:t>
                      </a:r>
                      <a:endParaRPr lang="en-US" sz="1600" dirty="0"/>
                    </a:p>
                  </a:txBody>
                  <a:tcPr marT="45712" marB="45712"/>
                </a:tc>
                <a:tc>
                  <a:txBody>
                    <a:bodyPr/>
                    <a:lstStyle/>
                    <a:p>
                      <a:r>
                        <a:rPr lang="en-US" sz="1600" dirty="0" smtClean="0"/>
                        <a:t>LB240</a:t>
                      </a:r>
                      <a:r>
                        <a:rPr lang="en-US" sz="1600" baseline="0" dirty="0" smtClean="0"/>
                        <a:t> comment resolution and assignment status</a:t>
                      </a:r>
                      <a:endParaRPr lang="en-US" sz="1600" dirty="0"/>
                    </a:p>
                  </a:txBody>
                  <a:tcPr marT="45712" marB="45712"/>
                </a:tc>
                <a:tc>
                  <a:txBody>
                    <a:bodyPr/>
                    <a:lstStyle/>
                    <a:p>
                      <a:r>
                        <a:rPr lang="en-US" sz="1600" dirty="0" smtClean="0"/>
                        <a:t>CR</a:t>
                      </a:r>
                      <a:endParaRPr lang="en-US" sz="1600" dirty="0"/>
                    </a:p>
                  </a:txBody>
                  <a:tcPr marT="45712" marB="45712"/>
                </a:tc>
                <a:tc>
                  <a:txBody>
                    <a:bodyPr/>
                    <a:lstStyle/>
                    <a:p>
                      <a:r>
                        <a:rPr lang="en-US" sz="1600" dirty="0" smtClean="0"/>
                        <a:t>15min</a:t>
                      </a:r>
                      <a:endParaRPr lang="en-US" sz="1600" dirty="0"/>
                    </a:p>
                  </a:txBody>
                  <a:tcPr marT="45712" marB="45712"/>
                </a:tc>
              </a:tr>
              <a:tr h="188277">
                <a:tc>
                  <a:txBody>
                    <a:bodyPr/>
                    <a:lstStyle/>
                    <a:p>
                      <a:r>
                        <a:rPr lang="en-US" sz="1600" dirty="0" smtClean="0"/>
                        <a:t>11-19-970</a:t>
                      </a:r>
                      <a:endParaRPr lang="en-US" sz="1600" dirty="0"/>
                    </a:p>
                  </a:txBody>
                  <a:tcPr marT="45712" marB="45712"/>
                </a:tc>
                <a:tc>
                  <a:txBody>
                    <a:bodyPr/>
                    <a:lstStyle/>
                    <a:p>
                      <a:r>
                        <a:rPr lang="en-US" sz="1600" dirty="0" smtClean="0"/>
                        <a:t>Nehru</a:t>
                      </a:r>
                      <a:r>
                        <a:rPr lang="en-US" sz="1600" baseline="0" dirty="0" smtClean="0"/>
                        <a:t> Bhandaru</a:t>
                      </a:r>
                      <a:endParaRPr lang="en-US" sz="1600" dirty="0"/>
                    </a:p>
                  </a:txBody>
                  <a:tcPr marT="45712" marB="45712"/>
                </a:tc>
                <a:tc>
                  <a:txBody>
                    <a:bodyPr/>
                    <a:lstStyle/>
                    <a:p>
                      <a:r>
                        <a:rPr lang="en-US" sz="1600" dirty="0" smtClean="0"/>
                        <a:t>PASN</a:t>
                      </a:r>
                      <a:r>
                        <a:rPr lang="en-US" sz="1600" baseline="0" dirty="0" smtClean="0"/>
                        <a:t> State 1a related text</a:t>
                      </a:r>
                      <a:endParaRPr lang="en-US" sz="1600" dirty="0"/>
                    </a:p>
                  </a:txBody>
                  <a:tcPr marT="45712" marB="45712"/>
                </a:tc>
                <a:tc>
                  <a:txBody>
                    <a:bodyPr/>
                    <a:lstStyle/>
                    <a:p>
                      <a:r>
                        <a:rPr lang="en-US" sz="1600" dirty="0" smtClean="0"/>
                        <a:t>CR MAC</a:t>
                      </a:r>
                      <a:endParaRPr lang="en-US" sz="1600" dirty="0"/>
                    </a:p>
                  </a:txBody>
                  <a:tcPr marT="45712" marB="45712"/>
                </a:tc>
                <a:tc>
                  <a:txBody>
                    <a:bodyPr/>
                    <a:lstStyle/>
                    <a:p>
                      <a:r>
                        <a:rPr lang="en-US" sz="1600" dirty="0" smtClean="0"/>
                        <a:t>25min – as time permits</a:t>
                      </a:r>
                      <a:endParaRPr lang="en-US" sz="1600" dirty="0"/>
                    </a:p>
                  </a:txBody>
                  <a:tcPr marT="45712" marB="45712"/>
                </a:tc>
              </a:tr>
            </a:tbl>
          </a:graphicData>
        </a:graphic>
      </p:graphicFrame>
    </p:spTree>
    <p:extLst>
      <p:ext uri="{BB962C8B-B14F-4D97-AF65-F5344CB8AC3E}">
        <p14:creationId xmlns:p14="http://schemas.microsoft.com/office/powerpoint/2010/main" val="40300459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a:xfrm>
            <a:off x="695400" y="1981201"/>
            <a:ext cx="11449272" cy="4113213"/>
          </a:xfrm>
        </p:spPr>
        <p:txBody>
          <a:bodyPr/>
          <a:lstStyle/>
          <a:p>
            <a:pPr marL="0" indent="0"/>
            <a:r>
              <a:rPr lang="en-US" sz="2000" b="0" dirty="0"/>
              <a:t>Document </a:t>
            </a:r>
            <a:r>
              <a:rPr lang="en-US" sz="2000" b="0" dirty="0" smtClean="0"/>
              <a:t>11-19/706 “</a:t>
            </a:r>
            <a:r>
              <a:rPr lang="en-US" sz="2000" b="0" dirty="0"/>
              <a:t>Meeting Minutes Ad Hoc May 2019 Session</a:t>
            </a:r>
            <a:r>
              <a:rPr lang="en-US" sz="2000" b="0" dirty="0" smtClean="0"/>
              <a:t>” </a:t>
            </a:r>
            <a:r>
              <a:rPr lang="en-US" sz="2000" b="0" dirty="0"/>
              <a:t>posted to Mentor on </a:t>
            </a:r>
            <a:r>
              <a:rPr lang="en-US" sz="2000" b="0" dirty="0" smtClean="0"/>
              <a:t>May 12</a:t>
            </a:r>
            <a:r>
              <a:rPr lang="en-US" sz="2000" b="0" baseline="30000" dirty="0" smtClean="0"/>
              <a:t>th</a:t>
            </a:r>
            <a:r>
              <a:rPr lang="en-US" sz="2000" b="0" dirty="0" smtClean="0"/>
              <a:t>  2019. </a:t>
            </a:r>
            <a:endParaRPr lang="en-US" sz="2000" b="0" dirty="0"/>
          </a:p>
          <a:p>
            <a:endParaRPr lang="en-US" sz="2000" dirty="0"/>
          </a:p>
          <a:p>
            <a:r>
              <a:rPr lang="en-US" sz="2000" dirty="0"/>
              <a:t>Motion:</a:t>
            </a:r>
          </a:p>
          <a:p>
            <a:pPr marL="0" indent="0"/>
            <a:r>
              <a:rPr lang="en-US" sz="2000" b="0" dirty="0"/>
              <a:t>Move to approve document </a:t>
            </a:r>
            <a:r>
              <a:rPr lang="en-US" sz="2000" b="0" dirty="0" smtClean="0"/>
              <a:t>11-19/706 r0 </a:t>
            </a:r>
            <a:r>
              <a:rPr lang="en-US" sz="2000" b="0" dirty="0"/>
              <a:t>as </a:t>
            </a:r>
            <a:r>
              <a:rPr lang="en-US" sz="2000" b="0" dirty="0" err="1"/>
              <a:t>TGaz</a:t>
            </a:r>
            <a:r>
              <a:rPr lang="en-US" sz="2000" b="0" dirty="0"/>
              <a:t> meeting minutes for the </a:t>
            </a:r>
            <a:r>
              <a:rPr lang="en-US" sz="2000" b="0" dirty="0" smtClean="0"/>
              <a:t>May Ad hoc meeting</a:t>
            </a:r>
            <a:r>
              <a:rPr lang="en-US" sz="2000" b="0" dirty="0"/>
              <a:t>. </a:t>
            </a:r>
            <a:endParaRPr lang="en-US" sz="2000" b="0" dirty="0" smtClean="0"/>
          </a:p>
          <a:p>
            <a:pPr marL="0" indent="0"/>
            <a:endParaRPr lang="en-US" sz="2000" b="0" dirty="0"/>
          </a:p>
          <a:p>
            <a:r>
              <a:rPr lang="en-US" sz="2000" b="0" dirty="0"/>
              <a:t>Moved by</a:t>
            </a:r>
            <a:r>
              <a:rPr lang="en-US" sz="2000" b="0" dirty="0" smtClean="0"/>
              <a:t>: Assaf Kasher</a:t>
            </a:r>
          </a:p>
          <a:p>
            <a:r>
              <a:rPr lang="en-US" sz="2000" b="0" dirty="0" smtClean="0"/>
              <a:t>Seconded </a:t>
            </a:r>
            <a:r>
              <a:rPr lang="en-US" sz="2000" b="0" dirty="0"/>
              <a:t>by</a:t>
            </a:r>
            <a:r>
              <a:rPr lang="en-US" sz="2000" b="0" dirty="0" smtClean="0"/>
              <a:t>: Qinghua Li </a:t>
            </a:r>
            <a:endParaRPr lang="en-US" sz="2000" b="0" dirty="0"/>
          </a:p>
          <a:p>
            <a:r>
              <a:rPr lang="en-US" sz="2000" b="0" dirty="0"/>
              <a:t>Results (Y/N/A</a:t>
            </a:r>
            <a:r>
              <a:rPr lang="en-US" sz="2000" b="0" dirty="0" smtClean="0"/>
              <a:t>): 17/0/0</a:t>
            </a:r>
          </a:p>
          <a:p>
            <a:r>
              <a:rPr lang="en-US" sz="2000"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3800727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a:xfrm>
            <a:off x="695400" y="1830391"/>
            <a:ext cx="11449272" cy="4264024"/>
          </a:xfrm>
        </p:spPr>
        <p:txBody>
          <a:bodyPr/>
          <a:lstStyle/>
          <a:p>
            <a:pPr marL="0" indent="0"/>
            <a:r>
              <a:rPr lang="en-US" sz="2000" b="0" dirty="0"/>
              <a:t>Document </a:t>
            </a:r>
            <a:r>
              <a:rPr lang="en-US" sz="2000" b="0" dirty="0" smtClean="0"/>
              <a:t>11-19/981r0 “</a:t>
            </a:r>
            <a:r>
              <a:rPr lang="en-US" sz="2000" b="0" dirty="0" err="1"/>
              <a:t>Telecon</a:t>
            </a:r>
            <a:r>
              <a:rPr lang="en-US" sz="2000" b="0" dirty="0"/>
              <a:t> Minutes </a:t>
            </a:r>
            <a:r>
              <a:rPr lang="en-US" sz="2000" b="0" dirty="0" smtClean="0"/>
              <a:t>May 29</a:t>
            </a:r>
            <a:r>
              <a:rPr lang="en-US" sz="2000" b="0" baseline="30000" dirty="0" smtClean="0"/>
              <a:t>th	</a:t>
            </a:r>
            <a:r>
              <a:rPr lang="en-US" sz="2000" b="0" dirty="0" smtClean="0"/>
              <a:t>, </a:t>
            </a:r>
            <a:r>
              <a:rPr lang="en-US" sz="2000" b="0" dirty="0"/>
              <a:t>2019</a:t>
            </a:r>
            <a:r>
              <a:rPr lang="en-US" sz="2000" b="0" dirty="0" smtClean="0"/>
              <a:t>” </a:t>
            </a:r>
            <a:r>
              <a:rPr lang="en-US" sz="2000" b="0" dirty="0"/>
              <a:t>posted to Mentor on </a:t>
            </a:r>
            <a:r>
              <a:rPr lang="en-US" sz="2000" b="0" dirty="0" smtClean="0"/>
              <a:t>June 6</a:t>
            </a:r>
            <a:r>
              <a:rPr lang="en-US" sz="2000" b="0" baseline="30000" dirty="0" smtClean="0"/>
              <a:t>th</a:t>
            </a:r>
            <a:r>
              <a:rPr lang="en-US" sz="2000" b="0" dirty="0" smtClean="0"/>
              <a:t>  2019.</a:t>
            </a:r>
            <a:endParaRPr lang="en-US" sz="2000" b="0" dirty="0"/>
          </a:p>
          <a:p>
            <a:endParaRPr lang="en-US" sz="2000" dirty="0"/>
          </a:p>
          <a:p>
            <a:r>
              <a:rPr lang="en-US" sz="2000" dirty="0"/>
              <a:t>Motion:</a:t>
            </a:r>
          </a:p>
          <a:p>
            <a:pPr marL="0" indent="0"/>
            <a:r>
              <a:rPr lang="en-US" sz="2000" b="0" dirty="0"/>
              <a:t>Move to approve document </a:t>
            </a:r>
            <a:r>
              <a:rPr lang="en-US" sz="2000" b="0" dirty="0" smtClean="0"/>
              <a:t>11-19/981r0 </a:t>
            </a:r>
            <a:r>
              <a:rPr lang="en-US" sz="2000" b="0" dirty="0"/>
              <a:t>as </a:t>
            </a:r>
            <a:r>
              <a:rPr lang="en-US" sz="2000" b="0" dirty="0" err="1"/>
              <a:t>TGaz</a:t>
            </a:r>
            <a:r>
              <a:rPr lang="en-US" sz="2000" b="0" dirty="0"/>
              <a:t> </a:t>
            </a:r>
            <a:r>
              <a:rPr lang="en-US" sz="2000" b="0" dirty="0" smtClean="0"/>
              <a:t>meeting minutes </a:t>
            </a:r>
            <a:r>
              <a:rPr lang="en-US" sz="2000" b="0" dirty="0"/>
              <a:t>for the </a:t>
            </a:r>
            <a:r>
              <a:rPr lang="en-US" sz="2000" b="0" dirty="0" smtClean="0"/>
              <a:t>May 29</a:t>
            </a:r>
            <a:r>
              <a:rPr lang="en-US" sz="2000" b="0" baseline="30000" dirty="0" smtClean="0"/>
              <a:t>th</a:t>
            </a:r>
            <a:r>
              <a:rPr lang="en-US" sz="2000" b="0" dirty="0" smtClean="0"/>
              <a:t> </a:t>
            </a:r>
            <a:r>
              <a:rPr lang="en-US" sz="2000" b="0" dirty="0" err="1" smtClean="0"/>
              <a:t>Telecon</a:t>
            </a:r>
            <a:r>
              <a:rPr lang="en-US" sz="2000" b="0" dirty="0" smtClean="0"/>
              <a:t>. </a:t>
            </a:r>
          </a:p>
          <a:p>
            <a:pPr marL="0" indent="0"/>
            <a:endParaRPr lang="en-US" sz="2000" b="0" dirty="0"/>
          </a:p>
          <a:p>
            <a:r>
              <a:rPr lang="en-US" sz="2000" b="0" dirty="0"/>
              <a:t>Moved by</a:t>
            </a:r>
            <a:r>
              <a:rPr lang="en-US" sz="2000" b="0" dirty="0" smtClean="0"/>
              <a:t>: Ganesh </a:t>
            </a:r>
            <a:r>
              <a:rPr lang="en-US" sz="2000" b="0" dirty="0" err="1" smtClean="0"/>
              <a:t>Venkatesan</a:t>
            </a:r>
            <a:endParaRPr lang="en-US" sz="2000" b="0" dirty="0"/>
          </a:p>
          <a:p>
            <a:r>
              <a:rPr lang="en-US" sz="2000" b="0" dirty="0" smtClean="0"/>
              <a:t>Seconded </a:t>
            </a:r>
            <a:r>
              <a:rPr lang="en-US" sz="2000" b="0" dirty="0"/>
              <a:t>by</a:t>
            </a:r>
            <a:r>
              <a:rPr lang="en-US" sz="2000" b="0" dirty="0" smtClean="0"/>
              <a:t>: Jerome Henry</a:t>
            </a:r>
            <a:endParaRPr lang="en-US" sz="2000" b="0" dirty="0"/>
          </a:p>
          <a:p>
            <a:r>
              <a:rPr lang="en-US" sz="2000" b="0" dirty="0"/>
              <a:t>Results (Y/N/A</a:t>
            </a:r>
            <a:r>
              <a:rPr lang="en-US" sz="2000" b="0" dirty="0" smtClean="0"/>
              <a:t>): 17/0/1</a:t>
            </a:r>
          </a:p>
          <a:p>
            <a:r>
              <a:rPr lang="en-US" sz="2000"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42283092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a:t>
            </a:r>
            <a:r>
              <a:rPr lang="en-US" sz="2000" b="0" dirty="0" smtClean="0"/>
              <a:t>11-19/1046 “</a:t>
            </a:r>
            <a:r>
              <a:rPr lang="en-US" sz="2000" b="0" dirty="0"/>
              <a:t>Ad Hoc Meeting Minutes June 2019 </a:t>
            </a:r>
            <a:r>
              <a:rPr lang="en-US" sz="2000" b="0" dirty="0" smtClean="0"/>
              <a:t>Session” </a:t>
            </a:r>
            <a:r>
              <a:rPr lang="en-US" sz="2000" b="0" dirty="0"/>
              <a:t>posted to Mentor on </a:t>
            </a:r>
            <a:r>
              <a:rPr lang="en-US" sz="2000" b="0" dirty="0" smtClean="0"/>
              <a:t>July 2</a:t>
            </a:r>
            <a:r>
              <a:rPr lang="en-US" sz="2000" b="0" baseline="30000" dirty="0" smtClean="0"/>
              <a:t>nd</a:t>
            </a:r>
            <a:r>
              <a:rPr lang="en-US" sz="2000" b="0" dirty="0" smtClean="0"/>
              <a:t> 2019</a:t>
            </a:r>
            <a:r>
              <a:rPr lang="en-US" sz="2000" b="0" dirty="0"/>
              <a:t>. </a:t>
            </a:r>
          </a:p>
          <a:p>
            <a:endParaRPr lang="en-US" sz="2000" dirty="0"/>
          </a:p>
          <a:p>
            <a:r>
              <a:rPr lang="en-US" sz="2000" dirty="0"/>
              <a:t>Motion:</a:t>
            </a:r>
          </a:p>
          <a:p>
            <a:pPr marL="0" indent="0"/>
            <a:r>
              <a:rPr lang="en-US" sz="2000" b="0" dirty="0"/>
              <a:t>Move to approve document </a:t>
            </a:r>
            <a:r>
              <a:rPr lang="en-US" sz="2000" b="0" dirty="0" smtClean="0"/>
              <a:t>11-19/1046r1 </a:t>
            </a:r>
            <a:r>
              <a:rPr lang="en-US" sz="2000" b="0" dirty="0"/>
              <a:t>as </a:t>
            </a:r>
            <a:r>
              <a:rPr lang="en-US" sz="2000" b="0" dirty="0" err="1"/>
              <a:t>TGaz</a:t>
            </a:r>
            <a:r>
              <a:rPr lang="en-US" sz="2000" b="0" dirty="0"/>
              <a:t> meeting minutes for the </a:t>
            </a:r>
            <a:r>
              <a:rPr lang="en-US" sz="2000" b="0" dirty="0" smtClean="0"/>
              <a:t>June Ad </a:t>
            </a:r>
            <a:r>
              <a:rPr lang="en-US" sz="2000" b="0" dirty="0"/>
              <a:t>hoc meeting. </a:t>
            </a:r>
          </a:p>
          <a:p>
            <a:pPr marL="0" indent="0"/>
            <a:endParaRPr lang="en-US" sz="2000" b="0" dirty="0"/>
          </a:p>
          <a:p>
            <a:r>
              <a:rPr lang="en-US" sz="2000" b="0" dirty="0"/>
              <a:t>Moved by</a:t>
            </a:r>
            <a:r>
              <a:rPr lang="en-US" sz="2000" b="0" dirty="0" smtClean="0"/>
              <a:t>: Ganesh </a:t>
            </a:r>
            <a:r>
              <a:rPr lang="en-US" sz="2000" b="0" dirty="0" err="1" smtClean="0"/>
              <a:t>Venkatesan</a:t>
            </a:r>
            <a:endParaRPr lang="en-US" sz="2000" b="0" dirty="0"/>
          </a:p>
          <a:p>
            <a:r>
              <a:rPr lang="en-US" sz="2000" b="0" dirty="0"/>
              <a:t>Seconded by</a:t>
            </a:r>
            <a:r>
              <a:rPr lang="en-US" sz="2000" b="0" dirty="0" smtClean="0"/>
              <a:t>: Roy Want</a:t>
            </a:r>
            <a:endParaRPr lang="en-US" sz="2000" b="0" dirty="0"/>
          </a:p>
          <a:p>
            <a:r>
              <a:rPr lang="en-US" sz="2000" b="0" dirty="0"/>
              <a:t>Results (Y/N/A</a:t>
            </a:r>
            <a:r>
              <a:rPr lang="en-US" sz="2000" b="0" dirty="0" smtClean="0"/>
              <a:t>): 15/0/2</a:t>
            </a:r>
          </a:p>
          <a:p>
            <a:r>
              <a:rPr lang="en-US" sz="2000" b="0" dirty="0" smtClean="0"/>
              <a:t>Motion passes</a:t>
            </a:r>
            <a:endParaRPr lang="en-US" sz="2000" b="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29986121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a:xfrm>
            <a:off x="695400" y="1830391"/>
            <a:ext cx="11449272" cy="4264024"/>
          </a:xfrm>
        </p:spPr>
        <p:txBody>
          <a:bodyPr/>
          <a:lstStyle/>
          <a:p>
            <a:pPr marL="0" indent="0"/>
            <a:r>
              <a:rPr lang="en-US" sz="2000" b="0" dirty="0"/>
              <a:t>Document </a:t>
            </a:r>
            <a:r>
              <a:rPr lang="en-US" sz="2000" b="0" dirty="0" smtClean="0"/>
              <a:t>11-19/1197r0 “</a:t>
            </a:r>
            <a:r>
              <a:rPr lang="en-US" sz="2000" b="0" dirty="0" err="1"/>
              <a:t>Telecon</a:t>
            </a:r>
            <a:r>
              <a:rPr lang="en-US" sz="2000" b="0" dirty="0"/>
              <a:t> Minutes </a:t>
            </a:r>
            <a:r>
              <a:rPr lang="en-US" sz="2000" b="0" dirty="0" smtClean="0"/>
              <a:t>July 10</a:t>
            </a:r>
            <a:r>
              <a:rPr lang="en-US" sz="2000" b="0" baseline="30000" dirty="0" smtClean="0"/>
              <a:t>th	</a:t>
            </a:r>
            <a:r>
              <a:rPr lang="en-US" sz="2000" b="0" dirty="0" smtClean="0"/>
              <a:t>, </a:t>
            </a:r>
            <a:r>
              <a:rPr lang="en-US" sz="2000" b="0" dirty="0"/>
              <a:t>2019</a:t>
            </a:r>
            <a:r>
              <a:rPr lang="en-US" sz="2000" b="0" dirty="0" smtClean="0"/>
              <a:t>” </a:t>
            </a:r>
            <a:r>
              <a:rPr lang="en-US" sz="2000" b="0" dirty="0"/>
              <a:t>posted to Mentor on </a:t>
            </a:r>
            <a:r>
              <a:rPr lang="en-US" sz="2000" b="0" dirty="0" smtClean="0"/>
              <a:t>July 10</a:t>
            </a:r>
            <a:r>
              <a:rPr lang="en-US" sz="2000" b="0" baseline="30000" dirty="0" smtClean="0"/>
              <a:t>th</a:t>
            </a:r>
            <a:r>
              <a:rPr lang="en-US" sz="2000" b="0" dirty="0" smtClean="0"/>
              <a:t>  2019.</a:t>
            </a:r>
            <a:endParaRPr lang="en-US" sz="2000" b="0" dirty="0"/>
          </a:p>
          <a:p>
            <a:endParaRPr lang="en-US" sz="2000" dirty="0"/>
          </a:p>
          <a:p>
            <a:r>
              <a:rPr lang="en-US" sz="2000" dirty="0"/>
              <a:t>Motion:</a:t>
            </a:r>
          </a:p>
          <a:p>
            <a:pPr marL="0" indent="0"/>
            <a:r>
              <a:rPr lang="en-US" sz="2000" b="0" dirty="0"/>
              <a:t>Move to approve document </a:t>
            </a:r>
            <a:r>
              <a:rPr lang="en-US" sz="2000" b="0" dirty="0" smtClean="0"/>
              <a:t>11-19/1197r0 </a:t>
            </a:r>
            <a:r>
              <a:rPr lang="en-US" sz="2000" b="0" dirty="0"/>
              <a:t>as </a:t>
            </a:r>
            <a:r>
              <a:rPr lang="en-US" sz="2000" b="0" dirty="0" err="1"/>
              <a:t>TGaz</a:t>
            </a:r>
            <a:r>
              <a:rPr lang="en-US" sz="2000" b="0" dirty="0"/>
              <a:t> </a:t>
            </a:r>
            <a:r>
              <a:rPr lang="en-US" sz="2000" b="0" dirty="0" smtClean="0"/>
              <a:t>meeting minutes </a:t>
            </a:r>
            <a:r>
              <a:rPr lang="en-US" sz="2000" b="0" dirty="0"/>
              <a:t>for the </a:t>
            </a:r>
            <a:r>
              <a:rPr lang="en-US" sz="2000" b="0" dirty="0" smtClean="0"/>
              <a:t>July 10</a:t>
            </a:r>
            <a:r>
              <a:rPr lang="en-US" sz="2000" b="0" baseline="30000" dirty="0" smtClean="0"/>
              <a:t>th</a:t>
            </a:r>
            <a:r>
              <a:rPr lang="en-US" sz="2000" b="0" dirty="0" smtClean="0"/>
              <a:t> </a:t>
            </a:r>
            <a:r>
              <a:rPr lang="en-US" sz="2000" b="0" dirty="0" err="1" smtClean="0"/>
              <a:t>Telecon</a:t>
            </a:r>
            <a:r>
              <a:rPr lang="en-US" sz="2000" b="0" dirty="0" smtClean="0"/>
              <a:t>. </a:t>
            </a:r>
          </a:p>
          <a:p>
            <a:pPr marL="0" indent="0"/>
            <a:endParaRPr lang="en-US" sz="2000" b="0" dirty="0"/>
          </a:p>
          <a:p>
            <a:r>
              <a:rPr lang="en-US" sz="2000" b="0" dirty="0"/>
              <a:t>Moved by</a:t>
            </a:r>
            <a:r>
              <a:rPr lang="en-US" sz="2000" b="0" dirty="0" smtClean="0"/>
              <a:t>: Jerome Henry</a:t>
            </a:r>
            <a:endParaRPr lang="en-US" sz="2000" b="0" dirty="0"/>
          </a:p>
          <a:p>
            <a:r>
              <a:rPr lang="en-US" sz="2000" b="0" dirty="0"/>
              <a:t>Seconded by</a:t>
            </a:r>
            <a:r>
              <a:rPr lang="en-US" sz="2000" b="0" dirty="0" smtClean="0"/>
              <a:t>: Assaf Kasher</a:t>
            </a:r>
            <a:endParaRPr lang="en-US" sz="2000" b="0" dirty="0"/>
          </a:p>
          <a:p>
            <a:r>
              <a:rPr lang="en-US" sz="2000" b="0" dirty="0"/>
              <a:t>Results (Y/N/A</a:t>
            </a:r>
            <a:r>
              <a:rPr lang="en-US" sz="2000" b="0" dirty="0" smtClean="0"/>
              <a:t>): 16/0/1</a:t>
            </a:r>
          </a:p>
          <a:p>
            <a:r>
              <a:rPr lang="en-US" sz="2000"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7194204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a:xfrm>
            <a:off x="695400" y="1830391"/>
            <a:ext cx="11449272" cy="4264024"/>
          </a:xfrm>
        </p:spPr>
        <p:txBody>
          <a:bodyPr/>
          <a:lstStyle/>
          <a:p>
            <a:pPr marL="0" indent="0"/>
            <a:r>
              <a:rPr lang="en-US" sz="2000" b="0" dirty="0"/>
              <a:t>Document </a:t>
            </a:r>
            <a:r>
              <a:rPr lang="en-US" sz="2000" b="0" dirty="0" smtClean="0"/>
              <a:t>11-19/1198r0 “</a:t>
            </a:r>
            <a:r>
              <a:rPr lang="en-US" sz="2000" b="0" dirty="0" err="1"/>
              <a:t>Telecon</a:t>
            </a:r>
            <a:r>
              <a:rPr lang="en-US" sz="2000" b="0" dirty="0"/>
              <a:t> Minutes </a:t>
            </a:r>
            <a:r>
              <a:rPr lang="en-US" sz="2000" b="0" dirty="0" smtClean="0"/>
              <a:t>June 5</a:t>
            </a:r>
            <a:r>
              <a:rPr lang="en-US" sz="2000" b="0" baseline="30000" dirty="0" smtClean="0"/>
              <a:t>th</a:t>
            </a:r>
            <a:r>
              <a:rPr lang="en-US" sz="2000" b="0" dirty="0" smtClean="0"/>
              <a:t> , </a:t>
            </a:r>
            <a:r>
              <a:rPr lang="en-US" sz="2000" b="0" dirty="0"/>
              <a:t>2019</a:t>
            </a:r>
            <a:r>
              <a:rPr lang="en-US" sz="2000" b="0" dirty="0" smtClean="0"/>
              <a:t>” </a:t>
            </a:r>
            <a:r>
              <a:rPr lang="en-US" sz="2000" b="0" dirty="0"/>
              <a:t>posted to Mentor on </a:t>
            </a:r>
            <a:r>
              <a:rPr lang="en-US" sz="2000" b="0" dirty="0" smtClean="0"/>
              <a:t>July 10</a:t>
            </a:r>
            <a:r>
              <a:rPr lang="en-US" sz="2000" b="0" baseline="30000" dirty="0" smtClean="0"/>
              <a:t>th</a:t>
            </a:r>
            <a:r>
              <a:rPr lang="en-US" sz="2000" b="0" dirty="0" smtClean="0"/>
              <a:t>  2019.</a:t>
            </a:r>
            <a:endParaRPr lang="en-US" sz="2000" b="0" dirty="0"/>
          </a:p>
          <a:p>
            <a:endParaRPr lang="en-US" sz="2000" dirty="0"/>
          </a:p>
          <a:p>
            <a:r>
              <a:rPr lang="en-US" sz="2000" dirty="0"/>
              <a:t>Motion:</a:t>
            </a:r>
          </a:p>
          <a:p>
            <a:pPr marL="0" indent="0"/>
            <a:r>
              <a:rPr lang="en-US" sz="2000" b="0" dirty="0"/>
              <a:t>Move to approve document </a:t>
            </a:r>
            <a:r>
              <a:rPr lang="en-US" sz="2000" b="0" dirty="0" smtClean="0"/>
              <a:t>11-19/1198r0 </a:t>
            </a:r>
            <a:r>
              <a:rPr lang="en-US" sz="2000" b="0" dirty="0"/>
              <a:t>as </a:t>
            </a:r>
            <a:r>
              <a:rPr lang="en-US" sz="2000" b="0" dirty="0" err="1"/>
              <a:t>TGaz</a:t>
            </a:r>
            <a:r>
              <a:rPr lang="en-US" sz="2000" b="0" dirty="0"/>
              <a:t> </a:t>
            </a:r>
            <a:r>
              <a:rPr lang="en-US" sz="2000" b="0" dirty="0" smtClean="0"/>
              <a:t>meeting minutes </a:t>
            </a:r>
            <a:r>
              <a:rPr lang="en-US" sz="2000" b="0" dirty="0"/>
              <a:t>for the </a:t>
            </a:r>
            <a:r>
              <a:rPr lang="en-US" sz="2000" b="0" dirty="0" smtClean="0"/>
              <a:t>June 5</a:t>
            </a:r>
            <a:r>
              <a:rPr lang="en-US" sz="2000" b="0" baseline="30000" dirty="0" smtClean="0"/>
              <a:t>th</a:t>
            </a:r>
            <a:r>
              <a:rPr lang="en-US" sz="2000" b="0" dirty="0" smtClean="0"/>
              <a:t> </a:t>
            </a:r>
            <a:r>
              <a:rPr lang="en-US" sz="2000" b="0" dirty="0" err="1" smtClean="0"/>
              <a:t>Telecon</a:t>
            </a:r>
            <a:r>
              <a:rPr lang="en-US" sz="2000" b="0" dirty="0" smtClean="0"/>
              <a:t>. </a:t>
            </a:r>
          </a:p>
          <a:p>
            <a:pPr marL="0" indent="0"/>
            <a:endParaRPr lang="en-US" sz="2000" b="0" dirty="0"/>
          </a:p>
          <a:p>
            <a:r>
              <a:rPr lang="en-US" sz="2000" b="0" dirty="0"/>
              <a:t>Moved by</a:t>
            </a:r>
            <a:r>
              <a:rPr lang="en-US" sz="2000" b="0" dirty="0" smtClean="0"/>
              <a:t>: Assaf Kasher</a:t>
            </a:r>
            <a:endParaRPr lang="en-US" sz="2000" b="0" dirty="0"/>
          </a:p>
          <a:p>
            <a:r>
              <a:rPr lang="en-US" sz="2000" b="0" dirty="0"/>
              <a:t>Seconded by</a:t>
            </a:r>
            <a:r>
              <a:rPr lang="en-US" sz="2000" b="0" dirty="0" smtClean="0"/>
              <a:t>: Roy Want</a:t>
            </a:r>
            <a:endParaRPr lang="en-US" sz="2000" b="0" dirty="0"/>
          </a:p>
          <a:p>
            <a:r>
              <a:rPr lang="en-US" sz="2000" b="0" dirty="0"/>
              <a:t>Results (Y/N/A</a:t>
            </a:r>
            <a:r>
              <a:rPr lang="en-US" sz="2000" b="0" dirty="0" smtClean="0"/>
              <a:t>): 14/0/0</a:t>
            </a:r>
          </a:p>
          <a:p>
            <a:r>
              <a:rPr lang="en-US" sz="2000"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63808384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a:xfrm>
            <a:off x="695400" y="1830391"/>
            <a:ext cx="11449272" cy="4264024"/>
          </a:xfrm>
        </p:spPr>
        <p:txBody>
          <a:bodyPr/>
          <a:lstStyle/>
          <a:p>
            <a:pPr marL="0" indent="0"/>
            <a:r>
              <a:rPr lang="en-US" sz="2000" b="0" dirty="0"/>
              <a:t>Document </a:t>
            </a:r>
            <a:r>
              <a:rPr lang="en-US" sz="2000" b="0" dirty="0" smtClean="0"/>
              <a:t>11-19/1205r0 “</a:t>
            </a:r>
            <a:r>
              <a:rPr lang="en-US" sz="2000" b="0" dirty="0" err="1"/>
              <a:t>Telecon</a:t>
            </a:r>
            <a:r>
              <a:rPr lang="en-US" sz="2000" b="0" dirty="0"/>
              <a:t> Minutes </a:t>
            </a:r>
            <a:r>
              <a:rPr lang="en-US" sz="2000" b="0" dirty="0" smtClean="0"/>
              <a:t>June 19</a:t>
            </a:r>
            <a:r>
              <a:rPr lang="en-US" sz="2000" b="0" baseline="30000" dirty="0" smtClean="0"/>
              <a:t>th</a:t>
            </a:r>
            <a:r>
              <a:rPr lang="en-US" sz="2000" b="0" dirty="0" smtClean="0"/>
              <a:t>, </a:t>
            </a:r>
            <a:r>
              <a:rPr lang="en-US" sz="2000" b="0" dirty="0"/>
              <a:t>2019</a:t>
            </a:r>
            <a:r>
              <a:rPr lang="en-US" sz="2000" b="0" dirty="0" smtClean="0"/>
              <a:t>” </a:t>
            </a:r>
            <a:r>
              <a:rPr lang="en-US" sz="2000" b="0" dirty="0"/>
              <a:t>posted to Mentor on </a:t>
            </a:r>
            <a:r>
              <a:rPr lang="en-US" sz="2000" b="0" dirty="0" smtClean="0"/>
              <a:t>July 11</a:t>
            </a:r>
            <a:r>
              <a:rPr lang="en-US" sz="2000" b="0" baseline="30000" dirty="0" smtClean="0"/>
              <a:t>th</a:t>
            </a:r>
            <a:r>
              <a:rPr lang="en-US" sz="2000" b="0" dirty="0" smtClean="0"/>
              <a:t>  2019.</a:t>
            </a:r>
            <a:endParaRPr lang="en-US" sz="2000" b="0" dirty="0"/>
          </a:p>
          <a:p>
            <a:endParaRPr lang="en-US" sz="2000" dirty="0"/>
          </a:p>
          <a:p>
            <a:r>
              <a:rPr lang="en-US" sz="2000" dirty="0"/>
              <a:t>Motion:</a:t>
            </a:r>
          </a:p>
          <a:p>
            <a:pPr marL="0" indent="0"/>
            <a:r>
              <a:rPr lang="en-US" sz="2000" b="0" dirty="0"/>
              <a:t>Move to approve document </a:t>
            </a:r>
            <a:r>
              <a:rPr lang="en-US" sz="2000" b="0" dirty="0" smtClean="0"/>
              <a:t>11-19/1205r0 </a:t>
            </a:r>
            <a:r>
              <a:rPr lang="en-US" sz="2000" b="0" dirty="0"/>
              <a:t>as </a:t>
            </a:r>
            <a:r>
              <a:rPr lang="en-US" sz="2000" b="0" dirty="0" err="1"/>
              <a:t>TGaz</a:t>
            </a:r>
            <a:r>
              <a:rPr lang="en-US" sz="2000" b="0" dirty="0"/>
              <a:t> </a:t>
            </a:r>
            <a:r>
              <a:rPr lang="en-US" sz="2000" b="0" dirty="0" smtClean="0"/>
              <a:t>meeting minutes </a:t>
            </a:r>
            <a:r>
              <a:rPr lang="en-US" sz="2000" b="0" dirty="0"/>
              <a:t>for the </a:t>
            </a:r>
            <a:r>
              <a:rPr lang="en-US" sz="2000" b="0" dirty="0" smtClean="0"/>
              <a:t>June 19</a:t>
            </a:r>
            <a:r>
              <a:rPr lang="en-US" sz="2000" b="0" baseline="30000" dirty="0" smtClean="0"/>
              <a:t>th</a:t>
            </a:r>
            <a:r>
              <a:rPr lang="en-US" sz="2000" b="0" dirty="0" smtClean="0"/>
              <a:t> </a:t>
            </a:r>
            <a:r>
              <a:rPr lang="en-US" sz="2000" b="0" dirty="0" err="1" smtClean="0"/>
              <a:t>Telecon</a:t>
            </a:r>
            <a:r>
              <a:rPr lang="en-US" sz="2000" b="0" dirty="0" smtClean="0"/>
              <a:t>. </a:t>
            </a:r>
          </a:p>
          <a:p>
            <a:pPr marL="0" indent="0"/>
            <a:endParaRPr lang="en-US" sz="2000" b="0" dirty="0"/>
          </a:p>
          <a:p>
            <a:r>
              <a:rPr lang="en-US" sz="2000" b="0" dirty="0"/>
              <a:t>Moved by</a:t>
            </a:r>
            <a:r>
              <a:rPr lang="en-US" sz="2000" b="0" dirty="0" smtClean="0"/>
              <a:t>: Roy Want</a:t>
            </a:r>
            <a:endParaRPr lang="en-US" sz="2000" b="0" dirty="0"/>
          </a:p>
          <a:p>
            <a:r>
              <a:rPr lang="en-US" sz="2000" b="0" dirty="0"/>
              <a:t>Seconded </a:t>
            </a:r>
            <a:r>
              <a:rPr lang="en-US" sz="2000" b="0" dirty="0" smtClean="0"/>
              <a:t>by: Qinghua Li </a:t>
            </a:r>
            <a:endParaRPr lang="en-US" sz="2000" b="0" dirty="0"/>
          </a:p>
          <a:p>
            <a:r>
              <a:rPr lang="en-US" sz="2000" b="0" dirty="0"/>
              <a:t>Results (Y/N/A</a:t>
            </a:r>
            <a:r>
              <a:rPr lang="en-US" sz="2000" b="0" dirty="0" smtClean="0"/>
              <a:t>): 14/0/1</a:t>
            </a:r>
          </a:p>
          <a:p>
            <a:r>
              <a:rPr lang="en-US" sz="2000"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4784216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628800"/>
            <a:ext cx="10361084" cy="4465615"/>
          </a:xfrm>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t>11-19-579r3 for CIDs 1097</a:t>
            </a:r>
            <a:r>
              <a:rPr lang="en-US" b="0" dirty="0"/>
              <a:t>, 2382, 1000, 1304, 1001, 1173, 1174, 3290, 3272, 2383, 1422, 1175, 1176, 1177, 2374, 2375, 2376, 1304, 1307, 1008, 1004, 1006, 1048, 1009, 1010, 1041, 1054, </a:t>
            </a:r>
            <a:r>
              <a:rPr lang="en-US" b="0" dirty="0" smtClean="0"/>
              <a:t>1004 and 1041,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 Assaf Kasher</a:t>
            </a:r>
          </a:p>
          <a:p>
            <a:pPr marL="0" indent="0"/>
            <a:r>
              <a:rPr lang="en-US" b="0" dirty="0" smtClean="0"/>
              <a:t>Second: Qinghua Li</a:t>
            </a:r>
            <a:endParaRPr lang="en-US" b="0" dirty="0"/>
          </a:p>
          <a:p>
            <a:pPr marL="0" indent="0"/>
            <a:r>
              <a:rPr lang="en-US" b="0" dirty="0"/>
              <a:t>Results (Y/N/A</a:t>
            </a:r>
            <a:r>
              <a:rPr lang="en-US" b="0" dirty="0" smtClean="0"/>
              <a:t>):14/0/2</a:t>
            </a:r>
          </a:p>
          <a:p>
            <a:pPr marL="0" indent="0"/>
            <a:r>
              <a:rPr lang="en-US" b="0" dirty="0" smtClean="0"/>
              <a:t>Motion passes.</a:t>
            </a:r>
            <a:endParaRPr lang="en-US" sz="1600" b="0" dirty="0" smtClean="0"/>
          </a:p>
          <a:p>
            <a:pPr marL="0" indent="0"/>
            <a:r>
              <a:rPr lang="en-US" sz="1800" b="0" dirty="0" smtClean="0"/>
              <a:t>Results in the Apr. 3</a:t>
            </a:r>
            <a:r>
              <a:rPr lang="en-US" sz="1800" b="0" baseline="30000" dirty="0" smtClean="0"/>
              <a:t>rd</a:t>
            </a:r>
            <a:r>
              <a:rPr lang="en-US" sz="1800" b="0" dirty="0" smtClean="0"/>
              <a:t> </a:t>
            </a:r>
            <a:r>
              <a:rPr lang="en-US" sz="1800" b="0" dirty="0" err="1" smtClean="0"/>
              <a:t>telecon</a:t>
            </a:r>
            <a:r>
              <a:rPr lang="en-US" sz="1800" b="0" dirty="0" smtClean="0"/>
              <a:t> (Y/N/A): 11/0/0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54907434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t>11-19-886r1 for CIDs 2337 and 2338,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 Jerome Henry</a:t>
            </a:r>
          </a:p>
          <a:p>
            <a:pPr marL="0" indent="0"/>
            <a:r>
              <a:rPr lang="en-US" b="0" dirty="0" smtClean="0"/>
              <a:t>Second: Qinghua Li </a:t>
            </a:r>
            <a:endParaRPr lang="en-US" b="0" dirty="0"/>
          </a:p>
          <a:p>
            <a:pPr marL="0" indent="0"/>
            <a:r>
              <a:rPr lang="en-US" b="0" dirty="0"/>
              <a:t>Results (Y/N/A</a:t>
            </a:r>
            <a:r>
              <a:rPr lang="en-US" b="0" dirty="0" smtClean="0"/>
              <a:t>): 14/0/0</a:t>
            </a:r>
          </a:p>
          <a:p>
            <a:pPr marL="0" indent="0"/>
            <a:r>
              <a:rPr lang="en-US" b="0" dirty="0" smtClean="0"/>
              <a:t>Motion passes.</a:t>
            </a:r>
            <a:endParaRPr lang="en-US" sz="1600" b="0" dirty="0" smtClean="0"/>
          </a:p>
          <a:p>
            <a:pPr marL="0" indent="0"/>
            <a:r>
              <a:rPr lang="en-US" sz="1800" b="0" dirty="0" smtClean="0"/>
              <a:t>Results in the June 5</a:t>
            </a:r>
            <a:r>
              <a:rPr lang="en-US" sz="1800" b="0" baseline="30000" dirty="0" smtClean="0"/>
              <a:t>th</a:t>
            </a:r>
            <a:r>
              <a:rPr lang="en-US" sz="1800" b="0" dirty="0" smtClean="0"/>
              <a:t> </a:t>
            </a:r>
            <a:r>
              <a:rPr lang="en-US" sz="1800" b="0" dirty="0" err="1" smtClean="0"/>
              <a:t>telecon</a:t>
            </a:r>
            <a:r>
              <a:rPr lang="en-US" sz="1800" b="0" dirty="0" smtClean="0"/>
              <a:t> (Y/N/A): 10/0/0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2065704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IEEE 802.11 </a:t>
            </a:r>
            <a:r>
              <a:rPr lang="en-US" altLang="en-US" dirty="0" err="1"/>
              <a:t>TGaz</a:t>
            </a:r>
            <a:r>
              <a:rPr lang="en-US" altLang="en-US" dirty="0"/>
              <a:t> Next Generation Positioning agenda for the </a:t>
            </a:r>
            <a:r>
              <a:rPr lang="en-US" altLang="en-US" dirty="0" smtClean="0"/>
              <a:t>July meeting.</a:t>
            </a: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July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t>11-19-466r4 for CIDs </a:t>
            </a:r>
            <a:r>
              <a:rPr lang="en-GB" b="0" dirty="0"/>
              <a:t>1026, 1099, 1235, 1883, 1923, 2223, 2235, 2253, 2335, 2339, 2451, 2524 and 2523</a:t>
            </a:r>
            <a:r>
              <a:rPr lang="en-US" b="0" dirty="0" smtClean="0"/>
              <a:t>,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 Ganesh </a:t>
            </a:r>
            <a:r>
              <a:rPr lang="en-US" b="0" dirty="0" err="1" smtClean="0"/>
              <a:t>Venkatesan</a:t>
            </a:r>
            <a:endParaRPr lang="en-US" b="0" dirty="0" smtClean="0"/>
          </a:p>
          <a:p>
            <a:pPr marL="0" indent="0"/>
            <a:r>
              <a:rPr lang="en-US" b="0" dirty="0" smtClean="0"/>
              <a:t>Second: Assaf Kasher</a:t>
            </a:r>
            <a:endParaRPr lang="en-US" b="0" dirty="0"/>
          </a:p>
          <a:p>
            <a:pPr marL="0" indent="0"/>
            <a:r>
              <a:rPr lang="en-US" b="0" dirty="0"/>
              <a:t>Results (Y/N/A</a:t>
            </a:r>
            <a:r>
              <a:rPr lang="en-US" b="0" dirty="0" smtClean="0"/>
              <a:t>): 14/0/1</a:t>
            </a:r>
          </a:p>
          <a:p>
            <a:pPr marL="0" indent="0"/>
            <a:r>
              <a:rPr lang="en-US" b="0" dirty="0" smtClean="0"/>
              <a:t>Motion passes.</a:t>
            </a:r>
            <a:endParaRPr lang="en-US" sz="1600" b="0" dirty="0" smtClean="0"/>
          </a:p>
          <a:p>
            <a:pPr marL="0" indent="0"/>
            <a:r>
              <a:rPr lang="en-US" sz="1800" b="0" dirty="0" smtClean="0"/>
              <a:t>Results in the June 19</a:t>
            </a:r>
            <a:r>
              <a:rPr lang="en-US" sz="1800" b="0" baseline="30000" dirty="0" smtClean="0"/>
              <a:t>th</a:t>
            </a:r>
            <a:r>
              <a:rPr lang="en-US" sz="1800" b="0" dirty="0" smtClean="0"/>
              <a:t> </a:t>
            </a:r>
            <a:r>
              <a:rPr lang="en-US" sz="1800" b="0" dirty="0" err="1" smtClean="0"/>
              <a:t>telecon</a:t>
            </a:r>
            <a:r>
              <a:rPr lang="en-US" sz="1800" b="0" dirty="0" smtClean="0"/>
              <a:t> (Y/N/A): 13/0/0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28605567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11-19-1026r2 for CIDs 1335, 1368, 1370, </a:t>
            </a:r>
            <a:r>
              <a:rPr lang="en-US" b="0" dirty="0" smtClean="0"/>
              <a:t>2517,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 Ganesh </a:t>
            </a:r>
            <a:r>
              <a:rPr lang="en-US" b="0" dirty="0" err="1" smtClean="0"/>
              <a:t>Venkatesan</a:t>
            </a:r>
            <a:endParaRPr lang="en-US" b="0" dirty="0" smtClean="0"/>
          </a:p>
          <a:p>
            <a:pPr marL="0" indent="0"/>
            <a:r>
              <a:rPr lang="en-US" b="0" dirty="0" smtClean="0"/>
              <a:t>Second: Jerome Henry</a:t>
            </a:r>
            <a:endParaRPr lang="en-US" b="0" dirty="0"/>
          </a:p>
          <a:p>
            <a:pPr marL="0" indent="0"/>
            <a:r>
              <a:rPr lang="en-US" b="0" dirty="0"/>
              <a:t>Results (Y/N/A</a:t>
            </a:r>
            <a:r>
              <a:rPr lang="en-US" b="0" dirty="0" smtClean="0"/>
              <a:t>): 11/0/2</a:t>
            </a:r>
          </a:p>
          <a:p>
            <a:pPr marL="0" indent="0"/>
            <a:r>
              <a:rPr lang="en-US" b="0" dirty="0" smtClean="0"/>
              <a:t>Motion passes.</a:t>
            </a:r>
            <a:endParaRPr lang="en-US" sz="1600" b="0" dirty="0" smtClean="0"/>
          </a:p>
          <a:p>
            <a:pPr marL="0" indent="0"/>
            <a:r>
              <a:rPr lang="en-US" sz="1800" b="0" dirty="0" smtClean="0"/>
              <a:t>Results in the June ad hoc (Y/N/A): 9/0/0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0600636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11-19-1028r1 for CIDs 2104, 2140, 1970, 2304, 2157, 2179, 2334, </a:t>
            </a:r>
            <a:r>
              <a:rPr lang="en-US" b="0" dirty="0" smtClean="0"/>
              <a:t>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 Qinghua Li </a:t>
            </a:r>
          </a:p>
          <a:p>
            <a:pPr marL="0" indent="0"/>
            <a:r>
              <a:rPr lang="en-US" b="0" dirty="0" smtClean="0"/>
              <a:t>Second: Jerome Henry</a:t>
            </a:r>
          </a:p>
          <a:p>
            <a:pPr marL="0" indent="0"/>
            <a:r>
              <a:rPr lang="en-US" b="0" dirty="0" smtClean="0"/>
              <a:t>Results </a:t>
            </a:r>
            <a:r>
              <a:rPr lang="en-US" b="0" dirty="0"/>
              <a:t>(Y/N/A</a:t>
            </a:r>
            <a:r>
              <a:rPr lang="en-US" b="0" dirty="0" smtClean="0"/>
              <a:t>): 14/0/1</a:t>
            </a:r>
          </a:p>
          <a:p>
            <a:pPr marL="0" indent="0"/>
            <a:r>
              <a:rPr lang="en-US" b="0" dirty="0" err="1" smtClean="0"/>
              <a:t>Motio</a:t>
            </a:r>
            <a:r>
              <a:rPr lang="en-US" b="0" dirty="0" smtClean="0"/>
              <a:t> passes</a:t>
            </a:r>
            <a:endParaRPr lang="en-US" sz="1600" b="0" dirty="0" smtClean="0"/>
          </a:p>
          <a:p>
            <a:pPr marL="0" indent="0"/>
            <a:r>
              <a:rPr lang="en-US" sz="1800" b="0" dirty="0" smtClean="0"/>
              <a:t>Results in the June ad hoc (Y/N/A): 8/0/0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6417786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solidFill>
                  <a:schemeClr val="tx1"/>
                </a:solidFill>
              </a:rPr>
              <a:t>11-19-470r1 </a:t>
            </a:r>
            <a:r>
              <a:rPr lang="en-US" b="0" dirty="0" smtClean="0"/>
              <a:t>for CID 1888,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 Jerome Henry</a:t>
            </a:r>
          </a:p>
          <a:p>
            <a:pPr marL="0" indent="0"/>
            <a:r>
              <a:rPr lang="en-US" b="0" dirty="0" smtClean="0"/>
              <a:t>Second: Ganesh </a:t>
            </a:r>
            <a:r>
              <a:rPr lang="en-US" b="0" dirty="0" err="1" smtClean="0"/>
              <a:t>Venkatesan</a:t>
            </a:r>
            <a:r>
              <a:rPr lang="en-US" b="0" dirty="0" smtClean="0"/>
              <a:t> </a:t>
            </a:r>
            <a:endParaRPr lang="en-US" b="0" dirty="0"/>
          </a:p>
          <a:p>
            <a:pPr marL="0" indent="0"/>
            <a:r>
              <a:rPr lang="en-US" b="0" dirty="0"/>
              <a:t>Results (Y/N/A</a:t>
            </a:r>
            <a:r>
              <a:rPr lang="en-US" b="0" dirty="0" smtClean="0"/>
              <a:t>):</a:t>
            </a:r>
          </a:p>
          <a:p>
            <a:pPr marL="0" indent="0"/>
            <a:endParaRPr lang="en-US" sz="1600" b="0" dirty="0" smtClean="0"/>
          </a:p>
          <a:p>
            <a:pPr marL="0" indent="0"/>
            <a:r>
              <a:rPr lang="en-US" sz="1800" b="0" dirty="0" smtClean="0"/>
              <a:t>Results in the June ad hoc (Y/N/A): 10/0/1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06977952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 to defer – 11-19-470</a:t>
            </a:r>
          </a:p>
          <a:p>
            <a:pPr marL="0" indent="0"/>
            <a:endParaRPr lang="en-US" dirty="0" smtClean="0"/>
          </a:p>
          <a:p>
            <a:pPr marL="0" indent="0"/>
            <a:r>
              <a:rPr lang="en-US" dirty="0" smtClean="0"/>
              <a:t>Motion </a:t>
            </a:r>
          </a:p>
          <a:p>
            <a:pPr marL="0" indent="0"/>
            <a:r>
              <a:rPr lang="en-US" b="0" dirty="0" smtClean="0"/>
              <a:t>Move to defer motion of slide 33 of 11-19-946 to slot 7 of this week. </a:t>
            </a:r>
            <a:endParaRPr lang="en-US" b="0" dirty="0"/>
          </a:p>
          <a:p>
            <a:pPr marL="0" indent="0"/>
            <a:endParaRPr lang="en-US" b="0" dirty="0" smtClean="0"/>
          </a:p>
          <a:p>
            <a:pPr marL="0" indent="0"/>
            <a:r>
              <a:rPr lang="en-US" b="0" dirty="0" smtClean="0"/>
              <a:t>Moved: Qi Wang</a:t>
            </a:r>
          </a:p>
          <a:p>
            <a:pPr marL="0" indent="0"/>
            <a:r>
              <a:rPr lang="en-US" b="0" dirty="0" smtClean="0"/>
              <a:t>Second: Nehru Bhandaru </a:t>
            </a:r>
            <a:endParaRPr lang="en-US" b="0" dirty="0"/>
          </a:p>
          <a:p>
            <a:pPr marL="0" indent="0"/>
            <a:r>
              <a:rPr lang="en-US" b="0" dirty="0"/>
              <a:t>Results (Y/N/A</a:t>
            </a:r>
            <a:r>
              <a:rPr lang="en-US" b="0" dirty="0" smtClean="0"/>
              <a:t>): 6/0/7</a:t>
            </a:r>
          </a:p>
          <a:p>
            <a:pPr marL="0" indent="0"/>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52864254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t>11-19-659r7 for CIDs </a:t>
            </a:r>
            <a:r>
              <a:rPr lang="en-US" b="0" dirty="0"/>
              <a:t>2275, 2276, 2277, 2778, 2279, 2280, 1654, 1220, 2431, </a:t>
            </a:r>
            <a:r>
              <a:rPr lang="en-US" b="0" dirty="0" smtClean="0"/>
              <a:t>1126,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 Qi Wang</a:t>
            </a:r>
          </a:p>
          <a:p>
            <a:pPr marL="0" indent="0"/>
            <a:r>
              <a:rPr lang="en-US" b="0" dirty="0" smtClean="0"/>
              <a:t>Second: Qinghua Li </a:t>
            </a:r>
            <a:endParaRPr lang="en-US" b="0" dirty="0"/>
          </a:p>
          <a:p>
            <a:pPr marL="0" indent="0"/>
            <a:r>
              <a:rPr lang="en-US" b="0" dirty="0"/>
              <a:t>Results (Y/N/A</a:t>
            </a:r>
            <a:r>
              <a:rPr lang="en-US" b="0" dirty="0" smtClean="0"/>
              <a:t>): 15/0/2</a:t>
            </a:r>
          </a:p>
          <a:p>
            <a:pPr marL="0" indent="0"/>
            <a:r>
              <a:rPr lang="en-US" b="0" dirty="0" smtClean="0"/>
              <a:t>Motion passes.</a:t>
            </a:r>
            <a:endParaRPr lang="en-US" sz="1600" b="0" dirty="0" smtClean="0"/>
          </a:p>
          <a:p>
            <a:pPr marL="0" indent="0"/>
            <a:r>
              <a:rPr lang="en-US" sz="1800" b="0" dirty="0" smtClean="0"/>
              <a:t>Results in the June ad hoc (Y/N/A): 9/0/1 *of 11-19-659r5. </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2846077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t>11-19-1044r1 for CIDs 1142,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 Jerome Henry</a:t>
            </a:r>
          </a:p>
          <a:p>
            <a:pPr marL="0" indent="0"/>
            <a:r>
              <a:rPr lang="en-US" b="0" dirty="0" smtClean="0"/>
              <a:t>Second: Ganesh </a:t>
            </a:r>
            <a:r>
              <a:rPr lang="en-US" b="0" dirty="0" err="1" smtClean="0"/>
              <a:t>Venkatesan</a:t>
            </a:r>
            <a:endParaRPr lang="en-US" b="0" dirty="0"/>
          </a:p>
          <a:p>
            <a:pPr marL="0" indent="0"/>
            <a:r>
              <a:rPr lang="en-US" b="0" dirty="0"/>
              <a:t>Results (Y/N/A</a:t>
            </a:r>
            <a:r>
              <a:rPr lang="en-US" b="0" dirty="0" smtClean="0"/>
              <a:t>): 14/0/3</a:t>
            </a:r>
          </a:p>
          <a:p>
            <a:pPr marL="0" indent="0"/>
            <a:r>
              <a:rPr lang="en-US" b="0" dirty="0" smtClean="0"/>
              <a:t>Motion passes.</a:t>
            </a:r>
            <a:endParaRPr lang="en-US" sz="1600" b="0" dirty="0" smtClean="0"/>
          </a:p>
          <a:p>
            <a:pPr marL="0" indent="0"/>
            <a:r>
              <a:rPr lang="en-US" sz="1800" b="0" dirty="0" smtClean="0"/>
              <a:t>Results in the June ad hoc (Y/N/A): 8/0/0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16011113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t>11-19-1047r3 for CIDs 1161,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 Ganesh </a:t>
            </a:r>
            <a:r>
              <a:rPr lang="en-US" b="0" dirty="0" err="1" smtClean="0"/>
              <a:t>Venkatesan</a:t>
            </a:r>
            <a:endParaRPr lang="en-US" b="0" dirty="0" smtClean="0"/>
          </a:p>
          <a:p>
            <a:pPr marL="0" indent="0"/>
            <a:r>
              <a:rPr lang="en-US" b="0" dirty="0" smtClean="0"/>
              <a:t>Second: Qinghua Li</a:t>
            </a:r>
            <a:endParaRPr lang="en-US" b="0" dirty="0"/>
          </a:p>
          <a:p>
            <a:pPr marL="0" indent="0"/>
            <a:r>
              <a:rPr lang="en-US" b="0" dirty="0"/>
              <a:t>Results (Y/N/A</a:t>
            </a:r>
            <a:r>
              <a:rPr lang="en-US" b="0" dirty="0" smtClean="0"/>
              <a:t>): 16/0/2</a:t>
            </a:r>
          </a:p>
          <a:p>
            <a:pPr marL="0" indent="0"/>
            <a:r>
              <a:rPr lang="en-US" b="0" dirty="0" smtClean="0"/>
              <a:t>Motion passes</a:t>
            </a:r>
            <a:endParaRPr lang="en-US" sz="1600" b="0" dirty="0" smtClean="0"/>
          </a:p>
          <a:p>
            <a:pPr marL="0" indent="0"/>
            <a:r>
              <a:rPr lang="en-US" sz="1800" b="0" dirty="0" smtClean="0"/>
              <a:t>Results in the June ad hoc (Y/N/A): 11/0/0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54521923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t>11-19-1107r1 for CIDs </a:t>
            </a:r>
            <a:r>
              <a:rPr lang="en-GB" b="0" dirty="0"/>
              <a:t>2512, 2508, 2511, 2509, 2506, 2505 and 2507</a:t>
            </a:r>
            <a:r>
              <a:rPr lang="en-US" b="0" dirty="0" smtClean="0"/>
              <a:t>,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 Jerome Henry</a:t>
            </a:r>
          </a:p>
          <a:p>
            <a:pPr marL="0" indent="0"/>
            <a:r>
              <a:rPr lang="en-US" b="0" dirty="0" smtClean="0"/>
              <a:t>Second: Qinghua Li</a:t>
            </a:r>
            <a:endParaRPr lang="en-US" b="0" dirty="0"/>
          </a:p>
          <a:p>
            <a:pPr marL="0" indent="0"/>
            <a:r>
              <a:rPr lang="en-US" b="0" dirty="0"/>
              <a:t>Results (Y/N/A</a:t>
            </a:r>
            <a:r>
              <a:rPr lang="en-US" b="0" dirty="0" smtClean="0"/>
              <a:t>): 16/0/1 </a:t>
            </a:r>
          </a:p>
          <a:p>
            <a:pPr marL="0" indent="0"/>
            <a:r>
              <a:rPr lang="en-US" b="0" dirty="0" smtClean="0"/>
              <a:t>Motion passes</a:t>
            </a:r>
            <a:endParaRPr lang="en-US" sz="1600" b="0" dirty="0" smtClean="0"/>
          </a:p>
          <a:p>
            <a:pPr marL="0" indent="0"/>
            <a:r>
              <a:rPr lang="en-US" sz="1800" b="0" dirty="0" smtClean="0"/>
              <a:t>Results in the July 10</a:t>
            </a:r>
            <a:r>
              <a:rPr lang="en-US" sz="1800" b="0" baseline="30000" dirty="0" smtClean="0"/>
              <a:t>th</a:t>
            </a:r>
            <a:r>
              <a:rPr lang="en-US" sz="1800" b="0" dirty="0" smtClean="0"/>
              <a:t> </a:t>
            </a:r>
            <a:r>
              <a:rPr lang="en-US" sz="1800" b="0" dirty="0" err="1" smtClean="0"/>
              <a:t>telecon</a:t>
            </a:r>
            <a:r>
              <a:rPr lang="en-US" sz="1800" b="0" dirty="0" smtClean="0"/>
              <a:t> (Y/N/A): 9/0/0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64412498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40830400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a:t>You 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133911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Agenda setting (8 min)</a:t>
            </a:r>
          </a:p>
          <a:p>
            <a:pPr algn="just">
              <a:spcBef>
                <a:spcPct val="20000"/>
              </a:spcBef>
              <a:buFontTx/>
              <a:buChar char="•"/>
            </a:pPr>
            <a:r>
              <a:rPr lang="en-US" altLang="en-US" sz="2000" b="0" dirty="0" smtClean="0"/>
              <a:t>Fixes to motioned CIDs (10min)</a:t>
            </a:r>
          </a:p>
          <a:p>
            <a:pPr algn="just">
              <a:spcBef>
                <a:spcPct val="20000"/>
              </a:spcBef>
              <a:buFontTx/>
              <a:buChar char="•"/>
            </a:pPr>
            <a:r>
              <a:rPr lang="en-US" altLang="en-US" sz="2000" b="0" dirty="0"/>
              <a:t>CR assignment and current status of open call for CR volunteers (11-19-431) (15min)</a:t>
            </a:r>
          </a:p>
          <a:p>
            <a:pPr algn="just">
              <a:spcBef>
                <a:spcPct val="20000"/>
              </a:spcBef>
              <a:buFontTx/>
              <a:buChar char="•"/>
            </a:pPr>
            <a:r>
              <a:rPr lang="en-US" altLang="en-US" sz="2000" b="0" dirty="0" smtClean="0"/>
              <a:t>Consider </a:t>
            </a:r>
            <a:r>
              <a:rPr lang="en-US" altLang="en-US" sz="2000" b="0" dirty="0"/>
              <a:t>comment resolution </a:t>
            </a:r>
            <a:r>
              <a:rPr lang="en-US" altLang="en-US" sz="2000" b="0" dirty="0" smtClean="0"/>
              <a:t>submissions (as time permits).</a:t>
            </a:r>
            <a:endParaRPr lang="en-US" altLang="en-US" sz="2000" b="0" dirty="0"/>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9768901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2</a:t>
            </a:r>
            <a:r>
              <a:rPr lang="en-US" altLang="en-US" dirty="0" smtClean="0">
                <a:solidFill>
                  <a:schemeClr val="tx2"/>
                </a:solidFill>
              </a:rPr>
              <a:t>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79384418"/>
              </p:ext>
            </p:extLst>
          </p:nvPr>
        </p:nvGraphicFramePr>
        <p:xfrm>
          <a:off x="929215" y="1484786"/>
          <a:ext cx="10460568" cy="3208512"/>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algn="l" defTabSz="914400" rtl="0" eaLnBrk="1" latinLnBrk="0" hangingPunct="1"/>
                      <a:r>
                        <a:rPr lang="en-US" sz="1600" kern="1200" dirty="0" smtClean="0">
                          <a:solidFill>
                            <a:schemeClr val="dk1"/>
                          </a:solidFill>
                          <a:latin typeface="+mn-lt"/>
                          <a:ea typeface="+mn-ea"/>
                          <a:cs typeface="+mn-cs"/>
                        </a:rPr>
                        <a:t>11-19-946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15min</a:t>
                      </a:r>
                      <a:endParaRPr lang="en-US" sz="1600" kern="1200" dirty="0">
                        <a:solidFill>
                          <a:schemeClr val="dk1"/>
                        </a:solidFill>
                        <a:latin typeface="+mn-lt"/>
                        <a:ea typeface="+mn-ea"/>
                        <a:cs typeface="+mn-cs"/>
                      </a:endParaRPr>
                    </a:p>
                  </a:txBody>
                  <a:tcPr marT="45712" marB="45712"/>
                </a:tc>
              </a:tr>
              <a:tr h="289552">
                <a:tc>
                  <a:txBody>
                    <a:bodyPr/>
                    <a:lstStyle/>
                    <a:p>
                      <a:r>
                        <a:rPr lang="en-US" dirty="0" smtClean="0"/>
                        <a:t>11-19-431</a:t>
                      </a:r>
                      <a:endParaRPr lang="en-US" dirty="0"/>
                    </a:p>
                  </a:txBody>
                  <a:tcPr marT="45712" marB="45712"/>
                </a:tc>
                <a:tc>
                  <a:txBody>
                    <a:bodyPr/>
                    <a:lstStyle/>
                    <a:p>
                      <a:r>
                        <a:rPr lang="en-US" dirty="0" smtClean="0"/>
                        <a:t>Roy Want</a:t>
                      </a:r>
                      <a:endParaRPr lang="en-US" dirty="0"/>
                    </a:p>
                  </a:txBody>
                  <a:tcPr marT="45712" marB="45712"/>
                </a:tc>
                <a:tc>
                  <a:txBody>
                    <a:bodyPr/>
                    <a:lstStyle/>
                    <a:p>
                      <a:r>
                        <a:rPr lang="en-US" dirty="0" smtClean="0"/>
                        <a:t>Comment resolution assignment</a:t>
                      </a:r>
                      <a:endParaRPr lang="en-US" dirty="0"/>
                    </a:p>
                  </a:txBody>
                  <a:tcPr marT="45712" marB="45712"/>
                </a:tc>
                <a:tc>
                  <a:txBody>
                    <a:bodyPr/>
                    <a:lstStyle/>
                    <a:p>
                      <a:r>
                        <a:rPr lang="en-US" dirty="0" smtClean="0"/>
                        <a:t>CR</a:t>
                      </a:r>
                      <a:endParaRPr lang="en-US" dirty="0"/>
                    </a:p>
                  </a:txBody>
                  <a:tcPr marT="45712" marB="45712"/>
                </a:tc>
                <a:tc>
                  <a:txBody>
                    <a:bodyPr/>
                    <a:lstStyle/>
                    <a:p>
                      <a:r>
                        <a:rPr lang="en-US" dirty="0" smtClean="0"/>
                        <a:t>10min</a:t>
                      </a:r>
                      <a:endParaRPr lang="en-US" dirty="0"/>
                    </a:p>
                  </a:txBody>
                  <a:tcPr marT="45712" marB="45712"/>
                </a:tc>
              </a:tr>
              <a:tr h="289552">
                <a:tc>
                  <a:txBody>
                    <a:bodyPr/>
                    <a:lstStyle/>
                    <a:p>
                      <a:r>
                        <a:rPr lang="en-US" sz="1600" dirty="0" smtClean="0"/>
                        <a:t>11-19-970</a:t>
                      </a:r>
                      <a:endParaRPr lang="en-US" sz="1600" dirty="0"/>
                    </a:p>
                  </a:txBody>
                  <a:tcPr marT="45712" marB="45712"/>
                </a:tc>
                <a:tc>
                  <a:txBody>
                    <a:bodyPr/>
                    <a:lstStyle/>
                    <a:p>
                      <a:r>
                        <a:rPr lang="en-US" sz="1600" dirty="0" smtClean="0"/>
                        <a:t>Nehru</a:t>
                      </a:r>
                      <a:r>
                        <a:rPr lang="en-US" sz="1600" baseline="0" dirty="0" smtClean="0"/>
                        <a:t> Bhandaru</a:t>
                      </a:r>
                      <a:endParaRPr lang="en-US" sz="1600" dirty="0"/>
                    </a:p>
                  </a:txBody>
                  <a:tcPr marT="45712" marB="45712"/>
                </a:tc>
                <a:tc>
                  <a:txBody>
                    <a:bodyPr/>
                    <a:lstStyle/>
                    <a:p>
                      <a:r>
                        <a:rPr lang="en-US" sz="1600" dirty="0" smtClean="0"/>
                        <a:t>PASN</a:t>
                      </a:r>
                      <a:r>
                        <a:rPr lang="en-US" sz="1600" baseline="0" dirty="0" smtClean="0"/>
                        <a:t> State 1a related text</a:t>
                      </a:r>
                      <a:endParaRPr lang="en-US" sz="1600" dirty="0"/>
                    </a:p>
                  </a:txBody>
                  <a:tcPr marT="45712" marB="45712"/>
                </a:tc>
                <a:tc>
                  <a:txBody>
                    <a:bodyPr/>
                    <a:lstStyle/>
                    <a:p>
                      <a:r>
                        <a:rPr lang="en-US" sz="1600" dirty="0" smtClean="0"/>
                        <a:t>CR MAC</a:t>
                      </a:r>
                      <a:endParaRPr lang="en-US" sz="1600" dirty="0"/>
                    </a:p>
                  </a:txBody>
                  <a:tcPr marT="45712" marB="45712"/>
                </a:tc>
                <a:tc>
                  <a:txBody>
                    <a:bodyPr/>
                    <a:lstStyle/>
                    <a:p>
                      <a:r>
                        <a:rPr lang="en-US" sz="1600" dirty="0" smtClean="0"/>
                        <a:t>25min – as needed</a:t>
                      </a:r>
                      <a:endParaRPr lang="en-US" sz="1600" dirty="0"/>
                    </a:p>
                  </a:txBody>
                  <a:tcPr marT="45712" marB="45712"/>
                </a:tc>
              </a:tr>
              <a:tr h="376545">
                <a:tc>
                  <a:txBody>
                    <a:bodyPr/>
                    <a:lstStyle/>
                    <a:p>
                      <a:r>
                        <a:rPr lang="en-US" sz="1600" dirty="0" smtClean="0"/>
                        <a:t>11-19-1062</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EDCA-FTM Negotiations</a:t>
                      </a:r>
                    </a:p>
                  </a:txBody>
                  <a:tcPr marT="45712" marB="45712"/>
                </a:tc>
                <a:tc>
                  <a:txBody>
                    <a:bodyPr/>
                    <a:lstStyle/>
                    <a:p>
                      <a:r>
                        <a:rPr lang="en-US" sz="1600" dirty="0" smtClean="0"/>
                        <a:t>CR MAC</a:t>
                      </a:r>
                      <a:endParaRPr lang="en-US" sz="1600" dirty="0"/>
                    </a:p>
                  </a:txBody>
                  <a:tcPr marT="45712" marB="45712"/>
                </a:tc>
                <a:tc>
                  <a:txBody>
                    <a:bodyPr/>
                    <a:lstStyle/>
                    <a:p>
                      <a:r>
                        <a:rPr lang="en-US" sz="1600" dirty="0" smtClean="0"/>
                        <a:t>25min</a:t>
                      </a:r>
                      <a:endParaRPr lang="en-US" sz="1600" dirty="0"/>
                    </a:p>
                  </a:txBody>
                  <a:tcPr marT="45712" marB="45712"/>
                </a:tc>
              </a:tr>
              <a:tr h="376553">
                <a:tc>
                  <a:txBody>
                    <a:bodyPr/>
                    <a:lstStyle/>
                    <a:p>
                      <a:r>
                        <a:rPr lang="en-US" sz="1600" dirty="0" smtClean="0"/>
                        <a:t>11-19-1040</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Fine timing measurement parameters element - Amendment text</a:t>
                      </a:r>
                    </a:p>
                  </a:txBody>
                  <a:tcPr marT="45712" marB="45712"/>
                </a:tc>
                <a:tc>
                  <a:txBody>
                    <a:bodyPr/>
                    <a:lstStyle/>
                    <a:p>
                      <a:r>
                        <a:rPr lang="en-US" sz="1600" dirty="0" smtClean="0"/>
                        <a:t>CR MAC</a:t>
                      </a:r>
                      <a:endParaRPr lang="en-US" sz="1600" dirty="0"/>
                    </a:p>
                  </a:txBody>
                  <a:tcPr marT="45712" marB="45712"/>
                </a:tc>
                <a:tc>
                  <a:txBody>
                    <a:bodyPr/>
                    <a:lstStyle/>
                    <a:p>
                      <a:r>
                        <a:rPr lang="en-US" sz="1600" dirty="0" smtClean="0"/>
                        <a:t>35min</a:t>
                      </a:r>
                      <a:endParaRPr lang="en-US" sz="1600" dirty="0"/>
                    </a:p>
                  </a:txBody>
                  <a:tcPr marT="45712" marB="45712"/>
                </a:tc>
              </a:tr>
              <a:tr h="188277">
                <a:tc>
                  <a:txBody>
                    <a:bodyPr/>
                    <a:lstStyle/>
                    <a:p>
                      <a:r>
                        <a:rPr lang="en-US" sz="1600" dirty="0" smtClean="0"/>
                        <a:t>11-19-1233</a:t>
                      </a:r>
                      <a:endParaRPr lang="en-US" sz="1600" dirty="0"/>
                    </a:p>
                  </a:txBody>
                  <a:tcPr marT="45712" marB="45712"/>
                </a:tc>
                <a:tc>
                  <a:txBody>
                    <a:bodyPr/>
                    <a:lstStyle/>
                    <a:p>
                      <a:r>
                        <a:rPr lang="en-US" sz="1600" dirty="0" smtClean="0"/>
                        <a:t>Dibakar Das</a:t>
                      </a:r>
                      <a:endParaRPr lang="en-US" sz="1600" dirty="0"/>
                    </a:p>
                  </a:txBody>
                  <a:tcPr marT="45712" marB="45712"/>
                </a:tc>
                <a:tc>
                  <a:txBody>
                    <a:bodyPr/>
                    <a:lstStyle/>
                    <a:p>
                      <a:r>
                        <a:rPr lang="en-US" sz="1600" kern="1200" dirty="0" smtClean="0">
                          <a:solidFill>
                            <a:schemeClr val="dk1"/>
                          </a:solidFill>
                          <a:effectLst/>
                          <a:latin typeface="+mn-lt"/>
                          <a:ea typeface="+mn-ea"/>
                          <a:cs typeface="+mn-cs"/>
                        </a:rPr>
                        <a:t>CR for CIDs on Availability Window field format</a:t>
                      </a:r>
                      <a:endParaRPr lang="en-US" sz="1600" dirty="0"/>
                    </a:p>
                  </a:txBody>
                  <a:tcPr marT="45712" marB="45712"/>
                </a:tc>
                <a:tc>
                  <a:txBody>
                    <a:bodyPr/>
                    <a:lstStyle/>
                    <a:p>
                      <a:r>
                        <a:rPr lang="en-US" sz="1600" dirty="0" smtClean="0"/>
                        <a:t>CR MAC</a:t>
                      </a:r>
                      <a:endParaRPr lang="en-US" sz="1600" dirty="0"/>
                    </a:p>
                  </a:txBody>
                  <a:tcPr marT="45712" marB="45712"/>
                </a:tc>
                <a:tc>
                  <a:txBody>
                    <a:bodyPr/>
                    <a:lstStyle/>
                    <a:p>
                      <a:r>
                        <a:rPr lang="en-US" sz="1600" dirty="0" smtClean="0"/>
                        <a:t>30min</a:t>
                      </a:r>
                      <a:endParaRPr lang="en-US" sz="1600" dirty="0"/>
                    </a:p>
                  </a:txBody>
                  <a:tcPr marT="45712" marB="45712"/>
                </a:tc>
              </a:tr>
            </a:tbl>
          </a:graphicData>
        </a:graphic>
      </p:graphicFrame>
    </p:spTree>
    <p:extLst>
      <p:ext uri="{BB962C8B-B14F-4D97-AF65-F5344CB8AC3E}">
        <p14:creationId xmlns:p14="http://schemas.microsoft.com/office/powerpoint/2010/main" val="44862653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smtClean="0"/>
              <a:t>Fix to motion from May meeting – 11-19-622</a:t>
            </a:r>
            <a:endParaRPr lang="en-US" dirty="0"/>
          </a:p>
        </p:txBody>
      </p:sp>
      <p:sp>
        <p:nvSpPr>
          <p:cNvPr id="3" name="Content Placeholder 2"/>
          <p:cNvSpPr>
            <a:spLocks noGrp="1"/>
          </p:cNvSpPr>
          <p:nvPr>
            <p:ph idx="1"/>
          </p:nvPr>
        </p:nvSpPr>
        <p:spPr>
          <a:xfrm>
            <a:off x="914401" y="1412777"/>
            <a:ext cx="10361084" cy="4681638"/>
          </a:xfrm>
        </p:spPr>
        <p:txBody>
          <a:bodyPr/>
          <a:lstStyle/>
          <a:p>
            <a:pPr>
              <a:buFont typeface="Arial" panose="020B0604020202020204" pitchFamily="34" charset="0"/>
              <a:buChar char="•"/>
            </a:pPr>
            <a:r>
              <a:rPr lang="en-US" b="0" dirty="0" smtClean="0"/>
              <a:t>Motion on May 13</a:t>
            </a:r>
            <a:r>
              <a:rPr lang="en-US" b="0" baseline="30000" dirty="0" smtClean="0"/>
              <a:t>th</a:t>
            </a:r>
            <a:r>
              <a:rPr lang="en-US" b="0" dirty="0" smtClean="0"/>
              <a:t> Slot #1 of the May meeting, 11-19-622 show resolution for CID 2010, however the abstract referred to CID 2020 (copy into motion).</a:t>
            </a:r>
          </a:p>
          <a:p>
            <a:pPr>
              <a:buFont typeface="Arial" panose="020B0604020202020204" pitchFamily="34" charset="0"/>
              <a:buChar char="•"/>
            </a:pPr>
            <a:r>
              <a:rPr lang="en-US" b="0" dirty="0" smtClean="0"/>
              <a:t>Requires re-motioning of this CID.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187923656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smtClean="0"/>
              <a:t>Fix to motion from May meeting – 11-19-622</a:t>
            </a:r>
            <a:endParaRPr lang="en-US" dirty="0"/>
          </a:p>
        </p:txBody>
      </p:sp>
      <p:sp>
        <p:nvSpPr>
          <p:cNvPr id="3" name="Content Placeholder 2"/>
          <p:cNvSpPr>
            <a:spLocks noGrp="1"/>
          </p:cNvSpPr>
          <p:nvPr>
            <p:ph idx="1"/>
          </p:nvPr>
        </p:nvSpPr>
        <p:spPr>
          <a:xfrm>
            <a:off x="914401" y="1412777"/>
            <a:ext cx="10361084" cy="4681638"/>
          </a:xfrm>
        </p:spPr>
        <p:txBody>
          <a:bodyPr/>
          <a:lstStyle/>
          <a:p>
            <a:r>
              <a:rPr lang="en-US" dirty="0" smtClean="0"/>
              <a:t>Motion</a:t>
            </a:r>
          </a:p>
          <a:p>
            <a:r>
              <a:rPr lang="en-US" b="0" dirty="0" smtClean="0"/>
              <a:t>Move </a:t>
            </a:r>
            <a:r>
              <a:rPr lang="en-US" b="0" dirty="0"/>
              <a:t>to adopt the resolutions depicted by document </a:t>
            </a:r>
            <a:r>
              <a:rPr lang="en-US" b="0" dirty="0" smtClean="0"/>
              <a:t>11-19-622r1 </a:t>
            </a:r>
            <a:r>
              <a:rPr lang="en-US" b="0" dirty="0"/>
              <a:t>for </a:t>
            </a:r>
            <a:r>
              <a:rPr lang="en-US" b="0" dirty="0" smtClean="0"/>
              <a:t>CID 2010,</a:t>
            </a:r>
          </a:p>
          <a:p>
            <a:r>
              <a:rPr lang="en-US" b="0" dirty="0" smtClean="0"/>
              <a:t>instruct </a:t>
            </a:r>
            <a:r>
              <a:rPr lang="en-US" b="0" dirty="0"/>
              <a:t>the technical editor to incorporate it in the P802.11az draft and grant </a:t>
            </a:r>
            <a:r>
              <a:rPr lang="en-US" b="0" dirty="0" smtClean="0"/>
              <a:t>the</a:t>
            </a:r>
          </a:p>
          <a:p>
            <a:r>
              <a:rPr lang="en-US" b="0" dirty="0" smtClean="0"/>
              <a:t>editor </a:t>
            </a:r>
            <a:r>
              <a:rPr lang="en-US" b="0" dirty="0"/>
              <a:t>editorial license. </a:t>
            </a:r>
            <a:endParaRPr lang="en-US" b="0" dirty="0" smtClean="0"/>
          </a:p>
          <a:p>
            <a:endParaRPr lang="en-US" b="0" dirty="0" smtClean="0"/>
          </a:p>
          <a:p>
            <a:r>
              <a:rPr lang="en-US" b="0" dirty="0" smtClean="0"/>
              <a:t>Moved: Assaf Kasher </a:t>
            </a:r>
          </a:p>
          <a:p>
            <a:r>
              <a:rPr lang="en-US" b="0" dirty="0" smtClean="0"/>
              <a:t>Second: Roy Want</a:t>
            </a:r>
          </a:p>
          <a:p>
            <a:r>
              <a:rPr lang="en-US" b="0" dirty="0" smtClean="0"/>
              <a:t>Results (Y/N/A): 11/0/0</a:t>
            </a:r>
          </a:p>
          <a:p>
            <a:r>
              <a:rPr lang="en-US" b="0" dirty="0" smtClean="0"/>
              <a:t>Motion passes.</a:t>
            </a:r>
          </a:p>
          <a:p>
            <a:endParaRPr lang="en-US" sz="2000" b="0" dirty="0" smtClean="0"/>
          </a:p>
          <a:p>
            <a:r>
              <a:rPr lang="en-US" sz="2000" b="0" dirty="0" smtClean="0"/>
              <a:t>Results on </a:t>
            </a:r>
            <a:r>
              <a:rPr lang="en-US" sz="2000" b="0" dirty="0"/>
              <a:t>the Apr. 10</a:t>
            </a:r>
            <a:r>
              <a:rPr lang="en-US" sz="2000" b="0" baseline="30000" dirty="0"/>
              <a:t>th</a:t>
            </a:r>
            <a:r>
              <a:rPr lang="en-US" sz="2000" b="0" dirty="0"/>
              <a:t> </a:t>
            </a:r>
            <a:r>
              <a:rPr lang="en-US" sz="2000" b="0" dirty="0" err="1"/>
              <a:t>telecon</a:t>
            </a:r>
            <a:r>
              <a:rPr lang="en-US" sz="2000" b="0" dirty="0"/>
              <a:t> (Y/N/A): 8/0/0</a:t>
            </a:r>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241577530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smtClean="0"/>
              <a:t>Fix to motion from May meeting – 11-19-1062</a:t>
            </a:r>
            <a:endParaRPr lang="en-US" dirty="0"/>
          </a:p>
        </p:txBody>
      </p:sp>
      <p:sp>
        <p:nvSpPr>
          <p:cNvPr id="3" name="Content Placeholder 2"/>
          <p:cNvSpPr>
            <a:spLocks noGrp="1"/>
          </p:cNvSpPr>
          <p:nvPr>
            <p:ph idx="1"/>
          </p:nvPr>
        </p:nvSpPr>
        <p:spPr>
          <a:xfrm>
            <a:off x="914401" y="1412777"/>
            <a:ext cx="10361084" cy="4681638"/>
          </a:xfrm>
        </p:spPr>
        <p:txBody>
          <a:bodyPr/>
          <a:lstStyle/>
          <a:p>
            <a:r>
              <a:rPr lang="en-US" dirty="0" smtClean="0"/>
              <a:t>Motion</a:t>
            </a:r>
          </a:p>
          <a:p>
            <a:r>
              <a:rPr lang="en-US" b="0" dirty="0" smtClean="0"/>
              <a:t>Move </a:t>
            </a:r>
            <a:r>
              <a:rPr lang="en-US" b="0" dirty="0"/>
              <a:t>to adopt the resolutions depicted by document </a:t>
            </a:r>
            <a:r>
              <a:rPr lang="en-US" b="0" dirty="0" smtClean="0"/>
              <a:t>11-19-1062r5 for CID 1516, </a:t>
            </a:r>
          </a:p>
          <a:p>
            <a:r>
              <a:rPr lang="en-US" b="0" dirty="0" smtClean="0"/>
              <a:t>instruct </a:t>
            </a:r>
            <a:r>
              <a:rPr lang="en-US" b="0" dirty="0"/>
              <a:t>the technical editor to incorporate it in the P802.11az draft and grant </a:t>
            </a:r>
            <a:r>
              <a:rPr lang="en-US" b="0" dirty="0" smtClean="0"/>
              <a:t>the</a:t>
            </a:r>
          </a:p>
          <a:p>
            <a:r>
              <a:rPr lang="en-US" b="0" dirty="0" smtClean="0"/>
              <a:t>editor </a:t>
            </a:r>
            <a:r>
              <a:rPr lang="en-US" b="0" dirty="0"/>
              <a:t>editorial license. </a:t>
            </a:r>
            <a:endParaRPr lang="en-US" b="0" dirty="0" smtClean="0"/>
          </a:p>
          <a:p>
            <a:endParaRPr lang="en-US" b="0" dirty="0" smtClean="0"/>
          </a:p>
          <a:p>
            <a:r>
              <a:rPr lang="en-US" b="0" dirty="0" smtClean="0"/>
              <a:t>Moved: Erik Lindskog</a:t>
            </a:r>
          </a:p>
          <a:p>
            <a:r>
              <a:rPr lang="en-US" b="0" dirty="0" smtClean="0"/>
              <a:t>Second: Assaf Kasher</a:t>
            </a:r>
          </a:p>
          <a:p>
            <a:r>
              <a:rPr lang="en-US" b="0" dirty="0" smtClean="0"/>
              <a:t>Results (Y/N/A): 8/0/2</a:t>
            </a:r>
          </a:p>
          <a:p>
            <a:r>
              <a:rPr lang="en-US" b="0" dirty="0" smtClean="0"/>
              <a:t>Motion passes.</a:t>
            </a:r>
          </a:p>
          <a:p>
            <a:endParaRPr lang="en-US" sz="2000" b="0" dirty="0"/>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150707077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5437014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7781327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a:t>
            </a:r>
            <a:r>
              <a:rPr lang="en-US" altLang="en-US">
                <a:solidFill>
                  <a:schemeClr val="tx2"/>
                </a:solidFill>
              </a:rPr>
              <a:t># </a:t>
            </a:r>
            <a:r>
              <a:rPr lang="en-US" altLang="en-US" smtClean="0">
                <a:solidFill>
                  <a:schemeClr val="tx2"/>
                </a:solidFill>
              </a:rPr>
              <a:t>3 </a:t>
            </a:r>
            <a:r>
              <a:rPr lang="en-US" altLang="en-US" dirty="0">
                <a:solidFill>
                  <a:schemeClr val="tx2"/>
                </a:solidFill>
              </a:rPr>
              <a:t>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Agenda setting (8 min)</a:t>
            </a:r>
          </a:p>
          <a:p>
            <a:pPr algn="just">
              <a:spcBef>
                <a:spcPct val="20000"/>
              </a:spcBef>
              <a:buFontTx/>
              <a:buChar char="•"/>
            </a:pPr>
            <a:r>
              <a:rPr lang="en-US" altLang="en-US" sz="2000" b="0" dirty="0" smtClean="0"/>
              <a:t>Consider </a:t>
            </a:r>
            <a:r>
              <a:rPr lang="en-US" altLang="en-US" sz="2000" b="0" dirty="0"/>
              <a:t>comment resolution </a:t>
            </a:r>
            <a:r>
              <a:rPr lang="en-US" altLang="en-US" sz="2000" b="0" dirty="0" smtClean="0"/>
              <a:t>submissions (as time permits).</a:t>
            </a:r>
            <a:endParaRPr lang="en-US" altLang="en-US" sz="2000" b="0" dirty="0"/>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58665493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a:t>
            </a:r>
            <a:r>
              <a:rPr lang="en-US" altLang="en-US">
                <a:solidFill>
                  <a:schemeClr val="tx2"/>
                </a:solidFill>
              </a:rPr>
              <a:t># </a:t>
            </a:r>
            <a:r>
              <a:rPr lang="en-US" altLang="en-US" smtClean="0">
                <a:solidFill>
                  <a:schemeClr val="tx2"/>
                </a:solidFill>
              </a:rPr>
              <a:t>3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413332303"/>
              </p:ext>
            </p:extLst>
          </p:nvPr>
        </p:nvGraphicFramePr>
        <p:xfrm>
          <a:off x="929215" y="1484786"/>
          <a:ext cx="10460568" cy="4538807"/>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algn="l" defTabSz="914400" rtl="0" eaLnBrk="1" latinLnBrk="0" hangingPunct="1"/>
                      <a:r>
                        <a:rPr lang="en-US" sz="1600" kern="1200" dirty="0" smtClean="0">
                          <a:solidFill>
                            <a:schemeClr val="dk1"/>
                          </a:solidFill>
                          <a:latin typeface="+mn-lt"/>
                          <a:ea typeface="+mn-ea"/>
                          <a:cs typeface="+mn-cs"/>
                        </a:rPr>
                        <a:t>11-19-946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15min</a:t>
                      </a:r>
                      <a:endParaRPr lang="en-US" sz="1600" kern="1200" dirty="0">
                        <a:solidFill>
                          <a:schemeClr val="dk1"/>
                        </a:solidFill>
                        <a:latin typeface="+mn-lt"/>
                        <a:ea typeface="+mn-ea"/>
                        <a:cs typeface="+mn-cs"/>
                      </a:endParaRPr>
                    </a:p>
                  </a:txBody>
                  <a:tcPr marT="45712" marB="45712"/>
                </a:tc>
              </a:tr>
              <a:tr h="182872">
                <a:tc>
                  <a:txBody>
                    <a:bodyPr/>
                    <a:lstStyle/>
                    <a:p>
                      <a:r>
                        <a:rPr lang="en-US" sz="1600" dirty="0" smtClean="0"/>
                        <a:t>11-19-970</a:t>
                      </a:r>
                      <a:endParaRPr lang="en-US" sz="1600" dirty="0"/>
                    </a:p>
                  </a:txBody>
                  <a:tcPr marT="45712" marB="45712"/>
                </a:tc>
                <a:tc>
                  <a:txBody>
                    <a:bodyPr/>
                    <a:lstStyle/>
                    <a:p>
                      <a:r>
                        <a:rPr lang="en-US" sz="1600" dirty="0" smtClean="0"/>
                        <a:t>Nehru</a:t>
                      </a:r>
                      <a:r>
                        <a:rPr lang="en-US" sz="1600" baseline="0" dirty="0" smtClean="0"/>
                        <a:t> Bhandaru</a:t>
                      </a:r>
                      <a:endParaRPr lang="en-US" sz="1600" dirty="0"/>
                    </a:p>
                  </a:txBody>
                  <a:tcPr marT="45712" marB="45712"/>
                </a:tc>
                <a:tc>
                  <a:txBody>
                    <a:bodyPr/>
                    <a:lstStyle/>
                    <a:p>
                      <a:r>
                        <a:rPr lang="en-US" sz="1600" dirty="0" smtClean="0"/>
                        <a:t>PASN</a:t>
                      </a:r>
                      <a:r>
                        <a:rPr lang="en-US" sz="1600" baseline="0" dirty="0" smtClean="0"/>
                        <a:t> State 1a related text</a:t>
                      </a:r>
                      <a:endParaRPr lang="en-US" sz="1600" dirty="0"/>
                    </a:p>
                  </a:txBody>
                  <a:tcPr marT="45712" marB="45712"/>
                </a:tc>
                <a:tc>
                  <a:txBody>
                    <a:bodyPr/>
                    <a:lstStyle/>
                    <a:p>
                      <a:r>
                        <a:rPr lang="en-US" sz="1600" dirty="0" smtClean="0"/>
                        <a:t>CR MAC</a:t>
                      </a:r>
                      <a:endParaRPr lang="en-US" sz="1600" dirty="0"/>
                    </a:p>
                  </a:txBody>
                  <a:tcPr marT="45712" marB="45712"/>
                </a:tc>
                <a:tc>
                  <a:txBody>
                    <a:bodyPr/>
                    <a:lstStyle/>
                    <a:p>
                      <a:r>
                        <a:rPr lang="en-US" sz="1600" dirty="0" smtClean="0"/>
                        <a:t>5min</a:t>
                      </a:r>
                      <a:endParaRPr lang="en-US" sz="1600" dirty="0"/>
                    </a:p>
                  </a:txBody>
                  <a:tcPr marT="45712" marB="45712"/>
                </a:tc>
              </a:tr>
              <a:tr h="182872">
                <a:tc>
                  <a:txBody>
                    <a:bodyPr/>
                    <a:lstStyle/>
                    <a:p>
                      <a:r>
                        <a:rPr lang="en-US" sz="1600" dirty="0" smtClean="0"/>
                        <a:t>11-19-1233</a:t>
                      </a:r>
                      <a:endParaRPr lang="en-US" sz="1600" dirty="0"/>
                    </a:p>
                  </a:txBody>
                  <a:tcPr marT="45712" marB="45712"/>
                </a:tc>
                <a:tc>
                  <a:txBody>
                    <a:bodyPr/>
                    <a:lstStyle/>
                    <a:p>
                      <a:r>
                        <a:rPr lang="en-US" sz="1600" dirty="0" smtClean="0"/>
                        <a:t>Dibakar Das</a:t>
                      </a:r>
                      <a:endParaRPr lang="en-US" sz="1600" dirty="0"/>
                    </a:p>
                  </a:txBody>
                  <a:tcPr marT="45712" marB="45712"/>
                </a:tc>
                <a:tc>
                  <a:txBody>
                    <a:bodyPr/>
                    <a:lstStyle/>
                    <a:p>
                      <a:r>
                        <a:rPr lang="en-US" sz="1600" kern="1200" dirty="0" smtClean="0">
                          <a:solidFill>
                            <a:schemeClr val="dk1"/>
                          </a:solidFill>
                          <a:effectLst/>
                          <a:latin typeface="+mn-lt"/>
                          <a:ea typeface="+mn-ea"/>
                          <a:cs typeface="+mn-cs"/>
                        </a:rPr>
                        <a:t>CR for CIDs on Availability Window field format</a:t>
                      </a:r>
                      <a:endParaRPr lang="en-US" sz="1600" dirty="0"/>
                    </a:p>
                  </a:txBody>
                  <a:tcPr marT="45712" marB="45712"/>
                </a:tc>
                <a:tc>
                  <a:txBody>
                    <a:bodyPr/>
                    <a:lstStyle/>
                    <a:p>
                      <a:r>
                        <a:rPr lang="en-US" sz="1600" dirty="0" smtClean="0"/>
                        <a:t>CR MAC</a:t>
                      </a:r>
                      <a:endParaRPr lang="en-US" sz="1600" dirty="0"/>
                    </a:p>
                  </a:txBody>
                  <a:tcPr marT="45712" marB="45712"/>
                </a:tc>
                <a:tc>
                  <a:txBody>
                    <a:bodyPr/>
                    <a:lstStyle/>
                    <a:p>
                      <a:r>
                        <a:rPr lang="en-US" sz="1600" dirty="0" smtClean="0"/>
                        <a:t>30min</a:t>
                      </a:r>
                      <a:endParaRPr lang="en-US" sz="1600" dirty="0"/>
                    </a:p>
                  </a:txBody>
                  <a:tcPr marT="45712" marB="45712"/>
                </a:tc>
              </a:tr>
              <a:tr h="457192">
                <a:tc>
                  <a:txBody>
                    <a:bodyPr/>
                    <a:lstStyle/>
                    <a:p>
                      <a:r>
                        <a:rPr lang="en-US" sz="1600" dirty="0" smtClean="0"/>
                        <a:t>11-19-1277</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Ganesh </a:t>
                      </a:r>
                      <a:r>
                        <a:rPr lang="en-US" sz="1600" dirty="0" err="1" smtClean="0"/>
                        <a:t>Venkatesan</a:t>
                      </a:r>
                      <a:endParaRPr lang="en-US" sz="1600" dirty="0" smtClean="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smtClean="0">
                          <a:solidFill>
                            <a:schemeClr val="dk1"/>
                          </a:solidFill>
                          <a:effectLst/>
                          <a:latin typeface="+mn-lt"/>
                          <a:ea typeface="+mn-ea"/>
                          <a:cs typeface="+mn-cs"/>
                        </a:rPr>
                        <a:t>LB240 CIDs -- require some direction to resolve</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CR MAC</a:t>
                      </a:r>
                      <a:endParaRPr lang="en-US" sz="1600" dirty="0"/>
                    </a:p>
                  </a:txBody>
                  <a:tcPr marT="45712" marB="45712"/>
                </a:tc>
                <a:tc>
                  <a:txBody>
                    <a:bodyPr/>
                    <a:lstStyle/>
                    <a:p>
                      <a:r>
                        <a:rPr lang="en-US" dirty="0" smtClean="0"/>
                        <a:t>25min</a:t>
                      </a:r>
                      <a:endParaRPr lang="en-US" dirty="0"/>
                    </a:p>
                  </a:txBody>
                  <a:tcPr marT="45712" marB="45712"/>
                </a:tc>
              </a:tr>
              <a:tr h="457192">
                <a:tc>
                  <a:txBody>
                    <a:bodyPr/>
                    <a:lstStyle/>
                    <a:p>
                      <a:r>
                        <a:rPr lang="en-US" sz="1600" dirty="0" smtClean="0"/>
                        <a:t>11-19-1043</a:t>
                      </a:r>
                      <a:endParaRPr lang="en-US" sz="1600" dirty="0"/>
                    </a:p>
                  </a:txBody>
                  <a:tcPr marT="45712" marB="45712"/>
                </a:tc>
                <a:tc>
                  <a:txBody>
                    <a:bodyPr/>
                    <a:lstStyle/>
                    <a:p>
                      <a:r>
                        <a:rPr lang="en-US" sz="1600" dirty="0" smtClean="0"/>
                        <a:t>Erik Lindskog</a:t>
                      </a:r>
                      <a:endParaRPr lang="en-US" sz="1600" dirty="0"/>
                    </a:p>
                  </a:txBody>
                  <a:tcPr marT="45712" marB="45712"/>
                </a:tc>
                <a:tc>
                  <a:txBody>
                    <a:bodyPr/>
                    <a:lstStyle/>
                    <a:p>
                      <a:r>
                        <a:rPr lang="en-US" sz="1600" dirty="0" smtClean="0"/>
                        <a:t>Phase shift TOA for passive location</a:t>
                      </a:r>
                      <a:endParaRPr lang="en-US" sz="1600" dirty="0"/>
                    </a:p>
                  </a:txBody>
                  <a:tcPr marT="45712" marB="45712"/>
                </a:tc>
                <a:tc>
                  <a:txBody>
                    <a:bodyPr/>
                    <a:lstStyle/>
                    <a:p>
                      <a:r>
                        <a:rPr lang="en-US" sz="1600" dirty="0" smtClean="0"/>
                        <a:t>CR MAC</a:t>
                      </a:r>
                      <a:endParaRPr lang="en-US" sz="1600" dirty="0"/>
                    </a:p>
                  </a:txBody>
                  <a:tcPr marT="45712" marB="45712"/>
                </a:tc>
                <a:tc>
                  <a:txBody>
                    <a:bodyPr/>
                    <a:lstStyle/>
                    <a:p>
                      <a:r>
                        <a:rPr lang="en-US" dirty="0" smtClean="0"/>
                        <a:t>30min</a:t>
                      </a:r>
                      <a:endParaRPr lang="en-US" dirty="0"/>
                    </a:p>
                  </a:txBody>
                  <a:tcPr marT="45712" marB="45712"/>
                </a:tc>
              </a:tr>
              <a:tr h="188277">
                <a:tc>
                  <a:txBody>
                    <a:bodyPr/>
                    <a:lstStyle/>
                    <a:p>
                      <a:r>
                        <a:rPr lang="en-US" sz="1600" kern="1200" dirty="0" smtClean="0">
                          <a:solidFill>
                            <a:schemeClr val="dk1"/>
                          </a:solidFill>
                          <a:latin typeface="+mn-lt"/>
                          <a:ea typeface="+mn-ea"/>
                          <a:cs typeface="+mn-cs"/>
                        </a:rPr>
                        <a:t>11-19-1234</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Dibakar Das</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CR for Trigger frame format related CIDs</a:t>
                      </a:r>
                    </a:p>
                  </a:txBody>
                  <a:tcPr marT="45712" marB="45712"/>
                </a:tc>
                <a:tc>
                  <a:txBody>
                    <a:bodyPr/>
                    <a:lstStyle/>
                    <a:p>
                      <a:r>
                        <a:rPr lang="en-US" sz="1600" kern="1200" dirty="0" smtClean="0">
                          <a:solidFill>
                            <a:schemeClr val="dk1"/>
                          </a:solidFill>
                          <a:latin typeface="+mn-lt"/>
                          <a:ea typeface="+mn-ea"/>
                          <a:cs typeface="+mn-cs"/>
                        </a:rPr>
                        <a:t>CR MAC</a:t>
                      </a:r>
                      <a:endParaRPr lang="en-US" sz="1600" kern="1200" dirty="0">
                        <a:solidFill>
                          <a:schemeClr val="dk1"/>
                        </a:solidFill>
                        <a:latin typeface="+mn-lt"/>
                        <a:ea typeface="+mn-ea"/>
                        <a:cs typeface="+mn-cs"/>
                      </a:endParaRPr>
                    </a:p>
                  </a:txBody>
                  <a:tcPr marT="45712" marB="45712"/>
                </a:tc>
                <a:tc>
                  <a:txBody>
                    <a:bodyPr/>
                    <a:lstStyle/>
                    <a:p>
                      <a:r>
                        <a:rPr lang="en-US" dirty="0" smtClean="0"/>
                        <a:t>25min</a:t>
                      </a:r>
                      <a:endParaRPr lang="en-US" dirty="0"/>
                    </a:p>
                  </a:txBody>
                  <a:tcPr marT="45712" marB="45712"/>
                </a:tc>
              </a:tr>
              <a:tr h="188277">
                <a:tc>
                  <a:txBody>
                    <a:bodyPr/>
                    <a:lstStyle/>
                    <a:p>
                      <a:r>
                        <a:rPr lang="en-US" sz="1600" dirty="0" smtClean="0"/>
                        <a:t>11-19-1036</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Ali Raissinia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HE FTM EDCA in</a:t>
                      </a:r>
                      <a:r>
                        <a:rPr lang="en-US" sz="1600" kern="1200" baseline="0" dirty="0" smtClean="0">
                          <a:solidFill>
                            <a:schemeClr val="dk1"/>
                          </a:solidFill>
                          <a:effectLst/>
                          <a:latin typeface="+mn-lt"/>
                          <a:ea typeface="+mn-ea"/>
                          <a:cs typeface="+mn-cs"/>
                        </a:rPr>
                        <a:t> the 6GHz band</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Technical</a:t>
                      </a:r>
                      <a:endParaRPr lang="en-US" sz="1600" dirty="0"/>
                    </a:p>
                  </a:txBody>
                  <a:tcPr marT="45712" marB="45712"/>
                </a:tc>
                <a:tc>
                  <a:txBody>
                    <a:bodyPr/>
                    <a:lstStyle/>
                    <a:p>
                      <a:r>
                        <a:rPr lang="en-US" dirty="0" smtClean="0"/>
                        <a:t>30min – as time permits</a:t>
                      </a:r>
                      <a:endParaRPr lang="en-US" dirty="0"/>
                    </a:p>
                  </a:txBody>
                  <a:tcPr marT="45712" marB="45712"/>
                </a:tc>
              </a:tr>
              <a:tr h="188277">
                <a:tc>
                  <a:txBody>
                    <a:bodyPr/>
                    <a:lstStyle/>
                    <a:p>
                      <a:r>
                        <a:rPr lang="en-US" sz="1600" dirty="0" smtClean="0"/>
                        <a:t>11-19-1040</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Fine timing measurement parameters element - Amendment text</a:t>
                      </a:r>
                    </a:p>
                  </a:txBody>
                  <a:tcPr marT="45712" marB="45712"/>
                </a:tc>
                <a:tc>
                  <a:txBody>
                    <a:bodyPr/>
                    <a:lstStyle/>
                    <a:p>
                      <a:r>
                        <a:rPr lang="en-US" sz="1600" dirty="0" smtClean="0"/>
                        <a:t>CR MAC</a:t>
                      </a:r>
                      <a:endParaRPr lang="en-US" sz="1600" dirty="0"/>
                    </a:p>
                  </a:txBody>
                  <a:tcPr marT="45712" marB="45712"/>
                </a:tc>
                <a:tc>
                  <a:txBody>
                    <a:bodyPr/>
                    <a:lstStyle/>
                    <a:p>
                      <a:r>
                        <a:rPr lang="en-US" sz="1600" dirty="0" smtClean="0"/>
                        <a:t>35min – as time permits</a:t>
                      </a:r>
                      <a:endParaRPr lang="en-US" sz="1600" dirty="0"/>
                    </a:p>
                  </a:txBody>
                  <a:tcPr marT="45712" marB="45712"/>
                </a:tc>
              </a:tr>
            </a:tbl>
          </a:graphicData>
        </a:graphic>
      </p:graphicFrame>
    </p:spTree>
    <p:extLst>
      <p:ext uri="{BB962C8B-B14F-4D97-AF65-F5344CB8AC3E}">
        <p14:creationId xmlns:p14="http://schemas.microsoft.com/office/powerpoint/2010/main" val="37512327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4849529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smtClean="0"/>
              <a:t>Fix to motion from May meeting – 11-19-970</a:t>
            </a:r>
            <a:endParaRPr lang="en-US" dirty="0"/>
          </a:p>
        </p:txBody>
      </p:sp>
      <p:sp>
        <p:nvSpPr>
          <p:cNvPr id="3" name="Content Placeholder 2"/>
          <p:cNvSpPr>
            <a:spLocks noGrp="1"/>
          </p:cNvSpPr>
          <p:nvPr>
            <p:ph idx="1"/>
          </p:nvPr>
        </p:nvSpPr>
        <p:spPr>
          <a:xfrm>
            <a:off x="914401" y="1412777"/>
            <a:ext cx="10361084" cy="4681638"/>
          </a:xfrm>
        </p:spPr>
        <p:txBody>
          <a:bodyPr/>
          <a:lstStyle/>
          <a:p>
            <a:r>
              <a:rPr lang="en-US" dirty="0" smtClean="0"/>
              <a:t>Motion</a:t>
            </a:r>
          </a:p>
          <a:p>
            <a:r>
              <a:rPr lang="en-US" b="0" dirty="0" smtClean="0"/>
              <a:t>Move </a:t>
            </a:r>
            <a:r>
              <a:rPr lang="en-US" b="0" dirty="0"/>
              <a:t>to adopt the resolutions depicted by document </a:t>
            </a:r>
            <a:r>
              <a:rPr lang="en-US" b="0" dirty="0" smtClean="0"/>
              <a:t>11-19-970r4 for CID 2222, </a:t>
            </a:r>
          </a:p>
          <a:p>
            <a:r>
              <a:rPr lang="en-US" b="0" dirty="0" smtClean="0"/>
              <a:t>instruct </a:t>
            </a:r>
            <a:r>
              <a:rPr lang="en-US" b="0" dirty="0"/>
              <a:t>the technical editor to incorporate it in the P802.11az draft and grant </a:t>
            </a:r>
            <a:r>
              <a:rPr lang="en-US" b="0" dirty="0" smtClean="0"/>
              <a:t>the</a:t>
            </a:r>
          </a:p>
          <a:p>
            <a:r>
              <a:rPr lang="en-US" b="0" dirty="0" smtClean="0"/>
              <a:t>editor </a:t>
            </a:r>
            <a:r>
              <a:rPr lang="en-US" b="0" dirty="0"/>
              <a:t>editorial license. </a:t>
            </a:r>
            <a:endParaRPr lang="en-US" b="0" dirty="0" smtClean="0"/>
          </a:p>
          <a:p>
            <a:endParaRPr lang="en-US" b="0" dirty="0" smtClean="0"/>
          </a:p>
          <a:p>
            <a:r>
              <a:rPr lang="en-US" b="0" dirty="0" smtClean="0"/>
              <a:t>Moved: Nehru Bhandaru </a:t>
            </a:r>
          </a:p>
          <a:p>
            <a:r>
              <a:rPr lang="en-US" b="0" dirty="0" smtClean="0"/>
              <a:t>Second: Ganesh </a:t>
            </a:r>
            <a:r>
              <a:rPr lang="en-US" b="0" dirty="0" err="1" smtClean="0"/>
              <a:t>Venkatesan</a:t>
            </a:r>
            <a:endParaRPr lang="en-US" b="0" dirty="0" smtClean="0"/>
          </a:p>
          <a:p>
            <a:r>
              <a:rPr lang="en-US" b="0" dirty="0" smtClean="0"/>
              <a:t>Results (Y/N/A): 15/0/2</a:t>
            </a:r>
          </a:p>
          <a:p>
            <a:r>
              <a:rPr lang="en-US" b="0" dirty="0" smtClean="0"/>
              <a:t>Motion passes</a:t>
            </a:r>
          </a:p>
          <a:p>
            <a:endParaRPr lang="en-US" sz="2000" b="0" dirty="0"/>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164906602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smtClean="0"/>
              <a:t>Submission 11-19-</a:t>
            </a:r>
            <a:r>
              <a:rPr lang="he-IL" sz="2800" dirty="0" smtClean="0"/>
              <a:t>1233</a:t>
            </a:r>
            <a:endParaRPr lang="en-US" dirty="0"/>
          </a:p>
        </p:txBody>
      </p:sp>
      <p:sp>
        <p:nvSpPr>
          <p:cNvPr id="3" name="Content Placeholder 2"/>
          <p:cNvSpPr>
            <a:spLocks noGrp="1"/>
          </p:cNvSpPr>
          <p:nvPr>
            <p:ph idx="1"/>
          </p:nvPr>
        </p:nvSpPr>
        <p:spPr>
          <a:xfrm>
            <a:off x="914401" y="1412777"/>
            <a:ext cx="10361084" cy="4681638"/>
          </a:xfrm>
        </p:spPr>
        <p:txBody>
          <a:bodyPr/>
          <a:lstStyle/>
          <a:p>
            <a:r>
              <a:rPr lang="en-US" dirty="0" smtClean="0"/>
              <a:t>Motion</a:t>
            </a:r>
          </a:p>
          <a:p>
            <a:r>
              <a:rPr lang="en-US" b="0" dirty="0" smtClean="0"/>
              <a:t>Move to adopt the resolutions depicted by document 11-19-1233r1 for CIDs 1367, 1535</a:t>
            </a:r>
            <a:r>
              <a:rPr lang="en-US" b="0" dirty="0"/>
              <a:t>, 1645, 1646, 1132, 1372, 1373, and 1376</a:t>
            </a:r>
            <a:r>
              <a:rPr lang="en-US" b="0" dirty="0" smtClean="0"/>
              <a:t>.</a:t>
            </a:r>
          </a:p>
          <a:p>
            <a:r>
              <a:rPr lang="en-US" b="0" dirty="0" smtClean="0"/>
              <a:t>instruct </a:t>
            </a:r>
            <a:r>
              <a:rPr lang="en-US" b="0" dirty="0"/>
              <a:t>the technical editor to incorporate it in the P802.11az draft and grant </a:t>
            </a:r>
            <a:r>
              <a:rPr lang="en-US" b="0" dirty="0" smtClean="0"/>
              <a:t>the</a:t>
            </a:r>
          </a:p>
          <a:p>
            <a:r>
              <a:rPr lang="en-US" b="0" dirty="0" smtClean="0"/>
              <a:t>editor </a:t>
            </a:r>
            <a:r>
              <a:rPr lang="en-US" b="0" dirty="0"/>
              <a:t>editorial license. </a:t>
            </a:r>
            <a:endParaRPr lang="en-US" b="0" dirty="0" smtClean="0"/>
          </a:p>
          <a:p>
            <a:endParaRPr lang="en-US" b="0" dirty="0" smtClean="0"/>
          </a:p>
          <a:p>
            <a:r>
              <a:rPr lang="en-US" b="0" dirty="0" smtClean="0"/>
              <a:t>Moved: Qinghua Li </a:t>
            </a:r>
          </a:p>
          <a:p>
            <a:r>
              <a:rPr lang="en-US" b="0" dirty="0" smtClean="0"/>
              <a:t>Second: Ganesh </a:t>
            </a:r>
            <a:r>
              <a:rPr lang="en-US" b="0" dirty="0" err="1" smtClean="0"/>
              <a:t>Venkatesan</a:t>
            </a:r>
            <a:endParaRPr lang="en-US" b="0" dirty="0" smtClean="0"/>
          </a:p>
          <a:p>
            <a:r>
              <a:rPr lang="en-US" b="0" dirty="0" smtClean="0"/>
              <a:t>Results (Y/N/A): 14/0/0</a:t>
            </a:r>
          </a:p>
          <a:p>
            <a:r>
              <a:rPr lang="en-US" b="0" dirty="0" smtClean="0"/>
              <a:t>Motion passes.</a:t>
            </a:r>
          </a:p>
          <a:p>
            <a:endParaRPr lang="en-US" sz="2000" b="0" dirty="0"/>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326588570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2174330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a:t>
            </a:r>
            <a:r>
              <a:rPr lang="en-US" altLang="en-US">
                <a:solidFill>
                  <a:schemeClr val="tx2"/>
                </a:solidFill>
              </a:rPr>
              <a:t># 4</a:t>
            </a:r>
            <a:r>
              <a:rPr lang="en-US" altLang="en-US" smtClean="0">
                <a:solidFill>
                  <a:schemeClr val="tx2"/>
                </a:solidFill>
              </a:rPr>
              <a:t> </a:t>
            </a:r>
            <a:r>
              <a:rPr lang="en-US" altLang="en-US" dirty="0">
                <a:solidFill>
                  <a:schemeClr val="tx2"/>
                </a:solidFill>
              </a:rPr>
              <a:t>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Agenda setting (8 min)</a:t>
            </a:r>
          </a:p>
          <a:p>
            <a:pPr algn="just">
              <a:spcBef>
                <a:spcPct val="20000"/>
              </a:spcBef>
              <a:buFontTx/>
              <a:buChar char="•"/>
            </a:pPr>
            <a:r>
              <a:rPr lang="en-US" altLang="en-US" sz="2000" b="0" dirty="0" smtClean="0"/>
              <a:t>Plans for Aug/Sep. 3day ad-hoc. (10min)</a:t>
            </a:r>
          </a:p>
          <a:p>
            <a:pPr algn="just">
              <a:spcBef>
                <a:spcPct val="20000"/>
              </a:spcBef>
              <a:buFontTx/>
              <a:buChar char="•"/>
            </a:pPr>
            <a:r>
              <a:rPr lang="en-US" altLang="en-US" sz="2000" b="0" dirty="0" smtClean="0"/>
              <a:t>Consider </a:t>
            </a:r>
            <a:r>
              <a:rPr lang="en-US" altLang="en-US" sz="2000" b="0" dirty="0"/>
              <a:t>comment resolution </a:t>
            </a:r>
            <a:r>
              <a:rPr lang="en-US" altLang="en-US" sz="2000" b="0" dirty="0" smtClean="0"/>
              <a:t>submissions (as time permits).</a:t>
            </a:r>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65987088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a:t>
            </a:r>
            <a:r>
              <a:rPr lang="en-US" altLang="en-US">
                <a:solidFill>
                  <a:schemeClr val="tx2"/>
                </a:solidFill>
              </a:rPr>
              <a:t># </a:t>
            </a:r>
            <a:r>
              <a:rPr lang="en-US" altLang="en-US" smtClean="0">
                <a:solidFill>
                  <a:schemeClr val="tx2"/>
                </a:solidFill>
              </a:rPr>
              <a:t>4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881611734"/>
              </p:ext>
            </p:extLst>
          </p:nvPr>
        </p:nvGraphicFramePr>
        <p:xfrm>
          <a:off x="263351" y="1484786"/>
          <a:ext cx="11593289" cy="4416895"/>
        </p:xfrm>
        <a:graphic>
          <a:graphicData uri="http://schemas.openxmlformats.org/drawingml/2006/table">
            <a:tbl>
              <a:tblPr firstRow="1" bandRow="1">
                <a:tableStyleId>{21E4AEA4-8DFA-4A89-87EB-49C32662AFE0}</a:tableStyleId>
              </a:tblPr>
              <a:tblGrid>
                <a:gridCol w="1359726"/>
                <a:gridCol w="1376579"/>
                <a:gridCol w="5363486"/>
                <a:gridCol w="1695274"/>
                <a:gridCol w="1798224"/>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algn="l" defTabSz="914400" rtl="0" eaLnBrk="1" latinLnBrk="0" hangingPunct="1"/>
                      <a:r>
                        <a:rPr lang="en-US" sz="1600" kern="1200" dirty="0" smtClean="0">
                          <a:solidFill>
                            <a:schemeClr val="dk1"/>
                          </a:solidFill>
                          <a:latin typeface="+mn-lt"/>
                          <a:ea typeface="+mn-ea"/>
                          <a:cs typeface="+mn-cs"/>
                        </a:rPr>
                        <a:t>11-19-946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15min</a:t>
                      </a:r>
                      <a:endParaRPr lang="en-US" sz="1600" kern="1200" dirty="0">
                        <a:solidFill>
                          <a:schemeClr val="dk1"/>
                        </a:solidFill>
                        <a:latin typeface="+mn-lt"/>
                        <a:ea typeface="+mn-ea"/>
                        <a:cs typeface="+mn-cs"/>
                      </a:endParaRPr>
                    </a:p>
                  </a:txBody>
                  <a:tcPr marT="45712" marB="45712"/>
                </a:tc>
              </a:tr>
              <a:tr h="376545">
                <a:tc>
                  <a:txBody>
                    <a:bodyPr/>
                    <a:lstStyle/>
                    <a:p>
                      <a:r>
                        <a:rPr lang="en-US" sz="1600" kern="1200" dirty="0" smtClean="0">
                          <a:solidFill>
                            <a:schemeClr val="dk1"/>
                          </a:solidFill>
                          <a:latin typeface="+mn-lt"/>
                          <a:ea typeface="+mn-ea"/>
                          <a:cs typeface="+mn-cs"/>
                        </a:rPr>
                        <a:t>11-19-1234</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Dibakar Das</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CR for Trigger frame format related CIDs</a:t>
                      </a:r>
                    </a:p>
                  </a:txBody>
                  <a:tcPr marT="45712" marB="45712"/>
                </a:tc>
                <a:tc>
                  <a:txBody>
                    <a:bodyPr/>
                    <a:lstStyle/>
                    <a:p>
                      <a:r>
                        <a:rPr lang="en-US" sz="1600" kern="1200" dirty="0" smtClean="0">
                          <a:solidFill>
                            <a:schemeClr val="dk1"/>
                          </a:solidFill>
                          <a:latin typeface="+mn-lt"/>
                          <a:ea typeface="+mn-ea"/>
                          <a:cs typeface="+mn-cs"/>
                        </a:rPr>
                        <a:t>CR MAC</a:t>
                      </a:r>
                      <a:endParaRPr lang="en-US" sz="1600" kern="1200" dirty="0">
                        <a:solidFill>
                          <a:schemeClr val="dk1"/>
                        </a:solidFill>
                        <a:latin typeface="+mn-lt"/>
                        <a:ea typeface="+mn-ea"/>
                        <a:cs typeface="+mn-cs"/>
                      </a:endParaRPr>
                    </a:p>
                  </a:txBody>
                  <a:tcPr marT="45712" marB="45712"/>
                </a:tc>
                <a:tc>
                  <a:txBody>
                    <a:bodyPr/>
                    <a:lstStyle/>
                    <a:p>
                      <a:r>
                        <a:rPr lang="en-US" dirty="0" smtClean="0"/>
                        <a:t>30min</a:t>
                      </a:r>
                      <a:endParaRPr lang="en-US" dirty="0"/>
                    </a:p>
                  </a:txBody>
                  <a:tcPr marT="45712" marB="45712"/>
                </a:tc>
              </a:tr>
              <a:tr h="188273">
                <a:tc>
                  <a:txBody>
                    <a:bodyPr/>
                    <a:lstStyle/>
                    <a:p>
                      <a:r>
                        <a:rPr lang="en-US" sz="1600" dirty="0" smtClean="0"/>
                        <a:t>11-19-1036</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Ali Raissinia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HE FTM EDCA in</a:t>
                      </a:r>
                      <a:r>
                        <a:rPr lang="en-US" sz="1600" kern="1200" baseline="0" dirty="0" smtClean="0">
                          <a:solidFill>
                            <a:schemeClr val="dk1"/>
                          </a:solidFill>
                          <a:effectLst/>
                          <a:latin typeface="+mn-lt"/>
                          <a:ea typeface="+mn-ea"/>
                          <a:cs typeface="+mn-cs"/>
                        </a:rPr>
                        <a:t> the 6GHz band</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Technical</a:t>
                      </a:r>
                      <a:endParaRPr lang="en-US" sz="1600" dirty="0"/>
                    </a:p>
                  </a:txBody>
                  <a:tcPr marT="45712" marB="45712"/>
                </a:tc>
                <a:tc>
                  <a:txBody>
                    <a:bodyPr/>
                    <a:lstStyle/>
                    <a:p>
                      <a:r>
                        <a:rPr lang="en-US" dirty="0" smtClean="0"/>
                        <a:t>30min</a:t>
                      </a:r>
                      <a:endParaRPr lang="en-US" dirty="0"/>
                    </a:p>
                  </a:txBody>
                  <a:tcPr marT="45712" marB="45712"/>
                </a:tc>
              </a:tr>
              <a:tr h="188273">
                <a:tc>
                  <a:txBody>
                    <a:bodyPr/>
                    <a:lstStyle/>
                    <a:p>
                      <a:r>
                        <a:rPr lang="en-US" sz="1600" dirty="0" smtClean="0"/>
                        <a:t>11-19-1040</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Fine timing measurement parameters element - Amendment text</a:t>
                      </a:r>
                    </a:p>
                  </a:txBody>
                  <a:tcPr marT="45712" marB="45712"/>
                </a:tc>
                <a:tc>
                  <a:txBody>
                    <a:bodyPr/>
                    <a:lstStyle/>
                    <a:p>
                      <a:r>
                        <a:rPr lang="en-US" sz="1600" dirty="0" smtClean="0"/>
                        <a:t>CR MAC</a:t>
                      </a:r>
                      <a:endParaRPr lang="en-US" sz="1600" dirty="0"/>
                    </a:p>
                  </a:txBody>
                  <a:tcPr marT="45712" marB="45712"/>
                </a:tc>
                <a:tc>
                  <a:txBody>
                    <a:bodyPr/>
                    <a:lstStyle/>
                    <a:p>
                      <a:r>
                        <a:rPr lang="en-US" sz="1600" dirty="0" smtClean="0"/>
                        <a:t>35min</a:t>
                      </a:r>
                      <a:endParaRPr lang="en-US" sz="1600" dirty="0"/>
                    </a:p>
                  </a:txBody>
                  <a:tcPr marT="45712" marB="45712"/>
                </a:tc>
              </a:tr>
              <a:tr h="376545">
                <a:tc>
                  <a:txBody>
                    <a:bodyPr/>
                    <a:lstStyle/>
                    <a:p>
                      <a:r>
                        <a:rPr lang="en-US" sz="1600" dirty="0" smtClean="0"/>
                        <a:t>11-19-1041</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r>
                        <a:rPr lang="en-US" sz="1600" kern="1200" dirty="0" smtClean="0">
                          <a:solidFill>
                            <a:schemeClr val="dk1"/>
                          </a:solidFill>
                          <a:effectLst/>
                          <a:latin typeface="+mn-lt"/>
                          <a:ea typeface="+mn-ea"/>
                          <a:cs typeface="+mn-cs"/>
                        </a:rPr>
                        <a:t>Passive Location Ranging Inheritance of TB Ranging Properties - Amendment text</a:t>
                      </a:r>
                      <a:endParaRPr lang="en-US" sz="1600" kern="1200" dirty="0">
                        <a:solidFill>
                          <a:schemeClr val="dk1"/>
                        </a:solidFill>
                        <a:effectLst/>
                        <a:latin typeface="+mn-lt"/>
                        <a:ea typeface="+mn-ea"/>
                        <a:cs typeface="+mn-cs"/>
                      </a:endParaRPr>
                    </a:p>
                  </a:txBody>
                  <a:tcPr marT="45712" marB="45712"/>
                </a:tc>
                <a:tc>
                  <a:txBody>
                    <a:bodyPr/>
                    <a:lstStyle/>
                    <a:p>
                      <a:r>
                        <a:rPr lang="en-US" sz="1600" dirty="0" smtClean="0"/>
                        <a:t>CR</a:t>
                      </a:r>
                      <a:r>
                        <a:rPr lang="en-US" sz="1600" baseline="0" dirty="0" smtClean="0"/>
                        <a:t> MAC</a:t>
                      </a:r>
                      <a:endParaRPr lang="en-US" sz="1600" dirty="0"/>
                    </a:p>
                  </a:txBody>
                  <a:tcPr marT="45712" marB="45712"/>
                </a:tc>
                <a:tc>
                  <a:txBody>
                    <a:bodyPr/>
                    <a:lstStyle/>
                    <a:p>
                      <a:r>
                        <a:rPr lang="en-US" dirty="0" smtClean="0"/>
                        <a:t>45min – as time permits</a:t>
                      </a:r>
                      <a:endParaRPr lang="en-US" dirty="0"/>
                    </a:p>
                  </a:txBody>
                  <a:tcPr marT="45712" marB="45712"/>
                </a:tc>
              </a:tr>
              <a:tr h="376553">
                <a:tc>
                  <a:txBody>
                    <a:bodyPr/>
                    <a:lstStyle/>
                    <a:p>
                      <a:r>
                        <a:rPr lang="en-US" sz="1600" strike="sngStrike" dirty="0" smtClean="0"/>
                        <a:t>11-19-678</a:t>
                      </a:r>
                      <a:endParaRPr lang="en-US" sz="1600" strike="sngStrike" dirty="0"/>
                    </a:p>
                  </a:txBody>
                  <a:tcPr marT="45712" marB="45712"/>
                </a:tc>
                <a:tc>
                  <a:txBody>
                    <a:bodyPr/>
                    <a:lstStyle/>
                    <a:p>
                      <a:r>
                        <a:rPr lang="en-US" sz="1600" strike="sngStrike" dirty="0" smtClean="0"/>
                        <a:t>Dibakar Das</a:t>
                      </a:r>
                      <a:endParaRPr lang="en-US" sz="1600" strike="sngStrike" dirty="0"/>
                    </a:p>
                  </a:txBody>
                  <a:tcPr marT="45712" marB="45712"/>
                </a:tc>
                <a:tc>
                  <a:txBody>
                    <a:bodyPr/>
                    <a:lstStyle/>
                    <a:p>
                      <a:r>
                        <a:rPr lang="en-US" sz="1800" strike="sngStrike" kern="1200" dirty="0" smtClean="0">
                          <a:solidFill>
                            <a:schemeClr val="dk1"/>
                          </a:solidFill>
                          <a:effectLst/>
                          <a:latin typeface="+mn-lt"/>
                          <a:ea typeface="+mn-ea"/>
                          <a:cs typeface="+mn-cs"/>
                        </a:rPr>
                        <a:t>CR for CID 1115</a:t>
                      </a:r>
                      <a:endParaRPr lang="en-US" sz="1600" strike="sngStrike" dirty="0"/>
                    </a:p>
                  </a:txBody>
                  <a:tcPr marT="45712" marB="45712"/>
                </a:tc>
                <a:tc>
                  <a:txBody>
                    <a:bodyPr/>
                    <a:lstStyle/>
                    <a:p>
                      <a:r>
                        <a:rPr lang="en-US" sz="1600" strike="sngStrike" dirty="0" smtClean="0"/>
                        <a:t>CR MAC</a:t>
                      </a:r>
                      <a:endParaRPr lang="en-US" sz="1600" strike="sngStrike" dirty="0"/>
                    </a:p>
                  </a:txBody>
                  <a:tcPr marT="45712" marB="45712"/>
                </a:tc>
                <a:tc>
                  <a:txBody>
                    <a:bodyPr/>
                    <a:lstStyle/>
                    <a:p>
                      <a:r>
                        <a:rPr lang="en-US" strike="sngStrike" dirty="0" smtClean="0"/>
                        <a:t>25min – as time </a:t>
                      </a:r>
                      <a:r>
                        <a:rPr lang="en-US" strike="sngStrike" dirty="0" smtClean="0"/>
                        <a:t>permits </a:t>
                      </a:r>
                      <a:r>
                        <a:rPr lang="en-US" strike="noStrike" dirty="0" smtClean="0"/>
                        <a:t>for a later meeting</a:t>
                      </a:r>
                      <a:endParaRPr lang="en-US" strike="sngStrike" dirty="0"/>
                    </a:p>
                  </a:txBody>
                  <a:tcPr marT="45712" marB="45712"/>
                </a:tc>
              </a:tr>
              <a:tr h="188277">
                <a:tc>
                  <a:txBody>
                    <a:bodyPr/>
                    <a:lstStyle/>
                    <a:p>
                      <a:r>
                        <a:rPr lang="en-US" sz="1600" dirty="0" smtClean="0"/>
                        <a:t>11-19-667</a:t>
                      </a:r>
                      <a:endParaRPr lang="en-US" sz="1600" dirty="0"/>
                    </a:p>
                  </a:txBody>
                  <a:tcPr marT="45712" marB="45712"/>
                </a:tc>
                <a:tc>
                  <a:txBody>
                    <a:bodyPr/>
                    <a:lstStyle/>
                    <a:p>
                      <a:r>
                        <a:rPr lang="en-US" sz="1600" smtClean="0"/>
                        <a:t>Qi Wang</a:t>
                      </a:r>
                      <a:endParaRPr lang="en-US" sz="1600" dirty="0"/>
                    </a:p>
                  </a:txBody>
                  <a:tcPr marT="45712" marB="45712"/>
                </a:tc>
                <a:tc>
                  <a:txBody>
                    <a:bodyPr/>
                    <a:lstStyle/>
                    <a:p>
                      <a:r>
                        <a:rPr lang="en-US" sz="1800" kern="1200" smtClean="0">
                          <a:solidFill>
                            <a:schemeClr val="dk1"/>
                          </a:solidFill>
                          <a:effectLst/>
                          <a:latin typeface="+mn-lt"/>
                          <a:ea typeface="+mn-ea"/>
                          <a:cs typeface="+mn-cs"/>
                        </a:rPr>
                        <a:t>Text proposal to enable AoD for passive ranging</a:t>
                      </a:r>
                      <a:endParaRPr lang="en-US" sz="1600" dirty="0"/>
                    </a:p>
                  </a:txBody>
                  <a:tcPr marT="45712" marB="45712"/>
                </a:tc>
                <a:tc>
                  <a:txBody>
                    <a:bodyPr/>
                    <a:lstStyle/>
                    <a:p>
                      <a:r>
                        <a:rPr lang="en-US" sz="1600" smtClean="0"/>
                        <a:t>CR MAC</a:t>
                      </a:r>
                      <a:endParaRPr lang="en-US" sz="1600" dirty="0"/>
                    </a:p>
                  </a:txBody>
                  <a:tcPr marT="45712" marB="45712"/>
                </a:tc>
                <a:tc>
                  <a:txBody>
                    <a:bodyPr/>
                    <a:lstStyle/>
                    <a:p>
                      <a:r>
                        <a:rPr lang="en-US" sz="1600" dirty="0" smtClean="0"/>
                        <a:t>As time</a:t>
                      </a:r>
                      <a:r>
                        <a:rPr lang="en-US" sz="1600" baseline="0" dirty="0" smtClean="0"/>
                        <a:t> permits</a:t>
                      </a:r>
                      <a:endParaRPr lang="en-US" sz="1600" dirty="0"/>
                    </a:p>
                  </a:txBody>
                  <a:tcPr marT="45712" marB="45712"/>
                </a:tc>
              </a:tr>
            </a:tbl>
          </a:graphicData>
        </a:graphic>
      </p:graphicFrame>
    </p:spTree>
    <p:extLst>
      <p:ext uri="{BB962C8B-B14F-4D97-AF65-F5344CB8AC3E}">
        <p14:creationId xmlns:p14="http://schemas.microsoft.com/office/powerpoint/2010/main" val="4240076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smtClean="0"/>
              <a:t>Aug./Sep. ad </a:t>
            </a:r>
            <a:r>
              <a:rPr lang="en-US" altLang="en-US" b="0" dirty="0"/>
              <a:t>hoc meeting </a:t>
            </a:r>
            <a:r>
              <a:rPr lang="en-US" altLang="en-US" b="0" dirty="0" smtClean="0"/>
              <a:t>dates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To enable sufficient discussion time to </a:t>
            </a:r>
            <a:r>
              <a:rPr lang="en-US" dirty="0" smtClean="0"/>
              <a:t>continue comment resolution review for comments received </a:t>
            </a:r>
            <a:r>
              <a:rPr lang="en-US" dirty="0"/>
              <a:t>during LB240.</a:t>
            </a:r>
          </a:p>
          <a:p>
            <a:pPr>
              <a:buFont typeface="Arial" panose="020B0604020202020204" pitchFamily="34" charset="0"/>
              <a:buChar char="•"/>
            </a:pPr>
            <a:r>
              <a:rPr lang="en-US" dirty="0"/>
              <a:t>Have </a:t>
            </a:r>
            <a:r>
              <a:rPr lang="en-US" dirty="0" smtClean="0"/>
              <a:t>a 3 day ad-hoc prior to the upcoming IEEE week:</a:t>
            </a:r>
            <a:endParaRPr lang="en-US" dirty="0"/>
          </a:p>
          <a:p>
            <a:pPr lvl="1">
              <a:buFont typeface="Arial" panose="020B0604020202020204" pitchFamily="34" charset="0"/>
              <a:buChar char="•"/>
            </a:pPr>
            <a:r>
              <a:rPr lang="en-US" sz="2400" dirty="0" smtClean="0"/>
              <a:t>Week of Aug. 26</a:t>
            </a:r>
            <a:r>
              <a:rPr lang="en-US" sz="2400" baseline="30000" dirty="0" smtClean="0"/>
              <a:t>th</a:t>
            </a:r>
            <a:r>
              <a:rPr lang="en-US" sz="2400" dirty="0"/>
              <a:t> </a:t>
            </a:r>
            <a:r>
              <a:rPr lang="en-US" sz="2400" dirty="0" smtClean="0"/>
              <a:t>or Sep. 2</a:t>
            </a:r>
            <a:r>
              <a:rPr lang="en-US" sz="2400" baseline="30000" dirty="0" smtClean="0"/>
              <a:t>nd</a:t>
            </a:r>
            <a:r>
              <a:rPr lang="en-US" sz="2400" dirty="0" smtClean="0"/>
              <a:t> with exact dates TBA in accordance with venue availability in the SJ bay area.</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49329788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 Hoc</a:t>
            </a:r>
            <a:endParaRPr lang="en-US" dirty="0"/>
          </a:p>
        </p:txBody>
      </p:sp>
      <p:sp>
        <p:nvSpPr>
          <p:cNvPr id="3" name="Content Placeholder 2"/>
          <p:cNvSpPr>
            <a:spLocks noGrp="1"/>
          </p:cNvSpPr>
          <p:nvPr>
            <p:ph idx="1"/>
          </p:nvPr>
        </p:nvSpPr>
        <p:spPr/>
        <p:txBody>
          <a:bodyPr/>
          <a:lstStyle/>
          <a:p>
            <a:r>
              <a:rPr lang="en-US" b="0" dirty="0"/>
              <a:t>Motion</a:t>
            </a:r>
          </a:p>
          <a:p>
            <a:r>
              <a:rPr lang="en-US" b="0" dirty="0"/>
              <a:t>Authorize </a:t>
            </a:r>
            <a:r>
              <a:rPr lang="en-US" b="0" dirty="0" err="1"/>
              <a:t>TGaz</a:t>
            </a:r>
            <a:r>
              <a:rPr lang="en-US" b="0" dirty="0"/>
              <a:t> to hold an ad-hoc meeting on </a:t>
            </a:r>
            <a:r>
              <a:rPr lang="en-US" b="0" dirty="0" smtClean="0"/>
              <a:t>week of Aug. 26</a:t>
            </a:r>
            <a:r>
              <a:rPr lang="en-US" b="0" baseline="30000" dirty="0" smtClean="0"/>
              <a:t>th</a:t>
            </a:r>
            <a:r>
              <a:rPr lang="en-US" b="0" dirty="0" smtClean="0"/>
              <a:t> or Sep. 2</a:t>
            </a:r>
            <a:r>
              <a:rPr lang="en-US" b="0" baseline="30000" dirty="0" smtClean="0"/>
              <a:t>nd</a:t>
            </a:r>
            <a:r>
              <a:rPr lang="en-US" b="0" dirty="0" smtClean="0"/>
              <a:t> (TBA), 2019 in the bay area Ca.,</a:t>
            </a:r>
            <a:r>
              <a:rPr lang="en-US" b="0" dirty="0"/>
              <a:t> for the purpose of comment </a:t>
            </a:r>
            <a:r>
              <a:rPr lang="en-US" b="0" dirty="0" smtClean="0"/>
              <a:t>resolution.</a:t>
            </a:r>
          </a:p>
          <a:p>
            <a:endParaRPr lang="en-US" b="0" dirty="0" smtClean="0"/>
          </a:p>
          <a:p>
            <a:r>
              <a:rPr lang="en-US" b="0" dirty="0" smtClean="0"/>
              <a:t>Move: Ganesh </a:t>
            </a:r>
            <a:r>
              <a:rPr lang="en-US" b="0" dirty="0" err="1" smtClean="0"/>
              <a:t>Venkatesan</a:t>
            </a:r>
            <a:endParaRPr lang="en-US" b="0" dirty="0" smtClean="0"/>
          </a:p>
          <a:p>
            <a:r>
              <a:rPr lang="en-US" b="0" dirty="0" smtClean="0"/>
              <a:t>Second: Christian Berger</a:t>
            </a:r>
          </a:p>
          <a:p>
            <a:r>
              <a:rPr lang="en-US" b="0" dirty="0" smtClean="0"/>
              <a:t>Results (Y/N/A): 15/0/0</a:t>
            </a:r>
          </a:p>
          <a:p>
            <a:r>
              <a:rPr lang="en-US" b="0" dirty="0" smtClean="0"/>
              <a:t>Motion passes.</a:t>
            </a:r>
          </a:p>
          <a:p>
            <a:endParaRPr lang="en-US" b="0" dirty="0"/>
          </a:p>
          <a:p>
            <a:r>
              <a:rPr lang="en-US" dirty="0"/>
              <a:t/>
            </a:r>
            <a:br>
              <a:rPr lang="en-US"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7423151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smtClean="0"/>
              <a:t>Submission 11-19-</a:t>
            </a:r>
            <a:r>
              <a:rPr lang="he-IL" sz="2800" dirty="0" smtClean="0"/>
              <a:t>123</a:t>
            </a:r>
            <a:r>
              <a:rPr lang="en-US" sz="2800" dirty="0" smtClean="0"/>
              <a:t>4</a:t>
            </a:r>
            <a:endParaRPr lang="en-US" dirty="0"/>
          </a:p>
        </p:txBody>
      </p:sp>
      <p:sp>
        <p:nvSpPr>
          <p:cNvPr id="3" name="Content Placeholder 2"/>
          <p:cNvSpPr>
            <a:spLocks noGrp="1"/>
          </p:cNvSpPr>
          <p:nvPr>
            <p:ph idx="1"/>
          </p:nvPr>
        </p:nvSpPr>
        <p:spPr>
          <a:xfrm>
            <a:off x="914401" y="1412777"/>
            <a:ext cx="10361084" cy="4681638"/>
          </a:xfrm>
        </p:spPr>
        <p:txBody>
          <a:bodyPr/>
          <a:lstStyle/>
          <a:p>
            <a:r>
              <a:rPr lang="en-US" dirty="0" smtClean="0"/>
              <a:t>Motion</a:t>
            </a:r>
          </a:p>
          <a:p>
            <a:r>
              <a:rPr lang="en-US" b="0" dirty="0" smtClean="0"/>
              <a:t>Move to adopt the resolutions depicted by document 11-19-1234r2 for </a:t>
            </a:r>
            <a:r>
              <a:rPr lang="en-US" b="0" dirty="0"/>
              <a:t>CIDs </a:t>
            </a:r>
            <a:r>
              <a:rPr lang="en-US" b="0" dirty="0" smtClean="0"/>
              <a:t>2285,</a:t>
            </a:r>
          </a:p>
          <a:p>
            <a:r>
              <a:rPr lang="en-US" b="0" dirty="0" smtClean="0"/>
              <a:t>2284</a:t>
            </a:r>
            <a:r>
              <a:rPr lang="en-US" b="0" dirty="0"/>
              <a:t>, 2262, 2049, 2047, 2041, 1990, 1615, 1396, 1390, </a:t>
            </a:r>
            <a:r>
              <a:rPr lang="en-US" b="0" dirty="0" smtClean="0"/>
              <a:t>1332 and 1114,</a:t>
            </a:r>
          </a:p>
          <a:p>
            <a:r>
              <a:rPr lang="en-US" b="0" dirty="0" smtClean="0"/>
              <a:t>instruct </a:t>
            </a:r>
            <a:r>
              <a:rPr lang="en-US" b="0" dirty="0"/>
              <a:t>the technical editor to incorporate it in the P802.11az draft and grant </a:t>
            </a:r>
            <a:r>
              <a:rPr lang="en-US" b="0" dirty="0" smtClean="0"/>
              <a:t>the</a:t>
            </a:r>
          </a:p>
          <a:p>
            <a:r>
              <a:rPr lang="en-US" b="0" dirty="0" smtClean="0"/>
              <a:t>editor </a:t>
            </a:r>
            <a:r>
              <a:rPr lang="en-US" b="0" dirty="0"/>
              <a:t>editorial license. </a:t>
            </a:r>
            <a:endParaRPr lang="en-US" b="0" dirty="0" smtClean="0"/>
          </a:p>
          <a:p>
            <a:endParaRPr lang="en-US" b="0" dirty="0" smtClean="0"/>
          </a:p>
          <a:p>
            <a:r>
              <a:rPr lang="en-US" b="0" dirty="0" smtClean="0"/>
              <a:t>Moved: Qinghua Li </a:t>
            </a:r>
          </a:p>
          <a:p>
            <a:r>
              <a:rPr lang="en-US" b="0" dirty="0" smtClean="0"/>
              <a:t>Second: Ganesh </a:t>
            </a:r>
            <a:r>
              <a:rPr lang="en-US" b="0" dirty="0" err="1" smtClean="0"/>
              <a:t>Venkatesan</a:t>
            </a:r>
            <a:endParaRPr lang="en-US" b="0" dirty="0" smtClean="0"/>
          </a:p>
          <a:p>
            <a:r>
              <a:rPr lang="en-US" b="0" dirty="0" smtClean="0"/>
              <a:t>Results (Y/N/A): 14/0/0</a:t>
            </a:r>
          </a:p>
          <a:p>
            <a:r>
              <a:rPr lang="en-US" b="0" dirty="0" smtClean="0"/>
              <a:t>Motion passes.</a:t>
            </a:r>
          </a:p>
          <a:p>
            <a:endParaRPr lang="en-US" sz="2000" b="0" dirty="0"/>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383347434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smtClean="0"/>
              <a:t>Submission 11-19-</a:t>
            </a:r>
            <a:r>
              <a:rPr lang="he-IL" sz="2800" dirty="0" smtClean="0"/>
              <a:t>1</a:t>
            </a:r>
            <a:r>
              <a:rPr lang="en-US" sz="2800" dirty="0" smtClean="0"/>
              <a:t>036</a:t>
            </a:r>
            <a:endParaRPr lang="en-US" dirty="0"/>
          </a:p>
        </p:txBody>
      </p:sp>
      <p:sp>
        <p:nvSpPr>
          <p:cNvPr id="3" name="Content Placeholder 2"/>
          <p:cNvSpPr>
            <a:spLocks noGrp="1"/>
          </p:cNvSpPr>
          <p:nvPr>
            <p:ph idx="1"/>
          </p:nvPr>
        </p:nvSpPr>
        <p:spPr>
          <a:xfrm>
            <a:off x="914401" y="1412777"/>
            <a:ext cx="10361084" cy="4681638"/>
          </a:xfrm>
        </p:spPr>
        <p:txBody>
          <a:bodyPr/>
          <a:lstStyle/>
          <a:p>
            <a:r>
              <a:rPr lang="en-US" dirty="0" smtClean="0"/>
              <a:t>Motion</a:t>
            </a:r>
          </a:p>
          <a:p>
            <a:r>
              <a:rPr lang="en-US" b="0" dirty="0" smtClean="0"/>
              <a:t>Move to adopt submission 11-19-1036r5, instruct </a:t>
            </a:r>
            <a:r>
              <a:rPr lang="en-US" b="0" dirty="0"/>
              <a:t>the technical editor </a:t>
            </a:r>
            <a:r>
              <a:rPr lang="en-US" b="0" dirty="0" smtClean="0"/>
              <a:t>to</a:t>
            </a:r>
          </a:p>
          <a:p>
            <a:r>
              <a:rPr lang="en-US" b="0" dirty="0" smtClean="0"/>
              <a:t>incorporate it </a:t>
            </a:r>
            <a:r>
              <a:rPr lang="en-US" b="0" dirty="0"/>
              <a:t>in the P802.11az draft and grant </a:t>
            </a:r>
            <a:r>
              <a:rPr lang="en-US" b="0" dirty="0" smtClean="0"/>
              <a:t>the editor </a:t>
            </a:r>
            <a:r>
              <a:rPr lang="en-US" b="0" dirty="0"/>
              <a:t>editorial license. </a:t>
            </a:r>
            <a:endParaRPr lang="en-US" b="0" dirty="0" smtClean="0"/>
          </a:p>
          <a:p>
            <a:endParaRPr lang="en-US" b="0" dirty="0" smtClean="0"/>
          </a:p>
          <a:p>
            <a:r>
              <a:rPr lang="en-US" b="0" dirty="0" smtClean="0"/>
              <a:t>Moved: Assaf Kasher </a:t>
            </a:r>
          </a:p>
          <a:p>
            <a:r>
              <a:rPr lang="en-US" b="0" dirty="0" smtClean="0"/>
              <a:t>Second: Ganesh </a:t>
            </a:r>
            <a:r>
              <a:rPr lang="en-US" b="0" dirty="0" err="1" smtClean="0"/>
              <a:t>Venkatesan</a:t>
            </a:r>
            <a:endParaRPr lang="en-US" b="0" dirty="0" smtClean="0"/>
          </a:p>
          <a:p>
            <a:r>
              <a:rPr lang="en-US" b="0" dirty="0" smtClean="0"/>
              <a:t>Results (Y/N/A): 13/0/0</a:t>
            </a:r>
          </a:p>
          <a:p>
            <a:r>
              <a:rPr lang="en-US" b="0" dirty="0" smtClean="0"/>
              <a:t>Motion passes</a:t>
            </a:r>
          </a:p>
          <a:p>
            <a:endParaRPr lang="en-US" b="0" dirty="0" smtClean="0"/>
          </a:p>
          <a:p>
            <a:endParaRPr lang="en-US" sz="2000" b="0" dirty="0"/>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29852241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751015"/>
            <a:ext cx="11233248" cy="434340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1237530974"/>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0011969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2472077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a:t>
            </a:r>
            <a:r>
              <a:rPr lang="en-US" altLang="en-US">
                <a:solidFill>
                  <a:schemeClr val="tx2"/>
                </a:solidFill>
              </a:rPr>
              <a:t># </a:t>
            </a:r>
            <a:r>
              <a:rPr lang="en-US" altLang="en-US" smtClean="0">
                <a:solidFill>
                  <a:schemeClr val="tx2"/>
                </a:solidFill>
              </a:rPr>
              <a:t>5 </a:t>
            </a:r>
            <a:r>
              <a:rPr lang="en-US" altLang="en-US" dirty="0">
                <a:solidFill>
                  <a:schemeClr val="tx2"/>
                </a:solidFill>
              </a:rPr>
              <a:t>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Agenda setting (8 min)</a:t>
            </a:r>
          </a:p>
          <a:p>
            <a:pPr algn="just">
              <a:spcBef>
                <a:spcPct val="20000"/>
              </a:spcBef>
              <a:buFontTx/>
              <a:buChar char="•"/>
            </a:pPr>
            <a:r>
              <a:rPr lang="en-US" altLang="en-US" sz="2000" b="0" dirty="0"/>
              <a:t>Complete discussion of 11-19-1040 (</a:t>
            </a:r>
            <a:r>
              <a:rPr lang="en-US" altLang="en-US" sz="2000" b="0" dirty="0" smtClean="0"/>
              <a:t>20min)</a:t>
            </a:r>
            <a:endParaRPr lang="en-US" altLang="en-US" sz="2000" b="0" dirty="0"/>
          </a:p>
          <a:p>
            <a:pPr algn="just">
              <a:spcBef>
                <a:spcPct val="20000"/>
              </a:spcBef>
              <a:buFontTx/>
              <a:buChar char="•"/>
            </a:pPr>
            <a:r>
              <a:rPr lang="en-US" altLang="en-US" sz="2000" b="0" dirty="0" smtClean="0"/>
              <a:t>Approve </a:t>
            </a:r>
            <a:r>
              <a:rPr lang="en-US" altLang="en-US" sz="2000" b="0" dirty="0" smtClean="0"/>
              <a:t>May meeting minutes. (5min</a:t>
            </a:r>
            <a:r>
              <a:rPr lang="en-US" altLang="en-US" sz="2000" b="0" dirty="0" smtClean="0"/>
              <a:t>)</a:t>
            </a:r>
          </a:p>
          <a:p>
            <a:pPr algn="just">
              <a:spcBef>
                <a:spcPct val="20000"/>
              </a:spcBef>
              <a:buFontTx/>
              <a:buChar char="•"/>
            </a:pPr>
            <a:r>
              <a:rPr lang="en-US" altLang="en-US" sz="2000" b="0" dirty="0"/>
              <a:t>Review comments assignment status (15min</a:t>
            </a:r>
            <a:r>
              <a:rPr lang="en-US" altLang="en-US" sz="2000" b="0" dirty="0" smtClean="0"/>
              <a:t>)</a:t>
            </a:r>
            <a:endParaRPr lang="en-US" altLang="en-US" sz="2000" b="0" dirty="0" smtClean="0"/>
          </a:p>
          <a:p>
            <a:pPr algn="just">
              <a:spcBef>
                <a:spcPct val="20000"/>
              </a:spcBef>
              <a:buFontTx/>
              <a:buChar char="•"/>
            </a:pPr>
            <a:r>
              <a:rPr lang="en-US" altLang="en-US" sz="2000" b="0" dirty="0" smtClean="0"/>
              <a:t>Consider </a:t>
            </a:r>
            <a:r>
              <a:rPr lang="en-US" altLang="en-US" sz="2000" b="0" dirty="0"/>
              <a:t>comment resolution </a:t>
            </a:r>
            <a:r>
              <a:rPr lang="en-US" altLang="en-US" sz="2000" b="0" dirty="0" smtClean="0"/>
              <a:t>submissions </a:t>
            </a:r>
            <a:r>
              <a:rPr lang="en-US" altLang="en-US" sz="2000" b="0" dirty="0" smtClean="0"/>
              <a:t>(</a:t>
            </a:r>
            <a:r>
              <a:rPr lang="en-US" altLang="en-US" sz="2000" b="0" dirty="0" smtClean="0"/>
              <a:t>65</a:t>
            </a:r>
            <a:r>
              <a:rPr lang="en-US" altLang="en-US" sz="2000" b="0" dirty="0" smtClean="0"/>
              <a:t>min </a:t>
            </a:r>
            <a:r>
              <a:rPr lang="en-US" altLang="en-US" sz="2000" b="0" dirty="0" smtClean="0"/>
              <a:t>- as time permits</a:t>
            </a:r>
            <a:r>
              <a:rPr lang="en-US" altLang="en-US" sz="2000" b="0" dirty="0" smtClean="0"/>
              <a:t>).</a:t>
            </a:r>
            <a:endParaRPr lang="en-US" altLang="en-US"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20601199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a:t>
            </a:r>
            <a:r>
              <a:rPr lang="en-US" altLang="en-US">
                <a:solidFill>
                  <a:schemeClr val="tx2"/>
                </a:solidFill>
              </a:rPr>
              <a:t># </a:t>
            </a:r>
            <a:r>
              <a:rPr lang="en-US" altLang="en-US" smtClean="0">
                <a:solidFill>
                  <a:schemeClr val="tx2"/>
                </a:solidFill>
              </a:rPr>
              <a:t>5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560294384"/>
              </p:ext>
            </p:extLst>
          </p:nvPr>
        </p:nvGraphicFramePr>
        <p:xfrm>
          <a:off x="263351" y="1484786"/>
          <a:ext cx="11593288" cy="4264511"/>
        </p:xfrm>
        <a:graphic>
          <a:graphicData uri="http://schemas.openxmlformats.org/drawingml/2006/table">
            <a:tbl>
              <a:tblPr firstRow="1" bandRow="1">
                <a:tableStyleId>{21E4AEA4-8DFA-4A89-87EB-49C32662AFE0}</a:tableStyleId>
              </a:tblPr>
              <a:tblGrid>
                <a:gridCol w="1152129"/>
                <a:gridCol w="1800200"/>
                <a:gridCol w="5616624"/>
                <a:gridCol w="1224136"/>
                <a:gridCol w="1800199"/>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algn="l" defTabSz="914400" rtl="0" eaLnBrk="1" latinLnBrk="0" hangingPunct="1"/>
                      <a:r>
                        <a:rPr lang="en-US" sz="1600" kern="1200" dirty="0" smtClean="0">
                          <a:solidFill>
                            <a:schemeClr val="dk1"/>
                          </a:solidFill>
                          <a:latin typeface="+mn-lt"/>
                          <a:ea typeface="+mn-ea"/>
                          <a:cs typeface="+mn-cs"/>
                        </a:rPr>
                        <a:t>11-19-946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15min</a:t>
                      </a:r>
                      <a:endParaRPr lang="en-US" sz="1600" kern="1200" dirty="0">
                        <a:solidFill>
                          <a:schemeClr val="dk1"/>
                        </a:solidFill>
                        <a:latin typeface="+mn-lt"/>
                        <a:ea typeface="+mn-ea"/>
                        <a:cs typeface="+mn-cs"/>
                      </a:endParaRPr>
                    </a:p>
                  </a:txBody>
                  <a:tcPr marT="45712" marB="45712"/>
                </a:tc>
              </a:tr>
              <a:tr h="376553">
                <a:tc>
                  <a:txBody>
                    <a:bodyPr/>
                    <a:lstStyle/>
                    <a:p>
                      <a:r>
                        <a:rPr lang="en-US" sz="1600" dirty="0" smtClean="0"/>
                        <a:t>11-19-1040</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Fine timing measurement parameters element - Amendment text</a:t>
                      </a:r>
                    </a:p>
                  </a:txBody>
                  <a:tcPr marT="45712" marB="45712"/>
                </a:tc>
                <a:tc>
                  <a:txBody>
                    <a:bodyPr/>
                    <a:lstStyle/>
                    <a:p>
                      <a:r>
                        <a:rPr lang="en-US" sz="1600" dirty="0" smtClean="0"/>
                        <a:t>CR MAC</a:t>
                      </a:r>
                      <a:endParaRPr lang="en-US" sz="1600" dirty="0"/>
                    </a:p>
                  </a:txBody>
                  <a:tcPr marT="45712" marB="45712"/>
                </a:tc>
                <a:tc>
                  <a:txBody>
                    <a:bodyPr/>
                    <a:lstStyle/>
                    <a:p>
                      <a:r>
                        <a:rPr lang="en-US" sz="1600" dirty="0" smtClean="0"/>
                        <a:t>20</a:t>
                      </a:r>
                      <a:r>
                        <a:rPr lang="en-US" sz="1600" baseline="0" dirty="0" smtClean="0"/>
                        <a:t> min – for completion</a:t>
                      </a:r>
                      <a:endParaRPr lang="en-US" sz="1600" dirty="0"/>
                    </a:p>
                  </a:txBody>
                  <a:tcPr marT="45712" marB="45712"/>
                </a:tc>
              </a:tr>
              <a:tr h="182872">
                <a:tc>
                  <a:txBody>
                    <a:bodyPr/>
                    <a:lstStyle/>
                    <a:p>
                      <a:r>
                        <a:rPr lang="en-US" sz="1600" dirty="0" smtClean="0"/>
                        <a:t>11-19-1041</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r>
                        <a:rPr lang="en-US" sz="1600" kern="1200" dirty="0" smtClean="0">
                          <a:solidFill>
                            <a:schemeClr val="dk1"/>
                          </a:solidFill>
                          <a:effectLst/>
                          <a:latin typeface="+mn-lt"/>
                          <a:ea typeface="+mn-ea"/>
                          <a:cs typeface="+mn-cs"/>
                        </a:rPr>
                        <a:t>Passive Location Ranging Inheritance of TB Ranging Properties - Amendment text</a:t>
                      </a:r>
                      <a:endParaRPr lang="en-US" sz="1600" kern="1200" dirty="0">
                        <a:solidFill>
                          <a:schemeClr val="dk1"/>
                        </a:solidFill>
                        <a:effectLst/>
                        <a:latin typeface="+mn-lt"/>
                        <a:ea typeface="+mn-ea"/>
                        <a:cs typeface="+mn-cs"/>
                      </a:endParaRPr>
                    </a:p>
                  </a:txBody>
                  <a:tcPr marT="45712" marB="45712"/>
                </a:tc>
                <a:tc>
                  <a:txBody>
                    <a:bodyPr/>
                    <a:lstStyle/>
                    <a:p>
                      <a:r>
                        <a:rPr lang="en-US" sz="1600" dirty="0" smtClean="0"/>
                        <a:t>CR</a:t>
                      </a:r>
                      <a:r>
                        <a:rPr lang="en-US" sz="1600" baseline="0" dirty="0" smtClean="0"/>
                        <a:t> MAC</a:t>
                      </a:r>
                      <a:endParaRPr lang="en-US" sz="1600" dirty="0"/>
                    </a:p>
                  </a:txBody>
                  <a:tcPr marT="45712" marB="45712"/>
                </a:tc>
                <a:tc>
                  <a:txBody>
                    <a:bodyPr/>
                    <a:lstStyle/>
                    <a:p>
                      <a:r>
                        <a:rPr lang="en-US" dirty="0" smtClean="0"/>
                        <a:t>45min</a:t>
                      </a:r>
                      <a:endParaRPr lang="en-US" dirty="0"/>
                    </a:p>
                  </a:txBody>
                  <a:tcPr marT="45712" marB="45712"/>
                </a:tc>
              </a:tr>
              <a:tr h="182872">
                <a:tc>
                  <a:txBody>
                    <a:bodyPr/>
                    <a:lstStyle/>
                    <a:p>
                      <a:r>
                        <a:rPr lang="en-US" sz="1600" strike="sngStrike" dirty="0" smtClean="0"/>
                        <a:t>11-19-678</a:t>
                      </a:r>
                      <a:endParaRPr lang="en-US" sz="1600" strike="sngStrike" dirty="0"/>
                    </a:p>
                  </a:txBody>
                  <a:tcPr marT="45712" marB="45712"/>
                </a:tc>
                <a:tc>
                  <a:txBody>
                    <a:bodyPr/>
                    <a:lstStyle/>
                    <a:p>
                      <a:r>
                        <a:rPr lang="en-US" sz="1600" strike="sngStrike" dirty="0" smtClean="0"/>
                        <a:t>Dibakar Das</a:t>
                      </a:r>
                      <a:endParaRPr lang="en-US" sz="1600" strike="sngStrike" dirty="0"/>
                    </a:p>
                  </a:txBody>
                  <a:tcPr marT="45712" marB="45712"/>
                </a:tc>
                <a:tc>
                  <a:txBody>
                    <a:bodyPr/>
                    <a:lstStyle/>
                    <a:p>
                      <a:r>
                        <a:rPr lang="en-US" sz="1800" strike="sngStrike" kern="1200" dirty="0" smtClean="0">
                          <a:solidFill>
                            <a:schemeClr val="dk1"/>
                          </a:solidFill>
                          <a:effectLst/>
                          <a:latin typeface="+mn-lt"/>
                          <a:ea typeface="+mn-ea"/>
                          <a:cs typeface="+mn-cs"/>
                        </a:rPr>
                        <a:t>CR for CID 1115</a:t>
                      </a:r>
                      <a:endParaRPr lang="en-US" sz="1600" strike="sngStrike" dirty="0"/>
                    </a:p>
                  </a:txBody>
                  <a:tcPr marT="45712" marB="45712"/>
                </a:tc>
                <a:tc>
                  <a:txBody>
                    <a:bodyPr/>
                    <a:lstStyle/>
                    <a:p>
                      <a:r>
                        <a:rPr lang="en-US" sz="1600" strike="sngStrike" dirty="0" smtClean="0"/>
                        <a:t>CR MAC</a:t>
                      </a:r>
                      <a:endParaRPr lang="en-US" sz="1600" strike="sng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sngStrike" dirty="0" smtClean="0"/>
                        <a:t>25min – as time </a:t>
                      </a:r>
                      <a:r>
                        <a:rPr lang="en-US" strike="sngStrike" dirty="0" smtClean="0"/>
                        <a:t>permits </a:t>
                      </a:r>
                      <a:r>
                        <a:rPr lang="en-US" strike="noStrike" dirty="0" smtClean="0"/>
                        <a:t>for a later meeting</a:t>
                      </a:r>
                      <a:endParaRPr lang="en-US" strike="sngStrike" dirty="0" smtClean="0"/>
                    </a:p>
                  </a:txBody>
                  <a:tcPr marT="45712" marB="45712"/>
                </a:tc>
              </a:tr>
              <a:tr h="376545">
                <a:tc>
                  <a:txBody>
                    <a:bodyPr/>
                    <a:lstStyle/>
                    <a:p>
                      <a:r>
                        <a:rPr lang="en-US" sz="1600" dirty="0" smtClean="0"/>
                        <a:t>11-19-1277</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Ganesh </a:t>
                      </a:r>
                      <a:r>
                        <a:rPr lang="en-US" sz="1600" dirty="0" err="1" smtClean="0"/>
                        <a:t>Venkatesan</a:t>
                      </a:r>
                      <a:endParaRPr lang="en-US" sz="1600" dirty="0" smtClean="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smtClean="0">
                          <a:solidFill>
                            <a:schemeClr val="dk1"/>
                          </a:solidFill>
                          <a:effectLst/>
                          <a:latin typeface="+mn-lt"/>
                          <a:ea typeface="+mn-ea"/>
                          <a:cs typeface="+mn-cs"/>
                        </a:rPr>
                        <a:t>LB240 CIDs -- require some direction to resolve</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CR MAC</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25min– as time permits</a:t>
                      </a:r>
                    </a:p>
                  </a:txBody>
                  <a:tcPr marT="45712" marB="45712"/>
                </a:tc>
              </a:tr>
              <a:tr h="376545">
                <a:tc>
                  <a:txBody>
                    <a:bodyPr/>
                    <a:lstStyle/>
                    <a:p>
                      <a:endParaRPr lang="en-US"/>
                    </a:p>
                  </a:txBody>
                  <a:tcPr marT="45712" marB="45712"/>
                </a:tc>
                <a:tc>
                  <a:txBody>
                    <a:bodyPr/>
                    <a:lstStyle/>
                    <a:p>
                      <a:endParaRPr lang="en-US" dirty="0"/>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tr>
            </a:tbl>
          </a:graphicData>
        </a:graphic>
      </p:graphicFrame>
    </p:spTree>
    <p:extLst>
      <p:ext uri="{BB962C8B-B14F-4D97-AF65-F5344CB8AC3E}">
        <p14:creationId xmlns:p14="http://schemas.microsoft.com/office/powerpoint/2010/main" val="128953838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smtClean="0"/>
              <a:t>Submission 11-19-</a:t>
            </a:r>
            <a:r>
              <a:rPr lang="he-IL" sz="2800" dirty="0" smtClean="0"/>
              <a:t>1</a:t>
            </a:r>
            <a:r>
              <a:rPr lang="en-US" sz="2800" dirty="0" smtClean="0"/>
              <a:t>040</a:t>
            </a:r>
            <a:endParaRPr lang="en-US" dirty="0"/>
          </a:p>
        </p:txBody>
      </p:sp>
      <p:sp>
        <p:nvSpPr>
          <p:cNvPr id="3" name="Content Placeholder 2"/>
          <p:cNvSpPr>
            <a:spLocks noGrp="1"/>
          </p:cNvSpPr>
          <p:nvPr>
            <p:ph idx="1"/>
          </p:nvPr>
        </p:nvSpPr>
        <p:spPr>
          <a:xfrm>
            <a:off x="914401" y="1412777"/>
            <a:ext cx="10361084" cy="4681638"/>
          </a:xfrm>
        </p:spPr>
        <p:txBody>
          <a:bodyPr/>
          <a:lstStyle/>
          <a:p>
            <a:r>
              <a:rPr lang="en-US" dirty="0" smtClean="0"/>
              <a:t>Motion</a:t>
            </a:r>
            <a:endParaRPr lang="en-US" dirty="0" smtClean="0"/>
          </a:p>
          <a:p>
            <a:r>
              <a:rPr lang="en-US" b="0" dirty="0" smtClean="0"/>
              <a:t>Move to adopt the resolutions depicted by document 11-19-1040r5 for </a:t>
            </a:r>
            <a:r>
              <a:rPr lang="en-US" b="0" dirty="0"/>
              <a:t>CIDs </a:t>
            </a:r>
            <a:r>
              <a:rPr lang="en-US" b="0" dirty="0" smtClean="0"/>
              <a:t>1121,</a:t>
            </a:r>
          </a:p>
          <a:p>
            <a:r>
              <a:rPr lang="en-US" b="0" dirty="0" smtClean="0"/>
              <a:t>1508</a:t>
            </a:r>
            <a:r>
              <a:rPr lang="en-US" b="0" dirty="0"/>
              <a:t>, 1383, 1509, 1635, 1791, 2247, 1210, 1062, 1066</a:t>
            </a:r>
            <a:r>
              <a:rPr lang="en-US" b="0" dirty="0" smtClean="0"/>
              <a:t>, </a:t>
            </a:r>
            <a:r>
              <a:rPr lang="en-US" b="0" dirty="0"/>
              <a:t>1630, 2246, </a:t>
            </a:r>
            <a:r>
              <a:rPr lang="en-US" b="0" dirty="0" smtClean="0"/>
              <a:t>1208,</a:t>
            </a:r>
          </a:p>
          <a:p>
            <a:r>
              <a:rPr lang="en-US" b="0" dirty="0" smtClean="0"/>
              <a:t>2265</a:t>
            </a:r>
            <a:r>
              <a:rPr lang="en-US" b="0" dirty="0"/>
              <a:t>, 1708, 1064, 1211, 1065, 1096, and </a:t>
            </a:r>
            <a:r>
              <a:rPr lang="en-US" b="0" dirty="0" smtClean="0"/>
              <a:t>1629, instruct </a:t>
            </a:r>
            <a:r>
              <a:rPr lang="en-US" b="0" dirty="0"/>
              <a:t>the technical editor </a:t>
            </a:r>
            <a:r>
              <a:rPr lang="en-US" b="0" dirty="0" smtClean="0"/>
              <a:t>to</a:t>
            </a:r>
          </a:p>
          <a:p>
            <a:r>
              <a:rPr lang="en-US" b="0" dirty="0" smtClean="0"/>
              <a:t>incorporate </a:t>
            </a:r>
            <a:r>
              <a:rPr lang="en-US" b="0" dirty="0"/>
              <a:t>it in the P802.11az draft and grant </a:t>
            </a:r>
            <a:r>
              <a:rPr lang="en-US" b="0" dirty="0" smtClean="0"/>
              <a:t>the editor </a:t>
            </a:r>
            <a:r>
              <a:rPr lang="en-US" b="0" dirty="0"/>
              <a:t>editorial license. </a:t>
            </a:r>
            <a:endParaRPr lang="en-US" b="0" dirty="0" smtClean="0"/>
          </a:p>
          <a:p>
            <a:endParaRPr lang="en-US" b="0" dirty="0" smtClean="0"/>
          </a:p>
          <a:p>
            <a:r>
              <a:rPr lang="en-US" b="0" dirty="0" smtClean="0"/>
              <a:t>Moved</a:t>
            </a:r>
            <a:r>
              <a:rPr lang="en-US" b="0" dirty="0" smtClean="0"/>
              <a:t>: Christian Berger</a:t>
            </a:r>
            <a:endParaRPr lang="en-US" b="0" dirty="0" smtClean="0"/>
          </a:p>
          <a:p>
            <a:r>
              <a:rPr lang="en-US" b="0" dirty="0" smtClean="0"/>
              <a:t>Second</a:t>
            </a:r>
            <a:r>
              <a:rPr lang="en-US" b="0" dirty="0" smtClean="0"/>
              <a:t>: Erik Lindskog</a:t>
            </a:r>
            <a:endParaRPr lang="en-US" b="0" dirty="0" smtClean="0"/>
          </a:p>
          <a:p>
            <a:r>
              <a:rPr lang="en-US" b="0" dirty="0" smtClean="0"/>
              <a:t>Results (Y/N/A</a:t>
            </a:r>
            <a:r>
              <a:rPr lang="en-US" b="0" dirty="0" smtClean="0"/>
              <a:t>):11/0/0</a:t>
            </a:r>
          </a:p>
          <a:p>
            <a:r>
              <a:rPr lang="en-US" b="0" dirty="0" smtClean="0"/>
              <a:t>Motion passes.</a:t>
            </a:r>
            <a:endParaRPr lang="en-US" b="0" dirty="0" smtClean="0"/>
          </a:p>
          <a:p>
            <a:endParaRPr lang="en-US" sz="2000" b="0" dirty="0"/>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415860712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a:xfrm>
            <a:off x="695400" y="1981201"/>
            <a:ext cx="11449272" cy="4113213"/>
          </a:xfrm>
        </p:spPr>
        <p:txBody>
          <a:bodyPr/>
          <a:lstStyle/>
          <a:p>
            <a:pPr marL="0" indent="0"/>
            <a:r>
              <a:rPr lang="en-US" sz="2000" b="0" dirty="0"/>
              <a:t>Document </a:t>
            </a:r>
            <a:r>
              <a:rPr lang="en-US" sz="2000" b="0" dirty="0" smtClean="0"/>
              <a:t>11-19/882r “</a:t>
            </a:r>
            <a:r>
              <a:rPr lang="en-US" sz="2000" b="0" dirty="0"/>
              <a:t>Meeting Minutes May 2019 Session</a:t>
            </a:r>
            <a:r>
              <a:rPr lang="en-US" sz="2000" b="0" dirty="0" smtClean="0"/>
              <a:t>” originally posted </a:t>
            </a:r>
            <a:r>
              <a:rPr lang="en-US" sz="2000" b="0" dirty="0"/>
              <a:t>to Mentor on </a:t>
            </a:r>
            <a:r>
              <a:rPr lang="en-US" sz="2000" b="0" dirty="0" smtClean="0"/>
              <a:t>May 27</a:t>
            </a:r>
            <a:r>
              <a:rPr lang="en-US" sz="2000" b="0" baseline="30000" dirty="0" smtClean="0"/>
              <a:t>th</a:t>
            </a:r>
            <a:r>
              <a:rPr lang="en-US" sz="2000" b="0" dirty="0" smtClean="0"/>
              <a:t> 2019</a:t>
            </a:r>
            <a:r>
              <a:rPr lang="en-US" sz="2000" b="0" dirty="0" smtClean="0"/>
              <a:t>. </a:t>
            </a:r>
            <a:endParaRPr lang="en-US" sz="2000" b="0" dirty="0"/>
          </a:p>
          <a:p>
            <a:endParaRPr lang="en-US" sz="2000" dirty="0"/>
          </a:p>
          <a:p>
            <a:r>
              <a:rPr lang="en-US" sz="2000" dirty="0"/>
              <a:t>Motion:</a:t>
            </a:r>
          </a:p>
          <a:p>
            <a:pPr marL="0" indent="0"/>
            <a:r>
              <a:rPr lang="en-US" sz="2000" b="0" dirty="0"/>
              <a:t>Move to approve document </a:t>
            </a:r>
            <a:r>
              <a:rPr lang="en-US" sz="2000" b="0" dirty="0" smtClean="0"/>
              <a:t>11-19/882r2 </a:t>
            </a:r>
            <a:r>
              <a:rPr lang="en-US" sz="2000" b="0" dirty="0"/>
              <a:t>as </a:t>
            </a:r>
            <a:r>
              <a:rPr lang="en-US" sz="2000" b="0" dirty="0" err="1"/>
              <a:t>TGaz</a:t>
            </a:r>
            <a:r>
              <a:rPr lang="en-US" sz="2000" b="0" dirty="0"/>
              <a:t> meeting minutes for the </a:t>
            </a:r>
            <a:r>
              <a:rPr lang="en-US" sz="2000" b="0" dirty="0" smtClean="0"/>
              <a:t>May </a:t>
            </a:r>
            <a:r>
              <a:rPr lang="en-US" sz="2000" b="0" dirty="0" smtClean="0"/>
              <a:t>meeting</a:t>
            </a:r>
            <a:r>
              <a:rPr lang="en-US" sz="2000" b="0" dirty="0"/>
              <a:t>. </a:t>
            </a:r>
            <a:endParaRPr lang="en-US" sz="2000" b="0" dirty="0" smtClean="0"/>
          </a:p>
          <a:p>
            <a:pPr marL="0" indent="0"/>
            <a:endParaRPr lang="en-US" sz="2000" b="0" dirty="0"/>
          </a:p>
          <a:p>
            <a:r>
              <a:rPr lang="en-US" sz="2000" b="0" dirty="0"/>
              <a:t>Moved by</a:t>
            </a:r>
            <a:r>
              <a:rPr lang="en-US" sz="2000" b="0" dirty="0" smtClean="0"/>
              <a:t>: Assaf Kasher</a:t>
            </a:r>
            <a:endParaRPr lang="en-US" sz="2000" b="0" dirty="0" smtClean="0"/>
          </a:p>
          <a:p>
            <a:r>
              <a:rPr lang="en-US" sz="2000" b="0" dirty="0" smtClean="0"/>
              <a:t>Seconded </a:t>
            </a:r>
            <a:r>
              <a:rPr lang="en-US" sz="2000" b="0" dirty="0"/>
              <a:t>by</a:t>
            </a:r>
            <a:r>
              <a:rPr lang="en-US" sz="2000" b="0" dirty="0" smtClean="0"/>
              <a:t>: Roy Want</a:t>
            </a:r>
            <a:endParaRPr lang="en-US" sz="2000" b="0" dirty="0"/>
          </a:p>
          <a:p>
            <a:r>
              <a:rPr lang="en-US" sz="2000" b="0" dirty="0"/>
              <a:t>Results (Y/N/A</a:t>
            </a:r>
            <a:r>
              <a:rPr lang="en-US" sz="2000" b="0" dirty="0" smtClean="0"/>
              <a:t>): 12/0/0</a:t>
            </a:r>
          </a:p>
          <a:p>
            <a:r>
              <a:rPr lang="en-US" sz="2000" b="0" dirty="0" smtClean="0"/>
              <a:t>Motion passes.</a:t>
            </a:r>
            <a:endParaRPr lang="en-US" sz="2000"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40600599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smtClean="0"/>
              <a:t>Submission 11-19-</a:t>
            </a:r>
            <a:r>
              <a:rPr lang="he-IL" sz="2800" dirty="0" smtClean="0"/>
              <a:t>1</a:t>
            </a:r>
            <a:r>
              <a:rPr lang="en-US" sz="2800" dirty="0" smtClean="0"/>
              <a:t>041</a:t>
            </a:r>
            <a:endParaRPr lang="en-US" dirty="0"/>
          </a:p>
        </p:txBody>
      </p:sp>
      <p:sp>
        <p:nvSpPr>
          <p:cNvPr id="3" name="Content Placeholder 2"/>
          <p:cNvSpPr>
            <a:spLocks noGrp="1"/>
          </p:cNvSpPr>
          <p:nvPr>
            <p:ph idx="1"/>
          </p:nvPr>
        </p:nvSpPr>
        <p:spPr>
          <a:xfrm>
            <a:off x="914401" y="1412777"/>
            <a:ext cx="10361084" cy="4681638"/>
          </a:xfrm>
        </p:spPr>
        <p:txBody>
          <a:bodyPr/>
          <a:lstStyle/>
          <a:p>
            <a:r>
              <a:rPr lang="en-US" dirty="0" smtClean="0"/>
              <a:t>Motion</a:t>
            </a:r>
            <a:endParaRPr lang="en-US" dirty="0" smtClean="0"/>
          </a:p>
          <a:p>
            <a:r>
              <a:rPr lang="en-US" b="0" dirty="0" smtClean="0"/>
              <a:t>Move to adopt the resolutions depicted by document </a:t>
            </a:r>
            <a:r>
              <a:rPr lang="en-US" b="0" dirty="0" smtClean="0"/>
              <a:t>11-19-1041r2 </a:t>
            </a:r>
            <a:r>
              <a:rPr lang="en-US" b="0" dirty="0" smtClean="0"/>
              <a:t>for </a:t>
            </a:r>
            <a:r>
              <a:rPr lang="en-US" b="0" dirty="0"/>
              <a:t>CIDs 1286, </a:t>
            </a:r>
            <a:endParaRPr lang="en-US" b="0" dirty="0" smtClean="0"/>
          </a:p>
          <a:p>
            <a:r>
              <a:rPr lang="en-US" b="0" dirty="0" smtClean="0"/>
              <a:t>1520</a:t>
            </a:r>
            <a:r>
              <a:rPr lang="en-US" b="0" dirty="0"/>
              <a:t>, 1542, 1543, 1544, 1547, 1548, 1551, 1552, 1553, 1554, 1555, 1556, 1561, </a:t>
            </a:r>
            <a:endParaRPr lang="en-US" b="0" dirty="0" smtClean="0"/>
          </a:p>
          <a:p>
            <a:r>
              <a:rPr lang="en-US" b="0" dirty="0" smtClean="0"/>
              <a:t>1562</a:t>
            </a:r>
            <a:r>
              <a:rPr lang="en-US" b="0" dirty="0"/>
              <a:t>, 1564, 1565, 1574, and 2286 </a:t>
            </a:r>
            <a:r>
              <a:rPr lang="en-US" b="0" dirty="0" smtClean="0"/>
              <a:t>, instruct </a:t>
            </a:r>
            <a:r>
              <a:rPr lang="en-US" b="0" dirty="0"/>
              <a:t>the technical editor </a:t>
            </a:r>
            <a:r>
              <a:rPr lang="en-US" b="0" dirty="0" smtClean="0"/>
              <a:t>to</a:t>
            </a:r>
          </a:p>
          <a:p>
            <a:r>
              <a:rPr lang="en-US" b="0" dirty="0" smtClean="0"/>
              <a:t>incorporate </a:t>
            </a:r>
            <a:r>
              <a:rPr lang="en-US" b="0" dirty="0"/>
              <a:t>it in the P802.11az draft and grant </a:t>
            </a:r>
            <a:r>
              <a:rPr lang="en-US" b="0" dirty="0" smtClean="0"/>
              <a:t>the editor </a:t>
            </a:r>
            <a:r>
              <a:rPr lang="en-US" b="0" dirty="0"/>
              <a:t>editorial license. </a:t>
            </a:r>
            <a:endParaRPr lang="en-US" b="0" dirty="0" smtClean="0"/>
          </a:p>
          <a:p>
            <a:endParaRPr lang="en-US" b="0" dirty="0" smtClean="0"/>
          </a:p>
          <a:p>
            <a:r>
              <a:rPr lang="en-US" b="0" dirty="0" smtClean="0"/>
              <a:t>Moved</a:t>
            </a:r>
            <a:r>
              <a:rPr lang="en-US" b="0" dirty="0" smtClean="0"/>
              <a:t>: Jerome Henry</a:t>
            </a:r>
            <a:endParaRPr lang="en-US" b="0" dirty="0" smtClean="0"/>
          </a:p>
          <a:p>
            <a:r>
              <a:rPr lang="en-US" b="0" dirty="0" smtClean="0"/>
              <a:t>Second</a:t>
            </a:r>
            <a:r>
              <a:rPr lang="en-US" b="0" dirty="0" smtClean="0"/>
              <a:t>: Erik Lindskog</a:t>
            </a:r>
            <a:endParaRPr lang="en-US" b="0" dirty="0" smtClean="0"/>
          </a:p>
          <a:p>
            <a:r>
              <a:rPr lang="en-US" b="0" dirty="0" smtClean="0"/>
              <a:t>Results (Y/N/A</a:t>
            </a:r>
            <a:r>
              <a:rPr lang="en-US" b="0" dirty="0" smtClean="0"/>
              <a:t>): 13/0/0</a:t>
            </a:r>
          </a:p>
          <a:p>
            <a:r>
              <a:rPr lang="en-US" b="0" dirty="0" smtClean="0"/>
              <a:t>Motion passes.</a:t>
            </a:r>
            <a:endParaRPr lang="en-US" b="0" dirty="0" smtClean="0"/>
          </a:p>
          <a:p>
            <a:endParaRPr lang="en-US" b="0" dirty="0" smtClean="0"/>
          </a:p>
          <a:p>
            <a:endParaRPr lang="en-US" sz="2000" b="0" dirty="0"/>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217738793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smtClean="0"/>
              <a:t>Submission 11-19-</a:t>
            </a:r>
            <a:r>
              <a:rPr lang="he-IL" sz="2800" dirty="0" smtClean="0"/>
              <a:t>1</a:t>
            </a:r>
            <a:r>
              <a:rPr lang="en-US" sz="2800" dirty="0" smtClean="0"/>
              <a:t>277</a:t>
            </a:r>
            <a:endParaRPr lang="en-US" dirty="0"/>
          </a:p>
        </p:txBody>
      </p:sp>
      <p:sp>
        <p:nvSpPr>
          <p:cNvPr id="3" name="Content Placeholder 2"/>
          <p:cNvSpPr>
            <a:spLocks noGrp="1"/>
          </p:cNvSpPr>
          <p:nvPr>
            <p:ph idx="1"/>
          </p:nvPr>
        </p:nvSpPr>
        <p:spPr>
          <a:xfrm>
            <a:off x="914401" y="1412777"/>
            <a:ext cx="10361084" cy="4681638"/>
          </a:xfrm>
        </p:spPr>
        <p:txBody>
          <a:bodyPr/>
          <a:lstStyle/>
          <a:p>
            <a:r>
              <a:rPr lang="en-US" dirty="0" smtClean="0"/>
              <a:t>Motion</a:t>
            </a:r>
            <a:endParaRPr lang="en-US" dirty="0" smtClean="0"/>
          </a:p>
          <a:p>
            <a:r>
              <a:rPr lang="en-US" b="0" dirty="0" smtClean="0"/>
              <a:t>Move to adopt the resolutions depicted by document </a:t>
            </a:r>
            <a:r>
              <a:rPr lang="en-US" b="0" dirty="0" smtClean="0"/>
              <a:t>11-19-1277r3 </a:t>
            </a:r>
            <a:r>
              <a:rPr lang="en-US" b="0" dirty="0"/>
              <a:t>for CIDs </a:t>
            </a:r>
            <a:r>
              <a:rPr lang="en-US" b="0" dirty="0" smtClean="0"/>
              <a:t>1238</a:t>
            </a:r>
            <a:r>
              <a:rPr lang="en-US" b="0" dirty="0" smtClean="0"/>
              <a:t>, </a:t>
            </a:r>
          </a:p>
          <a:p>
            <a:r>
              <a:rPr lang="en-US" b="0" dirty="0" smtClean="0"/>
              <a:t>1241, 1661, 1775 and 1776, instruct </a:t>
            </a:r>
            <a:r>
              <a:rPr lang="en-US" b="0" dirty="0"/>
              <a:t>the technical editor </a:t>
            </a:r>
            <a:r>
              <a:rPr lang="en-US" b="0" dirty="0" smtClean="0"/>
              <a:t>to incorporate </a:t>
            </a:r>
            <a:r>
              <a:rPr lang="en-US" b="0" dirty="0"/>
              <a:t>it in the </a:t>
            </a:r>
            <a:endParaRPr lang="en-US" b="0" dirty="0" smtClean="0"/>
          </a:p>
          <a:p>
            <a:r>
              <a:rPr lang="en-US" b="0" dirty="0" smtClean="0"/>
              <a:t>P802.11az </a:t>
            </a:r>
            <a:r>
              <a:rPr lang="en-US" b="0" dirty="0"/>
              <a:t>draft and grant </a:t>
            </a:r>
            <a:r>
              <a:rPr lang="en-US" b="0" dirty="0" smtClean="0"/>
              <a:t>the editor </a:t>
            </a:r>
            <a:r>
              <a:rPr lang="en-US" b="0" dirty="0"/>
              <a:t>editorial license. </a:t>
            </a:r>
            <a:endParaRPr lang="en-US" b="0" dirty="0" smtClean="0"/>
          </a:p>
          <a:p>
            <a:endParaRPr lang="en-US" b="0" dirty="0" smtClean="0"/>
          </a:p>
          <a:p>
            <a:r>
              <a:rPr lang="en-US" b="0" dirty="0" smtClean="0"/>
              <a:t>Moved</a:t>
            </a:r>
            <a:r>
              <a:rPr lang="en-US" b="0" dirty="0" smtClean="0"/>
              <a:t>: Ganesh </a:t>
            </a:r>
            <a:r>
              <a:rPr lang="en-US" b="0" dirty="0" err="1" smtClean="0"/>
              <a:t>Venkatesan</a:t>
            </a:r>
            <a:endParaRPr lang="en-US" b="0" dirty="0" smtClean="0"/>
          </a:p>
          <a:p>
            <a:r>
              <a:rPr lang="en-US" b="0" dirty="0" smtClean="0"/>
              <a:t>Second</a:t>
            </a:r>
            <a:r>
              <a:rPr lang="en-US" b="0" dirty="0" smtClean="0"/>
              <a:t>: Qinghua Li</a:t>
            </a:r>
            <a:endParaRPr lang="en-US" b="0" dirty="0" smtClean="0"/>
          </a:p>
          <a:p>
            <a:r>
              <a:rPr lang="en-US" b="0" dirty="0" smtClean="0"/>
              <a:t>Results (Y/N/A</a:t>
            </a:r>
            <a:r>
              <a:rPr lang="en-US" b="0" dirty="0" smtClean="0"/>
              <a:t>): 13/0/0</a:t>
            </a:r>
          </a:p>
          <a:p>
            <a:r>
              <a:rPr lang="en-US" b="0" dirty="0" smtClean="0"/>
              <a:t>Motion passes.</a:t>
            </a:r>
            <a:endParaRPr lang="en-US" b="0" dirty="0" smtClean="0"/>
          </a:p>
          <a:p>
            <a:endParaRPr lang="en-US" sz="2000" b="0" dirty="0"/>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285721046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Achievements for the week</a:t>
            </a:r>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413008946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Targets for the Sep. meeting</a:t>
            </a:r>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39290026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3972933485"/>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3 Day Ad Hoc</a:t>
            </a:r>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42087585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4421267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6471034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a:t>
            </a:r>
            <a:r>
              <a:rPr lang="en-US" altLang="en-US">
                <a:solidFill>
                  <a:schemeClr val="tx2"/>
                </a:solidFill>
              </a:rPr>
              <a:t># </a:t>
            </a:r>
            <a:r>
              <a:rPr lang="en-US" altLang="en-US" smtClean="0">
                <a:solidFill>
                  <a:schemeClr val="tx2"/>
                </a:solidFill>
              </a:rPr>
              <a:t>6 </a:t>
            </a:r>
            <a:r>
              <a:rPr lang="en-US" altLang="en-US" dirty="0">
                <a:solidFill>
                  <a:schemeClr val="tx2"/>
                </a:solidFill>
              </a:rPr>
              <a:t>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Agenda setting (8 min</a:t>
            </a:r>
            <a:r>
              <a:rPr lang="en-US" altLang="en-US" sz="2000" b="0" dirty="0" smtClean="0"/>
              <a:t>)</a:t>
            </a:r>
          </a:p>
          <a:p>
            <a:pPr algn="just">
              <a:spcBef>
                <a:spcPct val="20000"/>
              </a:spcBef>
              <a:buFontTx/>
              <a:buChar char="•"/>
            </a:pPr>
            <a:r>
              <a:rPr lang="en-US" altLang="en-US" sz="2000" b="0" dirty="0" smtClean="0"/>
              <a:t>Consider </a:t>
            </a:r>
            <a:r>
              <a:rPr lang="en-US" altLang="en-US" sz="2000" b="0" dirty="0"/>
              <a:t>comment resolution </a:t>
            </a:r>
            <a:r>
              <a:rPr lang="en-US" altLang="en-US" sz="2000" b="0" dirty="0" smtClean="0"/>
              <a:t>submissions (as time permits).</a:t>
            </a:r>
            <a:endParaRPr lang="en-US" altLang="en-US" sz="2000" b="0" dirty="0"/>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10942267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a:t>
            </a:r>
            <a:r>
              <a:rPr lang="en-US" altLang="en-US">
                <a:solidFill>
                  <a:schemeClr val="tx2"/>
                </a:solidFill>
              </a:rPr>
              <a:t># </a:t>
            </a:r>
            <a:r>
              <a:rPr lang="en-US" altLang="en-US" smtClean="0">
                <a:solidFill>
                  <a:schemeClr val="tx2"/>
                </a:solidFill>
              </a:rPr>
              <a:t>6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858644729"/>
              </p:ext>
            </p:extLst>
          </p:nvPr>
        </p:nvGraphicFramePr>
        <p:xfrm>
          <a:off x="929215" y="1484786"/>
          <a:ext cx="10460568" cy="4632146"/>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algn="l" defTabSz="914400" rtl="0" eaLnBrk="1" latinLnBrk="0" hangingPunct="1"/>
                      <a:r>
                        <a:rPr lang="en-US" sz="1600" kern="1200" dirty="0" smtClean="0">
                          <a:solidFill>
                            <a:schemeClr val="dk1"/>
                          </a:solidFill>
                          <a:latin typeface="+mn-lt"/>
                          <a:ea typeface="+mn-ea"/>
                          <a:cs typeface="+mn-cs"/>
                        </a:rPr>
                        <a:t>11-19-946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15min</a:t>
                      </a:r>
                      <a:endParaRPr lang="en-US" sz="1600" kern="1200" dirty="0">
                        <a:solidFill>
                          <a:schemeClr val="dk1"/>
                        </a:solidFill>
                        <a:latin typeface="+mn-lt"/>
                        <a:ea typeface="+mn-ea"/>
                        <a:cs typeface="+mn-cs"/>
                      </a:endParaRPr>
                    </a:p>
                  </a:txBody>
                  <a:tcPr marT="45712" marB="45712"/>
                </a:tc>
              </a:tr>
              <a:tr h="320032">
                <a:tc>
                  <a:txBody>
                    <a:bodyPr/>
                    <a:lstStyle/>
                    <a:p>
                      <a:r>
                        <a:rPr lang="en-US" sz="1600" dirty="0" smtClean="0"/>
                        <a:t>11-19-667</a:t>
                      </a:r>
                      <a:endParaRPr lang="en-US" sz="1600" dirty="0"/>
                    </a:p>
                  </a:txBody>
                  <a:tcPr marT="45712" marB="45712"/>
                </a:tc>
                <a:tc>
                  <a:txBody>
                    <a:bodyPr/>
                    <a:lstStyle/>
                    <a:p>
                      <a:r>
                        <a:rPr lang="en-US" sz="1600" dirty="0" smtClean="0"/>
                        <a:t>Qi Wang</a:t>
                      </a:r>
                      <a:endParaRPr lang="en-US" sz="1600" dirty="0"/>
                    </a:p>
                  </a:txBody>
                  <a:tcPr marT="45712" marB="45712"/>
                </a:tc>
                <a:tc>
                  <a:txBody>
                    <a:bodyPr/>
                    <a:lstStyle/>
                    <a:p>
                      <a:r>
                        <a:rPr lang="en-US" sz="1800" kern="1200" dirty="0" smtClean="0">
                          <a:solidFill>
                            <a:schemeClr val="dk1"/>
                          </a:solidFill>
                          <a:effectLst/>
                          <a:latin typeface="+mn-lt"/>
                          <a:ea typeface="+mn-ea"/>
                          <a:cs typeface="+mn-cs"/>
                        </a:rPr>
                        <a:t>Text proposal to enable </a:t>
                      </a:r>
                      <a:r>
                        <a:rPr lang="en-US" sz="1800" kern="1200" dirty="0" err="1" smtClean="0">
                          <a:solidFill>
                            <a:schemeClr val="dk1"/>
                          </a:solidFill>
                          <a:effectLst/>
                          <a:latin typeface="+mn-lt"/>
                          <a:ea typeface="+mn-ea"/>
                          <a:cs typeface="+mn-cs"/>
                        </a:rPr>
                        <a:t>AoD</a:t>
                      </a:r>
                      <a:r>
                        <a:rPr lang="en-US" sz="1800" kern="1200" dirty="0" smtClean="0">
                          <a:solidFill>
                            <a:schemeClr val="dk1"/>
                          </a:solidFill>
                          <a:effectLst/>
                          <a:latin typeface="+mn-lt"/>
                          <a:ea typeface="+mn-ea"/>
                          <a:cs typeface="+mn-cs"/>
                        </a:rPr>
                        <a:t> for passive ranging</a:t>
                      </a:r>
                      <a:endParaRPr lang="en-US" sz="1600" dirty="0"/>
                    </a:p>
                  </a:txBody>
                  <a:tcPr marT="45712" marB="45712"/>
                </a:tc>
                <a:tc>
                  <a:txBody>
                    <a:bodyPr/>
                    <a:lstStyle/>
                    <a:p>
                      <a:r>
                        <a:rPr lang="en-US" sz="1600" dirty="0" smtClean="0"/>
                        <a:t>CR MAC</a:t>
                      </a:r>
                      <a:endParaRPr lang="en-US" sz="1600" dirty="0"/>
                    </a:p>
                  </a:txBody>
                  <a:tcPr marT="45712" marB="45712"/>
                </a:tc>
                <a:tc>
                  <a:txBody>
                    <a:bodyPr/>
                    <a:lstStyle/>
                    <a:p>
                      <a:r>
                        <a:rPr lang="en-US" dirty="0" smtClean="0"/>
                        <a:t>35min</a:t>
                      </a:r>
                      <a:endParaRPr lang="en-US" dirty="0"/>
                    </a:p>
                  </a:txBody>
                  <a:tcPr marT="45712" marB="45712"/>
                </a:tc>
              </a:tr>
              <a:tr h="320032">
                <a:tc>
                  <a:txBody>
                    <a:bodyPr/>
                    <a:lstStyle/>
                    <a:p>
                      <a:r>
                        <a:rPr lang="en-US" sz="1600" dirty="0" smtClean="0"/>
                        <a:t>11-19-1276</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Ganesh </a:t>
                      </a:r>
                      <a:r>
                        <a:rPr lang="en-US" sz="1600" dirty="0" err="1" smtClean="0"/>
                        <a:t>Venkatesan</a:t>
                      </a:r>
                      <a:endParaRPr lang="en-US" sz="1600" dirty="0" smtClean="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resolutions to a set of LB240 CIDs </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CR MAC</a:t>
                      </a:r>
                      <a:endParaRPr lang="en-US" sz="1600" dirty="0"/>
                    </a:p>
                  </a:txBody>
                  <a:tcPr marT="45712" marB="45712"/>
                </a:tc>
                <a:tc>
                  <a:txBody>
                    <a:bodyPr/>
                    <a:lstStyle/>
                    <a:p>
                      <a:r>
                        <a:rPr lang="en-US" dirty="0" smtClean="0"/>
                        <a:t>25min – as needed</a:t>
                      </a:r>
                      <a:endParaRPr lang="en-US" dirty="0"/>
                    </a:p>
                  </a:txBody>
                  <a:tcPr marT="45712" marB="45712"/>
                </a:tc>
              </a:tr>
              <a:tr h="376545">
                <a:tc>
                  <a:txBody>
                    <a:bodyPr/>
                    <a:lstStyle/>
                    <a:p>
                      <a:r>
                        <a:rPr lang="en-US" sz="1600" dirty="0" smtClean="0"/>
                        <a:t>11-19-0579</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LB 240</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Secure</a:t>
                      </a:r>
                      <a:r>
                        <a:rPr lang="en-US" sz="1600" kern="1200" baseline="0" dirty="0" smtClean="0">
                          <a:solidFill>
                            <a:schemeClr val="dk1"/>
                          </a:solidFill>
                          <a:effectLst/>
                          <a:latin typeface="+mn-lt"/>
                          <a:ea typeface="+mn-ea"/>
                          <a:cs typeface="+mn-cs"/>
                        </a:rPr>
                        <a:t> TRNs CIDs</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CR</a:t>
                      </a:r>
                      <a:r>
                        <a:rPr lang="en-US" sz="1600" baseline="0" dirty="0" smtClean="0"/>
                        <a:t> PHY</a:t>
                      </a:r>
                      <a:endParaRPr lang="en-US" sz="1600" dirty="0"/>
                    </a:p>
                  </a:txBody>
                  <a:tcPr marT="45712" marB="45712"/>
                </a:tc>
                <a:tc>
                  <a:txBody>
                    <a:bodyPr/>
                    <a:lstStyle/>
                    <a:p>
                      <a:r>
                        <a:rPr lang="en-US" dirty="0" smtClean="0"/>
                        <a:t>10min</a:t>
                      </a:r>
                      <a:endParaRPr lang="en-US" dirty="0"/>
                    </a:p>
                  </a:txBody>
                  <a:tcPr marT="45712" marB="45712"/>
                </a:tc>
              </a:tr>
              <a:tr h="188273">
                <a:tc>
                  <a:txBody>
                    <a:bodyPr/>
                    <a:lstStyle/>
                    <a:p>
                      <a:r>
                        <a:rPr lang="en-US" sz="1600" dirty="0" smtClean="0"/>
                        <a:t>11-19-1277</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Ganesh </a:t>
                      </a:r>
                      <a:r>
                        <a:rPr lang="en-US" sz="1600" dirty="0" err="1" smtClean="0"/>
                        <a:t>Venkatesan</a:t>
                      </a:r>
                      <a:endParaRPr lang="en-US" sz="1600" dirty="0" smtClean="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smtClean="0">
                          <a:solidFill>
                            <a:schemeClr val="dk1"/>
                          </a:solidFill>
                          <a:effectLst/>
                          <a:latin typeface="+mn-lt"/>
                          <a:ea typeface="+mn-ea"/>
                          <a:cs typeface="+mn-cs"/>
                        </a:rPr>
                        <a:t>LB240 CIDs -- require some direction to resolve</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CR MAC</a:t>
                      </a:r>
                      <a:endParaRPr lang="en-US" sz="1600" dirty="0"/>
                    </a:p>
                  </a:txBody>
                  <a:tcPr marT="45712" marB="45712"/>
                </a:tc>
                <a:tc>
                  <a:txBody>
                    <a:bodyPr/>
                    <a:lstStyle/>
                    <a:p>
                      <a:r>
                        <a:rPr lang="en-US" dirty="0" smtClean="0"/>
                        <a:t>25min</a:t>
                      </a:r>
                      <a:endParaRPr lang="en-US" dirty="0"/>
                    </a:p>
                  </a:txBody>
                  <a:tcPr marT="45712" marB="45712"/>
                </a:tc>
              </a:tr>
              <a:tr h="188273">
                <a:tc>
                  <a:txBody>
                    <a:bodyPr/>
                    <a:lstStyle/>
                    <a:p>
                      <a:r>
                        <a:rPr lang="en-US" sz="1600" dirty="0" smtClean="0"/>
                        <a:t>11-19-0842</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Clause</a:t>
                      </a:r>
                      <a:r>
                        <a:rPr lang="en-US" sz="1600" kern="1200" baseline="0" dirty="0" smtClean="0">
                          <a:solidFill>
                            <a:schemeClr val="dk1"/>
                          </a:solidFill>
                          <a:effectLst/>
                          <a:latin typeface="+mn-lt"/>
                          <a:ea typeface="+mn-ea"/>
                          <a:cs typeface="+mn-cs"/>
                        </a:rPr>
                        <a:t> 11 PEDMG CIDs</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CR</a:t>
                      </a:r>
                      <a:r>
                        <a:rPr lang="en-US" sz="1600" baseline="0" dirty="0" smtClean="0"/>
                        <a:t> MAC</a:t>
                      </a:r>
                      <a:endParaRPr lang="en-US" sz="1600" dirty="0"/>
                    </a:p>
                  </a:txBody>
                  <a:tcPr marT="45712" marB="45712"/>
                </a:tc>
                <a:tc>
                  <a:txBody>
                    <a:bodyPr/>
                    <a:lstStyle/>
                    <a:p>
                      <a:r>
                        <a:rPr lang="en-US" dirty="0" smtClean="0"/>
                        <a:t>30min</a:t>
                      </a:r>
                      <a:endParaRPr lang="en-US" dirty="0"/>
                    </a:p>
                  </a:txBody>
                  <a:tcPr marT="45712" marB="45712"/>
                </a:tc>
              </a:tr>
              <a:tr h="376545">
                <a:tc>
                  <a:txBody>
                    <a:bodyPr/>
                    <a:lstStyle/>
                    <a:p>
                      <a:r>
                        <a:rPr lang="en-US" sz="1600" kern="1200" dirty="0" smtClean="0">
                          <a:solidFill>
                            <a:schemeClr val="dk1"/>
                          </a:solidFill>
                          <a:latin typeface="+mn-lt"/>
                          <a:ea typeface="+mn-ea"/>
                          <a:cs typeface="+mn-cs"/>
                        </a:rPr>
                        <a:t>11-19-1074</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Assaf</a:t>
                      </a:r>
                      <a:r>
                        <a:rPr lang="en-US" sz="1600" kern="1200" baseline="0" dirty="0" smtClean="0">
                          <a:solidFill>
                            <a:schemeClr val="dk1"/>
                          </a:solidFill>
                          <a:latin typeface="+mn-lt"/>
                          <a:ea typeface="+mn-ea"/>
                          <a:cs typeface="+mn-cs"/>
                        </a:rPr>
                        <a:t> Kasher </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First path indication CIDs</a:t>
                      </a:r>
                    </a:p>
                  </a:txBody>
                  <a:tcPr marT="45712" marB="45712"/>
                </a:tc>
                <a:tc>
                  <a:txBody>
                    <a:bodyPr/>
                    <a:lstStyle/>
                    <a:p>
                      <a:r>
                        <a:rPr lang="en-US" sz="1600" kern="1200" dirty="0" smtClean="0">
                          <a:solidFill>
                            <a:schemeClr val="dk1"/>
                          </a:solidFill>
                          <a:latin typeface="+mn-lt"/>
                          <a:ea typeface="+mn-ea"/>
                          <a:cs typeface="+mn-cs"/>
                        </a:rPr>
                        <a:t>CR MAC</a:t>
                      </a:r>
                      <a:endParaRPr lang="en-US" sz="1600" kern="1200" dirty="0">
                        <a:solidFill>
                          <a:schemeClr val="dk1"/>
                        </a:solidFill>
                        <a:latin typeface="+mn-lt"/>
                        <a:ea typeface="+mn-ea"/>
                        <a:cs typeface="+mn-cs"/>
                      </a:endParaRPr>
                    </a:p>
                  </a:txBody>
                  <a:tcPr marT="45712" marB="45712"/>
                </a:tc>
                <a:tc>
                  <a:txBody>
                    <a:bodyPr/>
                    <a:lstStyle/>
                    <a:p>
                      <a:r>
                        <a:rPr lang="en-US" dirty="0" smtClean="0"/>
                        <a:t>30min</a:t>
                      </a:r>
                      <a:endParaRPr lang="en-US" dirty="0"/>
                    </a:p>
                  </a:txBody>
                  <a:tcPr marT="45712" marB="45712"/>
                </a:tc>
              </a:tr>
              <a:tr h="376545">
                <a:tc>
                  <a:txBody>
                    <a:bodyPr/>
                    <a:lstStyle/>
                    <a:p>
                      <a:r>
                        <a:rPr lang="en-US" sz="1600" dirty="0" smtClean="0"/>
                        <a:t>11-19-1042</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LTF Repetition in Passive Location Ranging - Amendment text</a:t>
                      </a:r>
                    </a:p>
                  </a:txBody>
                  <a:tcPr marT="45712" marB="45712"/>
                </a:tc>
                <a:tc>
                  <a:txBody>
                    <a:bodyPr/>
                    <a:lstStyle/>
                    <a:p>
                      <a:r>
                        <a:rPr lang="en-US" sz="1600" dirty="0" smtClean="0"/>
                        <a:t>CR PHY</a:t>
                      </a:r>
                      <a:endParaRPr lang="en-US" sz="1600" dirty="0"/>
                    </a:p>
                  </a:txBody>
                  <a:tcPr marT="45712" marB="45712"/>
                </a:tc>
                <a:tc>
                  <a:txBody>
                    <a:bodyPr/>
                    <a:lstStyle/>
                    <a:p>
                      <a:r>
                        <a:rPr lang="en-US" sz="1600" dirty="0" smtClean="0"/>
                        <a:t>15min – as needed</a:t>
                      </a:r>
                      <a:endParaRPr lang="en-US" sz="1600" dirty="0"/>
                    </a:p>
                  </a:txBody>
                  <a:tcPr marT="45712" marB="45712"/>
                </a:tc>
              </a:tr>
              <a:tr h="376545">
                <a:tc>
                  <a:txBody>
                    <a:bodyPr/>
                    <a:lstStyle/>
                    <a:p>
                      <a:r>
                        <a:rPr lang="en-US" sz="1600" dirty="0" smtClean="0"/>
                        <a:t>11-19-1043</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r>
                        <a:rPr lang="en-US" sz="1600" baseline="0" dirty="0" smtClean="0"/>
                        <a:t> </a:t>
                      </a:r>
                      <a:endParaRPr lang="en-US" sz="1600" dirty="0" smtClean="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Phase</a:t>
                      </a:r>
                      <a:r>
                        <a:rPr lang="en-US" sz="1600" kern="1200" baseline="0" dirty="0" smtClean="0">
                          <a:solidFill>
                            <a:schemeClr val="dk1"/>
                          </a:solidFill>
                          <a:effectLst/>
                          <a:latin typeface="+mn-lt"/>
                          <a:ea typeface="+mn-ea"/>
                          <a:cs typeface="+mn-cs"/>
                        </a:rPr>
                        <a:t> shift </a:t>
                      </a:r>
                      <a:r>
                        <a:rPr lang="en-US" sz="1600" kern="1200" dirty="0" smtClean="0">
                          <a:solidFill>
                            <a:schemeClr val="dk1"/>
                          </a:solidFill>
                          <a:effectLst/>
                          <a:latin typeface="+mn-lt"/>
                          <a:ea typeface="+mn-ea"/>
                          <a:cs typeface="+mn-cs"/>
                        </a:rPr>
                        <a:t>TOA</a:t>
                      </a:r>
                      <a:r>
                        <a:rPr lang="en-US" sz="1600" kern="1200" baseline="0" dirty="0" smtClean="0">
                          <a:solidFill>
                            <a:schemeClr val="dk1"/>
                          </a:solidFill>
                          <a:effectLst/>
                          <a:latin typeface="+mn-lt"/>
                          <a:ea typeface="+mn-ea"/>
                          <a:cs typeface="+mn-cs"/>
                        </a:rPr>
                        <a:t> for passive location ranging </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CR MAC</a:t>
                      </a:r>
                      <a:endParaRPr lang="en-US" sz="1600" dirty="0"/>
                    </a:p>
                  </a:txBody>
                  <a:tcPr marT="45712" marB="45712"/>
                </a:tc>
                <a:tc>
                  <a:txBody>
                    <a:bodyPr/>
                    <a:lstStyle/>
                    <a:p>
                      <a:r>
                        <a:rPr lang="en-US" sz="1600" dirty="0" smtClean="0"/>
                        <a:t>15min</a:t>
                      </a:r>
                      <a:endParaRPr lang="en-US" sz="1600" dirty="0"/>
                    </a:p>
                  </a:txBody>
                  <a:tcPr marT="45712" marB="45712"/>
                </a:tc>
              </a:tr>
            </a:tbl>
          </a:graphicData>
        </a:graphic>
      </p:graphicFrame>
    </p:spTree>
    <p:extLst>
      <p:ext uri="{BB962C8B-B14F-4D97-AF65-F5344CB8AC3E}">
        <p14:creationId xmlns:p14="http://schemas.microsoft.com/office/powerpoint/2010/main" val="311347993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7825573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4118333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7</a:t>
            </a:r>
            <a:r>
              <a:rPr lang="en-US" altLang="en-US" dirty="0" smtClean="0">
                <a:solidFill>
                  <a:schemeClr val="tx2"/>
                </a:solidFill>
              </a:rPr>
              <a:t> </a:t>
            </a:r>
            <a:r>
              <a:rPr lang="en-US" altLang="en-US" dirty="0">
                <a:solidFill>
                  <a:schemeClr val="tx2"/>
                </a:solidFill>
              </a:rPr>
              <a:t>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Agenda setting (8 min)</a:t>
            </a:r>
          </a:p>
          <a:p>
            <a:pPr algn="just">
              <a:spcBef>
                <a:spcPct val="20000"/>
              </a:spcBef>
              <a:buFontTx/>
              <a:buChar char="•"/>
            </a:pPr>
            <a:r>
              <a:rPr lang="en-US" altLang="en-US" sz="2000" b="0" dirty="0" smtClean="0"/>
              <a:t>Consider </a:t>
            </a:r>
            <a:r>
              <a:rPr lang="en-US" altLang="en-US" sz="2000" b="0" dirty="0"/>
              <a:t>comment resolution </a:t>
            </a:r>
            <a:r>
              <a:rPr lang="en-US" altLang="en-US" sz="2000" b="0" dirty="0" smtClean="0"/>
              <a:t>submissions (as time permits).</a:t>
            </a:r>
            <a:endParaRPr lang="en-US" altLang="en-US" sz="2000" b="0" dirty="0"/>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362426876"/>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7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124545086"/>
              </p:ext>
            </p:extLst>
          </p:nvPr>
        </p:nvGraphicFramePr>
        <p:xfrm>
          <a:off x="929215" y="1484786"/>
          <a:ext cx="10460568" cy="3382514"/>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algn="l" defTabSz="914400" rtl="0" eaLnBrk="1" latinLnBrk="0" hangingPunct="1"/>
                      <a:r>
                        <a:rPr lang="en-US" sz="1600" kern="1200" dirty="0" smtClean="0">
                          <a:solidFill>
                            <a:schemeClr val="dk1"/>
                          </a:solidFill>
                          <a:latin typeface="+mn-lt"/>
                          <a:ea typeface="+mn-ea"/>
                          <a:cs typeface="+mn-cs"/>
                        </a:rPr>
                        <a:t>11-19-946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15min</a:t>
                      </a:r>
                      <a:endParaRPr lang="en-US" sz="1600" kern="1200" dirty="0">
                        <a:solidFill>
                          <a:schemeClr val="dk1"/>
                        </a:solidFill>
                        <a:latin typeface="+mn-lt"/>
                        <a:ea typeface="+mn-ea"/>
                        <a:cs typeface="+mn-cs"/>
                      </a:endParaRPr>
                    </a:p>
                  </a:txBody>
                  <a:tcPr marT="45712" marB="45712"/>
                </a:tc>
              </a:tr>
              <a:tr h="376545">
                <a:tc>
                  <a:txBody>
                    <a:bodyPr/>
                    <a:lstStyle/>
                    <a:p>
                      <a:r>
                        <a:rPr lang="en-US" sz="1600" kern="1200" dirty="0" smtClean="0">
                          <a:solidFill>
                            <a:schemeClr val="dk1"/>
                          </a:solidFill>
                          <a:latin typeface="+mn-lt"/>
                          <a:ea typeface="+mn-ea"/>
                          <a:cs typeface="+mn-cs"/>
                        </a:rPr>
                        <a:t>11-19-1074</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Assaf</a:t>
                      </a:r>
                      <a:r>
                        <a:rPr lang="en-US" sz="1600" kern="1200" baseline="0" dirty="0" smtClean="0">
                          <a:solidFill>
                            <a:schemeClr val="dk1"/>
                          </a:solidFill>
                          <a:latin typeface="+mn-lt"/>
                          <a:ea typeface="+mn-ea"/>
                          <a:cs typeface="+mn-cs"/>
                        </a:rPr>
                        <a:t> Kasher </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First path indication CIDs</a:t>
                      </a:r>
                    </a:p>
                  </a:txBody>
                  <a:tcPr marT="45712" marB="45712"/>
                </a:tc>
                <a:tc>
                  <a:txBody>
                    <a:bodyPr/>
                    <a:lstStyle/>
                    <a:p>
                      <a:r>
                        <a:rPr lang="en-US" sz="1600" kern="1200" dirty="0" smtClean="0">
                          <a:solidFill>
                            <a:schemeClr val="dk1"/>
                          </a:solidFill>
                          <a:latin typeface="+mn-lt"/>
                          <a:ea typeface="+mn-ea"/>
                          <a:cs typeface="+mn-cs"/>
                        </a:rPr>
                        <a:t>CR MAC</a:t>
                      </a:r>
                      <a:endParaRPr lang="en-US" sz="1600" kern="1200" dirty="0">
                        <a:solidFill>
                          <a:schemeClr val="dk1"/>
                        </a:solidFill>
                        <a:latin typeface="+mn-lt"/>
                        <a:ea typeface="+mn-ea"/>
                        <a:cs typeface="+mn-cs"/>
                      </a:endParaRPr>
                    </a:p>
                  </a:txBody>
                  <a:tcPr marT="45712" marB="45712"/>
                </a:tc>
                <a:tc>
                  <a:txBody>
                    <a:bodyPr/>
                    <a:lstStyle/>
                    <a:p>
                      <a:r>
                        <a:rPr lang="en-US" dirty="0" smtClean="0"/>
                        <a:t>30min - As needed</a:t>
                      </a:r>
                      <a:endParaRPr lang="en-US" dirty="0"/>
                    </a:p>
                  </a:txBody>
                  <a:tcPr marT="45712" marB="45712"/>
                </a:tc>
              </a:tr>
              <a:tr h="376545">
                <a:tc>
                  <a:txBody>
                    <a:bodyPr/>
                    <a:lstStyle/>
                    <a:p>
                      <a:r>
                        <a:rPr lang="en-US" sz="1600" kern="1200" dirty="0" smtClean="0">
                          <a:solidFill>
                            <a:schemeClr val="dk1"/>
                          </a:solidFill>
                          <a:latin typeface="+mn-lt"/>
                          <a:ea typeface="+mn-ea"/>
                          <a:cs typeface="+mn-cs"/>
                        </a:rPr>
                        <a:t>11-19-1282</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Erik Lindskog</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RSTA Passive Location</a:t>
                      </a:r>
                      <a:r>
                        <a:rPr lang="en-US" sz="1800" kern="1200" baseline="0" dirty="0" smtClean="0">
                          <a:solidFill>
                            <a:schemeClr val="dk1"/>
                          </a:solidFill>
                          <a:effectLst/>
                          <a:latin typeface="+mn-lt"/>
                          <a:ea typeface="+mn-ea"/>
                          <a:cs typeface="+mn-cs"/>
                        </a:rPr>
                        <a:t> LMR element </a:t>
                      </a:r>
                      <a:endParaRPr lang="en-US" sz="1800" kern="1200" dirty="0" smtClean="0">
                        <a:solidFill>
                          <a:schemeClr val="dk1"/>
                        </a:solidFill>
                        <a:effectLst/>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 MAC</a:t>
                      </a:r>
                      <a:endParaRPr lang="en-US" sz="1600" kern="1200" dirty="0">
                        <a:solidFill>
                          <a:schemeClr val="dk1"/>
                        </a:solidFill>
                        <a:latin typeface="+mn-lt"/>
                        <a:ea typeface="+mn-ea"/>
                        <a:cs typeface="+mn-cs"/>
                      </a:endParaRPr>
                    </a:p>
                  </a:txBody>
                  <a:tcPr marT="45712" marB="45712"/>
                </a:tc>
                <a:tc>
                  <a:txBody>
                    <a:bodyPr/>
                    <a:lstStyle/>
                    <a:p>
                      <a:r>
                        <a:rPr lang="en-US" dirty="0" smtClean="0"/>
                        <a:t>25min</a:t>
                      </a:r>
                      <a:endParaRPr lang="en-US" dirty="0"/>
                    </a:p>
                  </a:txBody>
                  <a:tcPr marT="45712" marB="45712"/>
                </a:tc>
              </a:tr>
              <a:tr h="376545">
                <a:tc>
                  <a:txBody>
                    <a:bodyPr/>
                    <a:lstStyle/>
                    <a:p>
                      <a:r>
                        <a:rPr lang="en-US" sz="1600" dirty="0" smtClean="0"/>
                        <a:t>11-19-883</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Qi Wang</a:t>
                      </a:r>
                    </a:p>
                  </a:txBody>
                  <a:tcPr marT="45712" marB="45712"/>
                </a:tc>
                <a:tc>
                  <a:txBody>
                    <a:bodyPr/>
                    <a:lstStyle/>
                    <a:p>
                      <a:r>
                        <a:rPr lang="en-US" sz="1800" kern="1200" dirty="0" smtClean="0">
                          <a:solidFill>
                            <a:schemeClr val="dk1"/>
                          </a:solidFill>
                          <a:effectLst/>
                          <a:latin typeface="+mn-lt"/>
                          <a:ea typeface="+mn-ea"/>
                          <a:cs typeface="+mn-cs"/>
                        </a:rPr>
                        <a:t>Text proposal to add dialog token in ranging trigger frames</a:t>
                      </a:r>
                      <a:endParaRPr lang="en-US" sz="1600" dirty="0"/>
                    </a:p>
                  </a:txBody>
                  <a:tcPr marT="45712" marB="45712"/>
                </a:tc>
                <a:tc>
                  <a:txBody>
                    <a:bodyPr/>
                    <a:lstStyle/>
                    <a:p>
                      <a:r>
                        <a:rPr lang="en-US" sz="1600" dirty="0" smtClean="0"/>
                        <a:t>Technical</a:t>
                      </a:r>
                      <a:endParaRPr lang="en-US" sz="1600" dirty="0"/>
                    </a:p>
                  </a:txBody>
                  <a:tcPr marT="45712" marB="45712"/>
                </a:tc>
                <a:tc>
                  <a:txBody>
                    <a:bodyPr/>
                    <a:lstStyle/>
                    <a:p>
                      <a:r>
                        <a:rPr lang="en-US" dirty="0" smtClean="0"/>
                        <a:t>25min</a:t>
                      </a:r>
                      <a:endParaRPr lang="en-US" dirty="0"/>
                    </a:p>
                  </a:txBody>
                  <a:tcPr marT="45712" marB="45712"/>
                </a:tc>
              </a:tr>
              <a:tr h="376545">
                <a:tc>
                  <a:txBody>
                    <a:bodyPr/>
                    <a:lstStyle/>
                    <a:p>
                      <a:r>
                        <a:rPr lang="en-US" sz="1600" dirty="0" smtClean="0"/>
                        <a:t>11-19-1051</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Christian Berger</a:t>
                      </a:r>
                    </a:p>
                  </a:txBody>
                  <a:tcPr marT="45712" marB="45712"/>
                </a:tc>
                <a:tc>
                  <a:txBody>
                    <a:bodyPr/>
                    <a:lstStyle/>
                    <a:p>
                      <a:r>
                        <a:rPr lang="en-US" sz="1600" dirty="0" smtClean="0"/>
                        <a:t>NDP Power Control for EVM</a:t>
                      </a:r>
                      <a:endParaRPr lang="en-US" sz="1600" dirty="0"/>
                    </a:p>
                  </a:txBody>
                  <a:tcPr marT="45712" marB="45712"/>
                </a:tc>
                <a:tc>
                  <a:txBody>
                    <a:bodyPr/>
                    <a:lstStyle/>
                    <a:p>
                      <a:r>
                        <a:rPr lang="en-US" sz="1600" dirty="0" smtClean="0"/>
                        <a:t>CR MAC</a:t>
                      </a:r>
                      <a:endParaRPr lang="en-US" sz="1600" dirty="0"/>
                    </a:p>
                  </a:txBody>
                  <a:tcPr marT="45712" marB="45712"/>
                </a:tc>
                <a:tc>
                  <a:txBody>
                    <a:bodyPr/>
                    <a:lstStyle/>
                    <a:p>
                      <a:endParaRPr lang="en-US" dirty="0"/>
                    </a:p>
                  </a:txBody>
                  <a:tcPr marT="45712" marB="45712"/>
                </a:tc>
              </a:tr>
              <a:tr h="376545">
                <a:tc>
                  <a:txBody>
                    <a:bodyPr/>
                    <a:lstStyle/>
                    <a:p>
                      <a:r>
                        <a:rPr lang="en-US" sz="1600" dirty="0" smtClean="0"/>
                        <a:t>11-19-1319</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Immediate and Delayed Feedback in LMR</a:t>
                      </a:r>
                    </a:p>
                  </a:txBody>
                  <a:tcPr marT="45712" marB="45712"/>
                </a:tc>
                <a:tc>
                  <a:txBody>
                    <a:bodyPr/>
                    <a:lstStyle/>
                    <a:p>
                      <a:r>
                        <a:rPr lang="en-US" sz="1600" dirty="0" smtClean="0"/>
                        <a:t>CR</a:t>
                      </a:r>
                      <a:r>
                        <a:rPr lang="en-US" sz="1600" baseline="0" dirty="0" smtClean="0"/>
                        <a:t> MAC</a:t>
                      </a:r>
                      <a:endParaRPr lang="en-US" sz="1600" dirty="0"/>
                    </a:p>
                  </a:txBody>
                  <a:tcPr marT="45712" marB="45712"/>
                </a:tc>
                <a:tc>
                  <a:txBody>
                    <a:bodyPr/>
                    <a:lstStyle/>
                    <a:p>
                      <a:endParaRPr lang="en-US" dirty="0"/>
                    </a:p>
                  </a:txBody>
                  <a:tcPr marT="45712" marB="45712"/>
                </a:tc>
              </a:tr>
            </a:tbl>
          </a:graphicData>
        </a:graphic>
      </p:graphicFrame>
    </p:spTree>
    <p:extLst>
      <p:ext uri="{BB962C8B-B14F-4D97-AF65-F5344CB8AC3E}">
        <p14:creationId xmlns:p14="http://schemas.microsoft.com/office/powerpoint/2010/main" val="3069356694"/>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7947828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a:t>
            </a:r>
            <a:r>
              <a:rPr lang="en-US" altLang="en-US" b="0" dirty="0" smtClean="0">
                <a:latin typeface="Calibri" pitchFamily="34" charset="0"/>
                <a:cs typeface="Calibri" pitchFamily="34" charset="0"/>
              </a:rPr>
              <a:t>Chair.</a:t>
            </a:r>
            <a:r>
              <a:rPr lang="en-US" altLang="en-US" b="0" dirty="0">
                <a:latin typeface="Calibri" pitchFamily="34" charset="0"/>
                <a:cs typeface="Calibri" pitchFamily="34" charset="0"/>
              </a:rPr>
              <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365296349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8 </a:t>
            </a:r>
            <a:r>
              <a:rPr lang="en-US" altLang="en-US" dirty="0">
                <a:solidFill>
                  <a:schemeClr val="tx2"/>
                </a:solidFill>
              </a:rPr>
              <a:t>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Agenda setting (8 min)</a:t>
            </a:r>
          </a:p>
          <a:p>
            <a:pPr algn="just">
              <a:spcBef>
                <a:spcPct val="20000"/>
              </a:spcBef>
              <a:buFontTx/>
              <a:buChar char="•"/>
            </a:pPr>
            <a:r>
              <a:rPr lang="en-US" altLang="en-US" sz="2000" b="0" dirty="0" smtClean="0"/>
              <a:t>Consider progress towards Sep. recirculation ballot (8min)</a:t>
            </a:r>
          </a:p>
          <a:p>
            <a:pPr algn="just">
              <a:spcBef>
                <a:spcPct val="20000"/>
              </a:spcBef>
              <a:buFontTx/>
              <a:buChar char="•"/>
            </a:pPr>
            <a:r>
              <a:rPr lang="en-US" altLang="en-US" sz="2000" b="0" dirty="0" smtClean="0"/>
              <a:t>Set targets for the Sep. meeting. (5min)</a:t>
            </a:r>
          </a:p>
          <a:p>
            <a:pPr algn="just">
              <a:spcBef>
                <a:spcPct val="20000"/>
              </a:spcBef>
              <a:buFontTx/>
              <a:buChar char="•"/>
            </a:pPr>
            <a:r>
              <a:rPr lang="en-US" altLang="en-US" sz="2000" b="0" dirty="0" smtClean="0"/>
              <a:t>Set conference calls till the Sep. meeting. (5min)</a:t>
            </a:r>
          </a:p>
          <a:p>
            <a:pPr algn="just">
              <a:spcBef>
                <a:spcPct val="20000"/>
              </a:spcBef>
              <a:buFontTx/>
              <a:buChar char="•"/>
            </a:pPr>
            <a:r>
              <a:rPr lang="en-US" altLang="en-US" sz="2000" b="0" dirty="0" smtClean="0"/>
              <a:t>Consider </a:t>
            </a:r>
            <a:r>
              <a:rPr lang="en-US" altLang="en-US" sz="2000" b="0" dirty="0"/>
              <a:t>comment resolution </a:t>
            </a:r>
            <a:r>
              <a:rPr lang="en-US" altLang="en-US" sz="2000" b="0" dirty="0" smtClean="0"/>
              <a:t>submissions (as time permits).</a:t>
            </a:r>
            <a:endParaRPr lang="en-US" altLang="en-US" sz="2000" b="0" dirty="0"/>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22311650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7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4000028538"/>
              </p:ext>
            </p:extLst>
          </p:nvPr>
        </p:nvGraphicFramePr>
        <p:xfrm>
          <a:off x="929215" y="1484786"/>
          <a:ext cx="10460568" cy="2102386"/>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algn="l" defTabSz="914400" rtl="0" eaLnBrk="1" latinLnBrk="0" hangingPunct="1"/>
                      <a:r>
                        <a:rPr lang="en-US" sz="1600" kern="1200" dirty="0" smtClean="0">
                          <a:solidFill>
                            <a:schemeClr val="dk1"/>
                          </a:solidFill>
                          <a:latin typeface="+mn-lt"/>
                          <a:ea typeface="+mn-ea"/>
                          <a:cs typeface="+mn-cs"/>
                        </a:rPr>
                        <a:t>11-19-946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15min</a:t>
                      </a:r>
                      <a:endParaRPr lang="en-US" sz="1600" kern="1200" dirty="0">
                        <a:solidFill>
                          <a:schemeClr val="dk1"/>
                        </a:solidFill>
                        <a:latin typeface="+mn-lt"/>
                        <a:ea typeface="+mn-ea"/>
                        <a:cs typeface="+mn-cs"/>
                      </a:endParaRPr>
                    </a:p>
                  </a:txBody>
                  <a:tcPr marT="45712" marB="45712"/>
                </a:tc>
              </a:tr>
              <a:tr h="376545">
                <a:tc>
                  <a:txBody>
                    <a:bodyPr/>
                    <a:lstStyle/>
                    <a:p>
                      <a:r>
                        <a:rPr lang="en-US" sz="1600" dirty="0" smtClean="0"/>
                        <a:t>11-19-1051</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Christian Berger</a:t>
                      </a:r>
                    </a:p>
                  </a:txBody>
                  <a:tcPr marT="45712" marB="45712"/>
                </a:tc>
                <a:tc>
                  <a:txBody>
                    <a:bodyPr/>
                    <a:lstStyle/>
                    <a:p>
                      <a:r>
                        <a:rPr lang="en-US" sz="1600" dirty="0" smtClean="0"/>
                        <a:t>NDP Power Control for EVM</a:t>
                      </a:r>
                      <a:endParaRPr lang="en-US" sz="1600" dirty="0"/>
                    </a:p>
                  </a:txBody>
                  <a:tcPr marT="45712" marB="45712"/>
                </a:tc>
                <a:tc>
                  <a:txBody>
                    <a:bodyPr/>
                    <a:lstStyle/>
                    <a:p>
                      <a:r>
                        <a:rPr lang="en-US" sz="1600" dirty="0" smtClean="0"/>
                        <a:t>CR MAC</a:t>
                      </a:r>
                      <a:endParaRPr lang="en-US" sz="1600" dirty="0"/>
                    </a:p>
                  </a:txBody>
                  <a:tcPr marT="45712" marB="45712"/>
                </a:tc>
                <a:tc>
                  <a:txBody>
                    <a:bodyPr/>
                    <a:lstStyle/>
                    <a:p>
                      <a:r>
                        <a:rPr lang="en-US" dirty="0" smtClean="0"/>
                        <a:t>30min</a:t>
                      </a:r>
                      <a:endParaRPr lang="en-US" dirty="0"/>
                    </a:p>
                  </a:txBody>
                  <a:tcPr marT="45712" marB="45712"/>
                </a:tc>
              </a:tr>
              <a:tr h="376545">
                <a:tc>
                  <a:txBody>
                    <a:bodyPr/>
                    <a:lstStyle/>
                    <a:p>
                      <a:r>
                        <a:rPr lang="en-US" sz="1600" dirty="0" smtClean="0"/>
                        <a:t>11-19-1319</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Immediate and Delayed Feedback in LMR</a:t>
                      </a:r>
                    </a:p>
                  </a:txBody>
                  <a:tcPr marT="45712" marB="45712"/>
                </a:tc>
                <a:tc>
                  <a:txBody>
                    <a:bodyPr/>
                    <a:lstStyle/>
                    <a:p>
                      <a:r>
                        <a:rPr lang="en-US" sz="1600" dirty="0" smtClean="0"/>
                        <a:t>CR</a:t>
                      </a:r>
                      <a:r>
                        <a:rPr lang="en-US" sz="1600" baseline="0" dirty="0" smtClean="0"/>
                        <a:t> MAC</a:t>
                      </a:r>
                      <a:endParaRPr lang="en-US" sz="1600" dirty="0"/>
                    </a:p>
                  </a:txBody>
                  <a:tcPr marT="45712" marB="45712"/>
                </a:tc>
                <a:tc>
                  <a:txBody>
                    <a:bodyPr/>
                    <a:lstStyle/>
                    <a:p>
                      <a:r>
                        <a:rPr lang="en-US" dirty="0" smtClean="0"/>
                        <a:t>30min</a:t>
                      </a:r>
                      <a:endParaRPr lang="en-US" dirty="0"/>
                    </a:p>
                  </a:txBody>
                  <a:tcPr marT="45712" marB="45712"/>
                </a:tc>
              </a:tr>
              <a:tr h="376545">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effectLst/>
                        <a:latin typeface="+mn-lt"/>
                        <a:ea typeface="+mn-ea"/>
                        <a:cs typeface="+mn-cs"/>
                      </a:endParaRPr>
                    </a:p>
                  </a:txBody>
                  <a:tcPr marT="45712" marB="45712"/>
                </a:tc>
                <a:tc>
                  <a:txBody>
                    <a:bodyPr/>
                    <a:lstStyle/>
                    <a:p>
                      <a:endParaRPr lang="en-US" sz="1600" dirty="0"/>
                    </a:p>
                  </a:txBody>
                  <a:tcPr marT="45712" marB="45712"/>
                </a:tc>
                <a:tc>
                  <a:txBody>
                    <a:bodyPr/>
                    <a:lstStyle/>
                    <a:p>
                      <a:endParaRPr lang="en-US" dirty="0"/>
                    </a:p>
                  </a:txBody>
                  <a:tcPr marT="45712" marB="45712"/>
                </a:tc>
              </a:tr>
            </a:tbl>
          </a:graphicData>
        </a:graphic>
      </p:graphicFrame>
    </p:spTree>
    <p:extLst>
      <p:ext uri="{BB962C8B-B14F-4D97-AF65-F5344CB8AC3E}">
        <p14:creationId xmlns:p14="http://schemas.microsoft.com/office/powerpoint/2010/main" val="885324748"/>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58710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Adjourn for the week</a:t>
            </a:r>
            <a:endParaRPr lang="en-US" sz="4400" dirty="0"/>
          </a:p>
        </p:txBody>
      </p:sp>
      <p:sp>
        <p:nvSpPr>
          <p:cNvPr id="3" name="Content Placeholder 2"/>
          <p:cNvSpPr>
            <a:spLocks noGrp="1"/>
          </p:cNvSpPr>
          <p:nvPr>
            <p:ph idx="1"/>
          </p:nvPr>
        </p:nvSpPr>
        <p:spPr/>
        <p:txBody>
          <a:bodyPr/>
          <a:lstStyle/>
          <a:p>
            <a:pPr algn="ctr"/>
            <a:endParaRPr lang="en-US" sz="3200" smtClean="0">
              <a:solidFill>
                <a:srgbClr val="FF0000"/>
              </a:solidFill>
            </a:endParaRPr>
          </a:p>
          <a:p>
            <a:pPr algn="ctr"/>
            <a:r>
              <a:rPr lang="en-US" sz="7200" smtClean="0">
                <a:solidFill>
                  <a:srgbClr val="FF0000"/>
                </a:solidFill>
              </a:rPr>
              <a:t>Thank you</a:t>
            </a:r>
            <a:endParaRPr lang="en-US" sz="720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1804573435"/>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adopt text</a:t>
            </a:r>
            <a:endParaRPr lang="en-US" dirty="0"/>
          </a:p>
        </p:txBody>
      </p:sp>
      <p:sp>
        <p:nvSpPr>
          <p:cNvPr id="3" name="Content Placeholder 2"/>
          <p:cNvSpPr>
            <a:spLocks noGrp="1"/>
          </p:cNvSpPr>
          <p:nvPr>
            <p:ph idx="1"/>
          </p:nvPr>
        </p:nvSpPr>
        <p:spPr/>
        <p:txBody>
          <a:bodyPr/>
          <a:lstStyle/>
          <a:p>
            <a:r>
              <a:rPr lang="en-US" dirty="0"/>
              <a:t>Motion</a:t>
            </a:r>
          </a:p>
          <a:p>
            <a:pPr marL="0" indent="0"/>
            <a:r>
              <a:rPr lang="en-US" b="0" dirty="0"/>
              <a:t>Move to adopt document </a:t>
            </a:r>
            <a:r>
              <a:rPr lang="en-US" b="0" dirty="0" smtClean="0"/>
              <a:t>11-18-xxxx r? </a:t>
            </a:r>
            <a:r>
              <a:rPr lang="en-US" b="0" dirty="0"/>
              <a:t>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16116015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85</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July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dirty="0"/>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86</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July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87</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July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t>11-19-1062r1 for CIDs 1516,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a:t>
            </a:r>
          </a:p>
          <a:p>
            <a:pPr marL="0" indent="0"/>
            <a:r>
              <a:rPr lang="en-US" b="0" dirty="0" smtClean="0"/>
              <a:t>Second:</a:t>
            </a:r>
            <a:endParaRPr lang="en-US" b="0" dirty="0"/>
          </a:p>
          <a:p>
            <a:pPr marL="0" indent="0"/>
            <a:r>
              <a:rPr lang="en-US" b="0" dirty="0"/>
              <a:t>Results (Y/N/A</a:t>
            </a:r>
            <a:r>
              <a:rPr lang="en-US" b="0" dirty="0" smtClean="0"/>
              <a:t>):</a:t>
            </a:r>
          </a:p>
          <a:p>
            <a:pPr marL="0" indent="0"/>
            <a:endParaRPr lang="en-US" sz="1600" b="0" dirty="0" smtClean="0"/>
          </a:p>
          <a:p>
            <a:pPr marL="0" indent="0"/>
            <a:r>
              <a:rPr lang="en-US" sz="1800" b="0" dirty="0" smtClean="0"/>
              <a:t>Results in the June ad hoc (Y/N/A): 4/0/6</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42141942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89</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July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64938007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90</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July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91</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July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80965</TotalTime>
  <Words>5984</Words>
  <Application>Microsoft Office PowerPoint</Application>
  <PresentationFormat>Widescreen</PresentationFormat>
  <Paragraphs>1352</Paragraphs>
  <Slides>91</Slides>
  <Notes>21</Notes>
  <HiddenSlides>8</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91</vt:i4>
      </vt:variant>
    </vt:vector>
  </HeadingPairs>
  <TitlesOfParts>
    <vt:vector size="101" baseType="lpstr">
      <vt:lpstr>Arial Unicode MS</vt:lpstr>
      <vt:lpstr>MS Gothic</vt:lpstr>
      <vt:lpstr>MS PGothic</vt:lpstr>
      <vt:lpstr>Arial</vt:lpstr>
      <vt:lpstr>Calibri</vt:lpstr>
      <vt:lpstr>DejaVu Sans</vt:lpstr>
      <vt:lpstr>Monotype Sorts</vt:lpstr>
      <vt:lpstr>Times New Roman</vt:lpstr>
      <vt:lpstr>Office Theme</vt:lpstr>
      <vt:lpstr>Document</vt:lpstr>
      <vt:lpstr>TGaz Next Generation Positioning  July Meeting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802 Ground rules </vt:lpstr>
      <vt:lpstr>IEEE-SA policy documents</vt:lpstr>
      <vt:lpstr>PowerPoint Presentation</vt:lpstr>
      <vt:lpstr>TGaz Schedule at a glance</vt:lpstr>
      <vt:lpstr>Agenda for the Week</vt:lpstr>
      <vt:lpstr>Submission List for the week (1)</vt:lpstr>
      <vt:lpstr>Submission List for the week (2)</vt:lpstr>
      <vt:lpstr>Submission List for the week (3)</vt:lpstr>
      <vt:lpstr>Meeting Slot # 1 discussion items</vt:lpstr>
      <vt:lpstr>Meeting Slot # 1 discussion items</vt:lpstr>
      <vt:lpstr>Approval of previous meeting minutes</vt:lpstr>
      <vt:lpstr>Approval of previous meeting minutes</vt:lpstr>
      <vt:lpstr>Approval of previous meeting minutes</vt:lpstr>
      <vt:lpstr>Approval of previous meeting minutes</vt:lpstr>
      <vt:lpstr>Approval of previous meeting minutes</vt:lpstr>
      <vt:lpstr>Approval of previous meeting minutes</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Reminder to do attendance</vt:lpstr>
      <vt:lpstr>Recess</vt:lpstr>
      <vt:lpstr>Meeting Slot # 2 discussion items</vt:lpstr>
      <vt:lpstr>Meeting Slot # 2 discussion items</vt:lpstr>
      <vt:lpstr>Fix to motion from May meeting – 11-19-622</vt:lpstr>
      <vt:lpstr>Fix to motion from May meeting – 11-19-622</vt:lpstr>
      <vt:lpstr>Fix to motion from May meeting – 11-19-1062</vt:lpstr>
      <vt:lpstr>Reminder to do attendance</vt:lpstr>
      <vt:lpstr>Recess</vt:lpstr>
      <vt:lpstr>Meeting Slot # 3 discussion items</vt:lpstr>
      <vt:lpstr>Meeting Slot # 3 discussion items</vt:lpstr>
      <vt:lpstr>Reminder to do attendance</vt:lpstr>
      <vt:lpstr>Fix to motion from May meeting – 11-19-970</vt:lpstr>
      <vt:lpstr>Submission 11-19-1233</vt:lpstr>
      <vt:lpstr>Recess</vt:lpstr>
      <vt:lpstr>Meeting Slot # 4 discussion items</vt:lpstr>
      <vt:lpstr>Meeting Slot # 4 discussion items</vt:lpstr>
      <vt:lpstr>Aug./Sep. ad hoc meeting dates</vt:lpstr>
      <vt:lpstr>Ad Hoc</vt:lpstr>
      <vt:lpstr>Submission 11-19-1234</vt:lpstr>
      <vt:lpstr>Submission 11-19-1036</vt:lpstr>
      <vt:lpstr>Reminder to do attendance</vt:lpstr>
      <vt:lpstr>Recess</vt:lpstr>
      <vt:lpstr>Meeting Slot # 5 discussion items</vt:lpstr>
      <vt:lpstr>Meeting Slot # 5 discussion items</vt:lpstr>
      <vt:lpstr>Submission 11-19-1040</vt:lpstr>
      <vt:lpstr>Approval of previous meeting minutes</vt:lpstr>
      <vt:lpstr>Submission 11-19-1041</vt:lpstr>
      <vt:lpstr>Submission 11-19-1277</vt:lpstr>
      <vt:lpstr>Achievements for the week</vt:lpstr>
      <vt:lpstr>Targets for the Sep. meeting</vt:lpstr>
      <vt:lpstr>3 Day Ad Hoc</vt:lpstr>
      <vt:lpstr>Reminder to do attendance</vt:lpstr>
      <vt:lpstr>Recess</vt:lpstr>
      <vt:lpstr>Meeting Slot # 6 discussion items</vt:lpstr>
      <vt:lpstr>Meeting Slot # 6 discussion items</vt:lpstr>
      <vt:lpstr>Reminder to do attendance</vt:lpstr>
      <vt:lpstr>Recess</vt:lpstr>
      <vt:lpstr>Meeting Slot # 7 discussion items</vt:lpstr>
      <vt:lpstr>Meeting Slot # 7 discussion items</vt:lpstr>
      <vt:lpstr>Reminder to do attendance</vt:lpstr>
      <vt:lpstr>Meeting Slot # 8 discussion items</vt:lpstr>
      <vt:lpstr>Meeting Slot # 7 discussion items</vt:lpstr>
      <vt:lpstr>AOB</vt:lpstr>
      <vt:lpstr>Adjourn for the week</vt:lpstr>
      <vt:lpstr>Motion to adopt text</vt:lpstr>
      <vt:lpstr>802.11 Template Instructions 2/4</vt:lpstr>
      <vt:lpstr>802.11 Template Instructions 3/4</vt:lpstr>
      <vt:lpstr>802.11 Template Instructions 4/4 Recommendations</vt:lpstr>
      <vt:lpstr>Comment Resolution from Ad Hoc and Telecon</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CTPClassification=CTP_IC, CTPClassification=CTP_NT</cp:keywords>
  <cp:lastModifiedBy>Segev, Jonathan</cp:lastModifiedBy>
  <cp:revision>633</cp:revision>
  <cp:lastPrinted>1601-01-01T00:00:00Z</cp:lastPrinted>
  <dcterms:created xsi:type="dcterms:W3CDTF">2018-08-06T10:28:59Z</dcterms:created>
  <dcterms:modified xsi:type="dcterms:W3CDTF">2019-07-18T05:56:49Z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7d5b2f1d-f881-47e6-81dd-ba1e0cea913d</vt:lpwstr>
  </property>
  <property fmtid="{D5CDD505-2E9C-101B-9397-08002B2CF9AE}" pid="3" name="CTP_TimeStamp">
    <vt:lpwstr>2019-07-18 05:56:49Z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