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72" r:id="rId44"/>
    <p:sldId id="373" r:id="rId45"/>
    <p:sldId id="374" r:id="rId46"/>
    <p:sldId id="338" r:id="rId47"/>
    <p:sldId id="339" r:id="rId48"/>
    <p:sldId id="342" r:id="rId49"/>
    <p:sldId id="343" r:id="rId50"/>
    <p:sldId id="344" r:id="rId51"/>
    <p:sldId id="375" r:id="rId52"/>
    <p:sldId id="376" r:id="rId53"/>
    <p:sldId id="345" r:id="rId54"/>
    <p:sldId id="346" r:id="rId55"/>
    <p:sldId id="347" r:id="rId56"/>
    <p:sldId id="377" r:id="rId57"/>
    <p:sldId id="378" r:id="rId58"/>
    <p:sldId id="382" r:id="rId59"/>
    <p:sldId id="383" r:id="rId60"/>
    <p:sldId id="384" r:id="rId61"/>
    <p:sldId id="348" r:id="rId62"/>
    <p:sldId id="349" r:id="rId63"/>
    <p:sldId id="350" r:id="rId64"/>
    <p:sldId id="351" r:id="rId65"/>
    <p:sldId id="379" r:id="rId66"/>
    <p:sldId id="354" r:id="rId67"/>
    <p:sldId id="356" r:id="rId68"/>
    <p:sldId id="355" r:id="rId69"/>
    <p:sldId id="352" r:id="rId70"/>
    <p:sldId id="353" r:id="rId71"/>
    <p:sldId id="357" r:id="rId72"/>
    <p:sldId id="358" r:id="rId73"/>
    <p:sldId id="359" r:id="rId74"/>
    <p:sldId id="367" r:id="rId75"/>
    <p:sldId id="368" r:id="rId76"/>
    <p:sldId id="369" r:id="rId77"/>
    <p:sldId id="370" r:id="rId78"/>
    <p:sldId id="380" r:id="rId79"/>
    <p:sldId id="381" r:id="rId80"/>
    <p:sldId id="360" r:id="rId81"/>
    <p:sldId id="361" r:id="rId82"/>
    <p:sldId id="312" r:id="rId83"/>
    <p:sldId id="259" r:id="rId84"/>
    <p:sldId id="260" r:id="rId85"/>
    <p:sldId id="261" r:id="rId86"/>
    <p:sldId id="325" r:id="rId87"/>
    <p:sldId id="262" r:id="rId88"/>
    <p:sldId id="263" r:id="rId89"/>
    <p:sldId id="264" r:id="rId9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72"/>
            <p14:sldId id="373"/>
            <p14:sldId id="374"/>
            <p14:sldId id="338"/>
            <p14:sldId id="339"/>
          </p14:sldIdLst>
        </p14:section>
        <p14:section name="Slot#3" id="{5D49AB48-9724-48C6-97B3-577374A1C2CA}">
          <p14:sldIdLst>
            <p14:sldId id="342"/>
            <p14:sldId id="343"/>
            <p14:sldId id="344"/>
            <p14:sldId id="375"/>
            <p14:sldId id="376"/>
            <p14:sldId id="345"/>
          </p14:sldIdLst>
        </p14:section>
        <p14:section name="Slot#4" id="{6193A2DF-E32F-40FC-A604-C1274D537662}">
          <p14:sldIdLst>
            <p14:sldId id="346"/>
            <p14:sldId id="347"/>
            <p14:sldId id="377"/>
            <p14:sldId id="378"/>
            <p14:sldId id="382"/>
            <p14:sldId id="383"/>
            <p14:sldId id="384"/>
            <p14:sldId id="348"/>
            <p14:sldId id="349"/>
          </p14:sldIdLst>
        </p14:section>
        <p14:section name="Slot#5" id="{D51E15C0-1BE5-4B71-8375-F6B1D2A3FFBF}">
          <p14:sldIdLst>
            <p14:sldId id="350"/>
            <p14:sldId id="351"/>
            <p14:sldId id="379"/>
            <p14:sldId id="354"/>
            <p14:sldId id="356"/>
            <p14:sldId id="355"/>
            <p14:sldId id="352"/>
            <p14:sldId id="353"/>
          </p14:sldIdLst>
        </p14:section>
        <p14:section name="Slot #6" id="{C6C71488-E606-43ED-9503-8F91C556A2EE}">
          <p14:sldIdLst>
            <p14:sldId id="357"/>
            <p14:sldId id="358"/>
            <p14:sldId id="359"/>
            <p14:sldId id="367"/>
          </p14:sldIdLst>
        </p14:section>
        <p14:section name="Slot#7" id="{D59D5964-9646-4C25-959D-E55F97EAE577}">
          <p14:sldIdLst>
            <p14:sldId id="368"/>
            <p14:sldId id="369"/>
            <p14:sldId id="370"/>
          </p14:sldIdLst>
        </p14:section>
        <p14:section name="Slot #8" id="{87592855-58C2-4940-8283-954308CEDD2D}">
          <p14:sldIdLst>
            <p14:sldId id="380"/>
            <p14:sldId id="381"/>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50" autoAdjust="0"/>
    <p:restoredTop sz="94693" autoAdjust="0"/>
  </p:normalViewPr>
  <p:slideViewPr>
    <p:cSldViewPr>
      <p:cViewPr varScale="1">
        <p:scale>
          <a:sx n="78" d="100"/>
          <a:sy n="78" d="100"/>
        </p:scale>
        <p:origin x="40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1881143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802.11-19/946r8</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2019-07-15</a:t>
            </a:r>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14"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85361259"/>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853928"/>
              </p:ext>
            </p:extLst>
          </p:nvPr>
        </p:nvGraphicFramePr>
        <p:xfrm>
          <a:off x="914401" y="1340772"/>
          <a:ext cx="10460567" cy="484899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11-19-1197</a:t>
                      </a:r>
                      <a:endParaRPr lang="en-US" sz="1600"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88036901"/>
              </p:ext>
            </p:extLst>
          </p:nvPr>
        </p:nvGraphicFramePr>
        <p:xfrm>
          <a:off x="914401" y="1340769"/>
          <a:ext cx="10460567" cy="4848617"/>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42044">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r h="342044">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8315541"/>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a:t>
            </a:r>
          </a:p>
          <a:p>
            <a:pPr marL="0" indent="0"/>
            <a:r>
              <a:rPr lang="en-US" b="0" dirty="0" smtClean="0"/>
              <a:t>Second: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Fixes to motioned CIDs (10min)</a:t>
            </a:r>
          </a:p>
          <a:p>
            <a:pPr algn="just">
              <a:spcBef>
                <a:spcPct val="20000"/>
              </a:spcBef>
              <a:buFontTx/>
              <a:buChar char="•"/>
            </a:pPr>
            <a:r>
              <a:rPr lang="en-US" altLang="en-US" sz="2000" b="0" dirty="0"/>
              <a:t>CR assignment and current status of open call for CR volunteers (11-19-431)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9384418"/>
              </p:ext>
            </p:extLst>
          </p:nvPr>
        </p:nvGraphicFramePr>
        <p:xfrm>
          <a:off x="929215" y="1484786"/>
          <a:ext cx="10460568" cy="320851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895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Comment resolution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10min</a:t>
                      </a:r>
                      <a:endParaRPr lang="en-US" dirty="0"/>
                    </a:p>
                  </a:txBody>
                  <a:tcPr marT="45712" marB="45712"/>
                </a:tc>
              </a:tr>
              <a:tr h="28955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pPr>
              <a:buFont typeface="Arial" panose="020B0604020202020204" pitchFamily="34" charset="0"/>
              <a:buChar char="•"/>
            </a:pPr>
            <a:r>
              <a:rPr lang="en-US" b="0" dirty="0" smtClean="0"/>
              <a:t>Motion on May 13</a:t>
            </a:r>
            <a:r>
              <a:rPr lang="en-US" b="0" baseline="30000" dirty="0" smtClean="0"/>
              <a:t>th</a:t>
            </a:r>
            <a:r>
              <a:rPr lang="en-US" b="0" dirty="0" smtClean="0"/>
              <a:t> Slot #1 of the May meeting, 11-19-622 show resolution for CID 2010, however the abstract referred to CID 2020 (copy into motion).</a:t>
            </a:r>
          </a:p>
          <a:p>
            <a:pPr>
              <a:buFont typeface="Arial" panose="020B0604020202020204" pitchFamily="34" charset="0"/>
              <a:buChar char="•"/>
            </a:pPr>
            <a:r>
              <a:rPr lang="en-US" b="0" dirty="0" smtClean="0"/>
              <a:t>Requires re-motioning of this CID</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79236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11-19-622r1 </a:t>
            </a:r>
            <a:r>
              <a:rPr lang="en-US" b="0" dirty="0"/>
              <a:t>for </a:t>
            </a:r>
            <a:r>
              <a:rPr lang="en-US" b="0" dirty="0" smtClean="0"/>
              <a:t>CID 2010,</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a:t>
            </a:r>
            <a:r>
              <a:rPr lang="en-US" b="0" dirty="0" smtClean="0"/>
              <a:t>: Assaf Kasher </a:t>
            </a:r>
            <a:endParaRPr lang="en-US" b="0" dirty="0" smtClean="0"/>
          </a:p>
          <a:p>
            <a:r>
              <a:rPr lang="en-US" b="0" dirty="0" smtClean="0"/>
              <a:t>Second</a:t>
            </a:r>
            <a:r>
              <a:rPr lang="en-US" b="0" dirty="0" smtClean="0"/>
              <a:t>: Roy Want</a:t>
            </a:r>
            <a:endParaRPr lang="en-US" b="0" dirty="0" smtClean="0"/>
          </a:p>
          <a:p>
            <a:r>
              <a:rPr lang="en-US" b="0" dirty="0" smtClean="0"/>
              <a:t>Results (Y/N/A</a:t>
            </a:r>
            <a:r>
              <a:rPr lang="en-US" b="0" dirty="0" smtClean="0"/>
              <a:t>): 11/0/0</a:t>
            </a:r>
          </a:p>
          <a:p>
            <a:r>
              <a:rPr lang="en-US" b="0" dirty="0" smtClean="0"/>
              <a:t>Motion passes.</a:t>
            </a:r>
            <a:endParaRPr lang="en-US" b="0" dirty="0" smtClean="0"/>
          </a:p>
          <a:p>
            <a:endParaRPr lang="en-US" sz="2000" b="0" dirty="0" smtClean="0"/>
          </a:p>
          <a:p>
            <a:r>
              <a:rPr lang="en-US" sz="2000" b="0" dirty="0" smtClean="0"/>
              <a:t>Results on </a:t>
            </a:r>
            <a:r>
              <a:rPr lang="en-US" sz="2000" b="0" dirty="0"/>
              <a:t>the Apr. 10</a:t>
            </a:r>
            <a:r>
              <a:rPr lang="en-US" sz="2000" b="0" baseline="30000" dirty="0"/>
              <a:t>th</a:t>
            </a:r>
            <a:r>
              <a:rPr lang="en-US" sz="2000" b="0" dirty="0"/>
              <a:t> </a:t>
            </a:r>
            <a:r>
              <a:rPr lang="en-US" sz="2000" b="0" dirty="0" err="1"/>
              <a:t>telecon</a:t>
            </a:r>
            <a:r>
              <a:rPr lang="en-US" sz="2000" b="0" dirty="0"/>
              <a:t> (Y/N/A): 8/0/0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15775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a:t>
            </a:r>
            <a:r>
              <a:rPr lang="en-US" dirty="0" smtClean="0"/>
              <a:t>11-19-1062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11-19-1062r5 for </a:t>
            </a:r>
            <a:r>
              <a:rPr lang="en-US" b="0" dirty="0" smtClean="0"/>
              <a:t>CID </a:t>
            </a:r>
            <a:r>
              <a:rPr lang="en-US" b="0" dirty="0" smtClean="0"/>
              <a:t>1516, </a:t>
            </a:r>
            <a:endParaRPr lang="en-US" b="0" dirty="0" smtClean="0"/>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a:t>
            </a:r>
            <a:r>
              <a:rPr lang="en-US" b="0" dirty="0" smtClean="0"/>
              <a:t>: Erik Lindskog</a:t>
            </a:r>
            <a:endParaRPr lang="en-US" b="0" dirty="0" smtClean="0"/>
          </a:p>
          <a:p>
            <a:r>
              <a:rPr lang="en-US" b="0" dirty="0" smtClean="0"/>
              <a:t>Second</a:t>
            </a:r>
            <a:r>
              <a:rPr lang="en-US" b="0" dirty="0" smtClean="0"/>
              <a:t>: Assaf Kasher</a:t>
            </a:r>
            <a:endParaRPr lang="en-US" b="0" dirty="0" smtClean="0"/>
          </a:p>
          <a:p>
            <a:r>
              <a:rPr lang="en-US" b="0" dirty="0" smtClean="0"/>
              <a:t>Results (Y/N/A</a:t>
            </a:r>
            <a:r>
              <a:rPr lang="en-US" b="0" dirty="0" smtClean="0"/>
              <a:t>): 8/0/2</a:t>
            </a:r>
          </a:p>
          <a:p>
            <a:r>
              <a:rPr lang="en-US" b="0" dirty="0" smtClean="0"/>
              <a:t>Motion passes.</a:t>
            </a:r>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07070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13332303"/>
              </p:ext>
            </p:extLst>
          </p:nvPr>
        </p:nvGraphicFramePr>
        <p:xfrm>
          <a:off x="929215" y="1484786"/>
          <a:ext cx="10460568" cy="4538807"/>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5min</a:t>
                      </a:r>
                      <a:endParaRPr lang="en-US" sz="1600" dirty="0"/>
                    </a:p>
                  </a:txBody>
                  <a:tcPr marT="45712" marB="45712"/>
                </a:tc>
              </a:tr>
              <a:tr h="182872">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 – as time permits</a:t>
                      </a:r>
                      <a:endParaRPr lang="en-US" dirty="0"/>
                    </a:p>
                  </a:txBody>
                  <a:tcPr marT="45712" marB="45712"/>
                </a:tc>
              </a:tr>
              <a:tr h="188277">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 – as time permits</a:t>
                      </a:r>
                      <a:endParaRPr lang="en-US" sz="1600"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a:t>
            </a:r>
            <a:r>
              <a:rPr lang="en-US" dirty="0" smtClean="0"/>
              <a:t>11-19-970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11-19-970r4 for </a:t>
            </a:r>
            <a:r>
              <a:rPr lang="en-US" b="0" dirty="0" smtClean="0"/>
              <a:t>CID </a:t>
            </a:r>
            <a:r>
              <a:rPr lang="en-US" b="0" dirty="0" smtClean="0"/>
              <a:t>2222, </a:t>
            </a:r>
            <a:endParaRPr lang="en-US" b="0" dirty="0" smtClean="0"/>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a:t>
            </a:r>
            <a:r>
              <a:rPr lang="en-US" b="0" dirty="0" smtClean="0"/>
              <a:t>: Nehru Bhandaru </a:t>
            </a:r>
          </a:p>
          <a:p>
            <a:r>
              <a:rPr lang="en-US" b="0" dirty="0" smtClean="0"/>
              <a:t>Second: Ganesh </a:t>
            </a:r>
            <a:r>
              <a:rPr lang="en-US" b="0" dirty="0" err="1" smtClean="0"/>
              <a:t>Venkatesan</a:t>
            </a:r>
            <a:endParaRPr lang="en-US" b="0" dirty="0" smtClean="0"/>
          </a:p>
          <a:p>
            <a:r>
              <a:rPr lang="en-US" b="0" dirty="0" smtClean="0"/>
              <a:t>Results (Y/N/A</a:t>
            </a:r>
            <a:r>
              <a:rPr lang="en-US" b="0" dirty="0" smtClean="0"/>
              <a:t>): 15/0/2</a:t>
            </a:r>
          </a:p>
          <a:p>
            <a:r>
              <a:rPr lang="en-US" b="0" dirty="0" smtClean="0"/>
              <a:t>Motion passes</a:t>
            </a:r>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490660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1233</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the resolutions depicted by document 11-19-1233r1 </a:t>
            </a:r>
            <a:r>
              <a:rPr lang="en-US" b="0" dirty="0" smtClean="0"/>
              <a:t>for </a:t>
            </a:r>
            <a:r>
              <a:rPr lang="en-US" b="0" dirty="0" smtClean="0"/>
              <a:t>CIDs </a:t>
            </a:r>
            <a:r>
              <a:rPr lang="en-US" b="0" dirty="0" smtClean="0"/>
              <a:t>1367, 1535</a:t>
            </a:r>
            <a:r>
              <a:rPr lang="en-US" b="0" dirty="0"/>
              <a:t>, 1645, 1646, 1132, 1372, 1373, and 1376</a:t>
            </a:r>
            <a:r>
              <a:rPr lang="en-US" b="0" dirty="0" smtClean="0"/>
              <a:t>.</a:t>
            </a:r>
            <a:endParaRPr lang="en-US" b="0" dirty="0" smtClean="0"/>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a:t>
            </a:r>
            <a:r>
              <a:rPr lang="en-US" b="0" dirty="0" smtClean="0"/>
              <a:t>: Qinghua Li </a:t>
            </a:r>
          </a:p>
          <a:p>
            <a:r>
              <a:rPr lang="en-US" b="0" dirty="0" smtClean="0"/>
              <a:t>Second: Ganesh </a:t>
            </a:r>
            <a:r>
              <a:rPr lang="en-US" b="0" dirty="0" err="1" smtClean="0"/>
              <a:t>Venkatesan</a:t>
            </a:r>
            <a:endParaRPr lang="en-US" b="0" dirty="0" smtClean="0"/>
          </a:p>
          <a:p>
            <a:r>
              <a:rPr lang="en-US" b="0" dirty="0" smtClean="0"/>
              <a:t>Results (Y/N/A</a:t>
            </a:r>
            <a:r>
              <a:rPr lang="en-US" b="0" dirty="0" smtClean="0"/>
              <a:t>): 14/0/0</a:t>
            </a:r>
          </a:p>
          <a:p>
            <a:r>
              <a:rPr lang="en-US" b="0" dirty="0" smtClean="0"/>
              <a:t>Motion passes.</a:t>
            </a:r>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265885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Plans for Aug/Sep. 3day ad-hoc.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r>
              <a:rPr lang="en-US" altLang="en-US" sz="2000" b="0" dirty="0" smtClean="0"/>
              <a:t>).</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48866603"/>
              </p:ext>
            </p:extLst>
          </p:nvPr>
        </p:nvGraphicFramePr>
        <p:xfrm>
          <a:off x="263351" y="1484786"/>
          <a:ext cx="11593289" cy="4142575"/>
        </p:xfrm>
        <a:graphic>
          <a:graphicData uri="http://schemas.openxmlformats.org/drawingml/2006/table">
            <a:tbl>
              <a:tblPr firstRow="1" bandRow="1">
                <a:tableStyleId>{21E4AEA4-8DFA-4A89-87EB-49C32662AFE0}</a:tableStyleId>
              </a:tblPr>
              <a:tblGrid>
                <a:gridCol w="1359726"/>
                <a:gridCol w="1376579"/>
                <a:gridCol w="5363486"/>
                <a:gridCol w="1695274"/>
                <a:gridCol w="1798224"/>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time permits</a:t>
                      </a:r>
                      <a:endParaRPr lang="en-US" dirty="0"/>
                    </a:p>
                  </a:txBody>
                  <a:tcPr marT="45712" marB="45712"/>
                </a:tc>
              </a:tr>
              <a:tr h="188277">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dirty="0" smtClean="0"/>
                        <a:t>As time</a:t>
                      </a:r>
                      <a:r>
                        <a:rPr lang="en-US" sz="1600" baseline="0" dirty="0" smtClean="0"/>
                        <a:t> permits</a:t>
                      </a:r>
                      <a:endParaRPr lang="en-US" sz="1600"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Aug./Sep.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smtClean="0"/>
              <a:t>Week of </a:t>
            </a:r>
            <a:r>
              <a:rPr lang="en-US" sz="2400" dirty="0" smtClean="0"/>
              <a:t>Aug. 26</a:t>
            </a:r>
            <a:r>
              <a:rPr lang="en-US" sz="2400" baseline="30000" dirty="0" smtClean="0"/>
              <a:t>th</a:t>
            </a:r>
            <a:r>
              <a:rPr lang="en-US" sz="2400" dirty="0"/>
              <a:t> </a:t>
            </a:r>
            <a:r>
              <a:rPr lang="en-US" sz="2400" dirty="0" smtClean="0"/>
              <a:t>or Sep. 2</a:t>
            </a:r>
            <a:r>
              <a:rPr lang="en-US" sz="2400" baseline="30000" dirty="0" smtClean="0"/>
              <a:t>nd</a:t>
            </a:r>
            <a:r>
              <a:rPr lang="en-US" sz="2400" dirty="0" smtClean="0"/>
              <a:t> with </a:t>
            </a:r>
            <a:r>
              <a:rPr lang="en-US" sz="2400" dirty="0" smtClean="0"/>
              <a:t>exact </a:t>
            </a:r>
            <a:r>
              <a:rPr lang="en-US" sz="2400" dirty="0" smtClean="0"/>
              <a:t>dates TBA in accordance with venue </a:t>
            </a:r>
            <a:r>
              <a:rPr lang="en-US" sz="2400" dirty="0" smtClean="0"/>
              <a:t>availability in the SJ bay area.</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3297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p>
          <a:p>
            <a:r>
              <a:rPr lang="en-US" b="0" dirty="0"/>
              <a:t>Authorize </a:t>
            </a:r>
            <a:r>
              <a:rPr lang="en-US" b="0" dirty="0" err="1"/>
              <a:t>TGaz</a:t>
            </a:r>
            <a:r>
              <a:rPr lang="en-US" b="0" dirty="0"/>
              <a:t> to hold an ad-hoc meeting on </a:t>
            </a:r>
            <a:r>
              <a:rPr lang="en-US" b="0" dirty="0" smtClean="0"/>
              <a:t>week of </a:t>
            </a:r>
            <a:r>
              <a:rPr lang="en-US" b="0" dirty="0" smtClean="0"/>
              <a:t>Aug. 26</a:t>
            </a:r>
            <a:r>
              <a:rPr lang="en-US" b="0" baseline="30000" dirty="0" smtClean="0"/>
              <a:t>th</a:t>
            </a:r>
            <a:r>
              <a:rPr lang="en-US" b="0" dirty="0" smtClean="0"/>
              <a:t> or Sep. 2</a:t>
            </a:r>
            <a:r>
              <a:rPr lang="en-US" b="0" baseline="30000" dirty="0" smtClean="0"/>
              <a:t>nd</a:t>
            </a:r>
            <a:r>
              <a:rPr lang="en-US" b="0" dirty="0" smtClean="0"/>
              <a:t> (TBA), </a:t>
            </a:r>
            <a:r>
              <a:rPr lang="en-US" b="0" dirty="0" smtClean="0"/>
              <a:t>2019 in the bay area Ca.,</a:t>
            </a:r>
            <a:r>
              <a:rPr lang="en-US" b="0" dirty="0"/>
              <a:t> for the purpose of comment </a:t>
            </a:r>
            <a:r>
              <a:rPr lang="en-US" b="0" dirty="0" smtClean="0"/>
              <a:t>resolution.</a:t>
            </a:r>
          </a:p>
          <a:p>
            <a:endParaRPr lang="en-US" b="0" dirty="0" smtClean="0"/>
          </a:p>
          <a:p>
            <a:r>
              <a:rPr lang="en-US" b="0" dirty="0" smtClean="0"/>
              <a:t>Move</a:t>
            </a:r>
            <a:r>
              <a:rPr lang="en-US" b="0" dirty="0" smtClean="0"/>
              <a:t>: Ganesh </a:t>
            </a:r>
            <a:r>
              <a:rPr lang="en-US" b="0" dirty="0" err="1" smtClean="0"/>
              <a:t>Venkatesan</a:t>
            </a:r>
            <a:endParaRPr lang="en-US" b="0" dirty="0" smtClean="0"/>
          </a:p>
          <a:p>
            <a:r>
              <a:rPr lang="en-US" b="0" dirty="0" smtClean="0"/>
              <a:t>Second</a:t>
            </a:r>
            <a:r>
              <a:rPr lang="en-US" b="0" dirty="0" smtClean="0"/>
              <a:t>: Christian Berger</a:t>
            </a:r>
            <a:endParaRPr lang="en-US" b="0" dirty="0" smtClean="0"/>
          </a:p>
          <a:p>
            <a:r>
              <a:rPr lang="en-US" b="0" dirty="0" smtClean="0"/>
              <a:t>Results (Y/N/A</a:t>
            </a:r>
            <a:r>
              <a:rPr lang="en-US" b="0" dirty="0" smtClean="0"/>
              <a:t>): 15/0/0</a:t>
            </a:r>
          </a:p>
          <a:p>
            <a:r>
              <a:rPr lang="en-US" b="0" dirty="0" smtClean="0"/>
              <a:t>Motion passes.</a:t>
            </a:r>
            <a:endParaRPr lang="en-US" b="0" dirty="0" smtClean="0"/>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4231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a:t>
            </a:r>
            <a:r>
              <a:rPr lang="en-US" sz="2800" dirty="0" smtClean="0"/>
              <a:t>4</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the resolutions depicted by document 11-19-1234r2 </a:t>
            </a:r>
            <a:r>
              <a:rPr lang="en-US" b="0" dirty="0" smtClean="0"/>
              <a:t>for </a:t>
            </a:r>
            <a:r>
              <a:rPr lang="en-US" b="0" dirty="0"/>
              <a:t>CIDs </a:t>
            </a:r>
            <a:r>
              <a:rPr lang="en-US" b="0" dirty="0" smtClean="0"/>
              <a:t>2285,</a:t>
            </a:r>
          </a:p>
          <a:p>
            <a:r>
              <a:rPr lang="en-US" b="0" dirty="0" smtClean="0"/>
              <a:t>2284</a:t>
            </a:r>
            <a:r>
              <a:rPr lang="en-US" b="0" dirty="0"/>
              <a:t>, 2262, 2049, 2047, 2041, 1990, 1615, 1396, 1390, </a:t>
            </a:r>
            <a:r>
              <a:rPr lang="en-US" b="0" dirty="0" smtClean="0"/>
              <a:t>1332 and 1114,</a:t>
            </a:r>
            <a:endParaRPr lang="en-US" b="0" dirty="0" smtClean="0"/>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a:t>
            </a:r>
            <a:r>
              <a:rPr lang="en-US" b="0" dirty="0" smtClean="0"/>
              <a:t>: Qinghua Li </a:t>
            </a:r>
          </a:p>
          <a:p>
            <a:r>
              <a:rPr lang="en-US" b="0" dirty="0" smtClean="0"/>
              <a:t>Second: Ganesh </a:t>
            </a:r>
            <a:r>
              <a:rPr lang="en-US" b="0" dirty="0" err="1" smtClean="0"/>
              <a:t>Venkatesan</a:t>
            </a:r>
            <a:endParaRPr lang="en-US" b="0" dirty="0" smtClean="0"/>
          </a:p>
          <a:p>
            <a:r>
              <a:rPr lang="en-US" b="0" dirty="0" smtClean="0"/>
              <a:t>Results (Y/N/A</a:t>
            </a:r>
            <a:r>
              <a:rPr lang="en-US" b="0" dirty="0" smtClean="0"/>
              <a:t>): 14/0/0</a:t>
            </a:r>
          </a:p>
          <a:p>
            <a:r>
              <a:rPr lang="en-US" b="0" dirty="0" smtClean="0"/>
              <a:t>Motion passes.</a:t>
            </a:r>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334743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036</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endParaRPr lang="en-US" dirty="0" smtClean="0"/>
          </a:p>
          <a:p>
            <a:r>
              <a:rPr lang="en-US" b="0" dirty="0" smtClean="0"/>
              <a:t>Move to adopt submission 11-19-1036r5</a:t>
            </a:r>
            <a:r>
              <a:rPr lang="en-US" b="0" dirty="0" smtClean="0"/>
              <a:t>, </a:t>
            </a:r>
            <a:r>
              <a:rPr lang="en-US" b="0" dirty="0" smtClean="0"/>
              <a:t>instruct </a:t>
            </a:r>
            <a:r>
              <a:rPr lang="en-US" b="0" dirty="0"/>
              <a:t>the technical editor </a:t>
            </a:r>
            <a:r>
              <a:rPr lang="en-US" b="0" dirty="0" smtClean="0"/>
              <a:t>to</a:t>
            </a:r>
          </a:p>
          <a:p>
            <a:r>
              <a:rPr lang="en-US" b="0" dirty="0" smtClean="0"/>
              <a:t>incorporate it </a:t>
            </a:r>
            <a:r>
              <a:rPr lang="en-US" b="0" dirty="0"/>
              <a:t>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a:t>
            </a:r>
            <a:r>
              <a:rPr lang="en-US" b="0" dirty="0" smtClean="0"/>
              <a:t>: Assaf Kasher </a:t>
            </a:r>
          </a:p>
          <a:p>
            <a:r>
              <a:rPr lang="en-US" b="0" dirty="0" smtClean="0"/>
              <a:t>Second: Ganesh </a:t>
            </a:r>
            <a:r>
              <a:rPr lang="en-US" b="0" dirty="0" err="1" smtClean="0"/>
              <a:t>Venkatesan</a:t>
            </a:r>
            <a:endParaRPr lang="en-US" b="0" dirty="0" smtClean="0"/>
          </a:p>
          <a:p>
            <a:r>
              <a:rPr lang="en-US" b="0" dirty="0" smtClean="0"/>
              <a:t>Results (Y/N/A</a:t>
            </a:r>
            <a:r>
              <a:rPr lang="en-US" b="0" dirty="0" smtClean="0"/>
              <a:t>): 13/0/0</a:t>
            </a:r>
          </a:p>
          <a:p>
            <a:r>
              <a:rPr lang="en-US" b="0" dirty="0" smtClean="0"/>
              <a:t>Motion passes</a:t>
            </a:r>
            <a:endParaRPr lang="en-US" b="0" dirty="0" smtClean="0"/>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8522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 – not taken.</a:t>
            </a:r>
            <a:endParaRPr lang="en-US" dirty="0" smtClean="0"/>
          </a:p>
          <a:p>
            <a:r>
              <a:rPr lang="en-US" b="0" dirty="0" smtClean="0"/>
              <a:t>Move to adopt the resolutions depicted by document 11-19-1040r5 </a:t>
            </a:r>
            <a:r>
              <a:rPr lang="en-US" b="0" dirty="0" smtClean="0"/>
              <a:t>for </a:t>
            </a:r>
            <a:r>
              <a:rPr lang="en-US" b="0" dirty="0"/>
              <a:t>CIDs </a:t>
            </a:r>
            <a:r>
              <a:rPr lang="en-US" b="0" dirty="0" smtClean="0"/>
              <a:t>1121,</a:t>
            </a:r>
          </a:p>
          <a:p>
            <a:r>
              <a:rPr lang="en-US" b="0" dirty="0" smtClean="0"/>
              <a:t>1508</a:t>
            </a:r>
            <a:r>
              <a:rPr lang="en-US" b="0" dirty="0"/>
              <a:t>, 1383, 1509, 1635, 1791, 2247, 1210, 1062, 1066, 1089, 1630, 2246, </a:t>
            </a:r>
            <a:r>
              <a:rPr lang="en-US" b="0" dirty="0" smtClean="0"/>
              <a:t>1208,</a:t>
            </a:r>
          </a:p>
          <a:p>
            <a:r>
              <a:rPr lang="en-US" b="0" dirty="0" smtClean="0"/>
              <a:t>2265</a:t>
            </a:r>
            <a:r>
              <a:rPr lang="en-US" b="0" dirty="0"/>
              <a:t>, 1708, 1064, 1211, 1065, 1096, and </a:t>
            </a:r>
            <a:r>
              <a:rPr lang="en-US" b="0" dirty="0" smtClean="0"/>
              <a:t>1629, </a:t>
            </a:r>
            <a:r>
              <a:rPr lang="en-US" b="0" dirty="0" smtClean="0"/>
              <a:t>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a:t>
            </a:r>
            <a:r>
              <a:rPr lang="en-US" b="0" dirty="0" smtClean="0"/>
              <a:t>:</a:t>
            </a:r>
          </a:p>
          <a:p>
            <a:r>
              <a:rPr lang="en-US" b="0" dirty="0" smtClean="0"/>
              <a:t>Second:</a:t>
            </a:r>
            <a:endParaRPr lang="en-US" b="0" dirty="0" smtClean="0"/>
          </a:p>
          <a:p>
            <a:r>
              <a:rPr lang="en-US" b="0" dirty="0" smtClean="0"/>
              <a:t>Results (Y/N/A</a:t>
            </a:r>
            <a:r>
              <a:rPr lang="en-US" b="0" dirty="0" smtClean="0"/>
              <a:t>):</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586071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Approve May meeting minutes. </a:t>
            </a:r>
            <a:r>
              <a:rPr lang="en-US" altLang="en-US" sz="2000" b="0" dirty="0" smtClean="0"/>
              <a:t>(5min)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(95min -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83107204"/>
              </p:ext>
            </p:extLst>
          </p:nvPr>
        </p:nvGraphicFramePr>
        <p:xfrm>
          <a:off x="929215" y="1484786"/>
          <a:ext cx="10460568" cy="3585073"/>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20</a:t>
                      </a:r>
                      <a:r>
                        <a:rPr lang="en-US" sz="1600" baseline="0" dirty="0" smtClean="0"/>
                        <a:t> min – </a:t>
                      </a:r>
                      <a:r>
                        <a:rPr lang="en-US" sz="1600" baseline="0" smtClean="0"/>
                        <a:t>for completion</a:t>
                      </a:r>
                      <a:endParaRPr lang="en-US" sz="1600"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ISTA 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060059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50705644"/>
              </p:ext>
            </p:extLst>
          </p:nvPr>
        </p:nvGraphicFramePr>
        <p:xfrm>
          <a:off x="929215" y="1484786"/>
          <a:ext cx="10460568" cy="426640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188273">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188273">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c>
                  <a:txBody>
                    <a:bodyPr/>
                    <a:lstStyle/>
                    <a:p>
                      <a:r>
                        <a:rPr lang="en-US" sz="1600" dirty="0" smtClean="0"/>
                        <a:t>15min – as needed</a:t>
                      </a:r>
                      <a:endParaRPr lang="en-US" sz="1600" dirty="0"/>
                    </a:p>
                  </a:txBody>
                  <a:tcPr marT="45712" marB="45712"/>
                </a:tc>
              </a:tr>
              <a:tr h="376545">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15min</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24545086"/>
              </p:ext>
            </p:extLst>
          </p:nvPr>
        </p:nvGraphicFramePr>
        <p:xfrm>
          <a:off x="929215" y="1484786"/>
          <a:ext cx="10460568" cy="3382514"/>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 - As needed</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endParaRPr lang="en-US" dirty="0"/>
                    </a:p>
                  </a:txBody>
                  <a:tcPr marT="45712" marB="45712"/>
                </a:tc>
              </a:tr>
              <a:tr h="376545">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progress towards Sep. </a:t>
            </a:r>
            <a:r>
              <a:rPr lang="en-US" altLang="en-US" sz="2000" b="0" dirty="0" smtClean="0"/>
              <a:t>recirculation ballot </a:t>
            </a:r>
            <a:r>
              <a:rPr lang="en-US" altLang="en-US" sz="2000" b="0" dirty="0" smtClean="0"/>
              <a:t>(8min)</a:t>
            </a:r>
          </a:p>
          <a:p>
            <a:pPr algn="just">
              <a:spcBef>
                <a:spcPct val="20000"/>
              </a:spcBef>
              <a:buFontTx/>
              <a:buChar char="•"/>
            </a:pPr>
            <a:r>
              <a:rPr lang="en-US" altLang="en-US" sz="2000" b="0" dirty="0" smtClean="0"/>
              <a:t>Set </a:t>
            </a:r>
            <a:r>
              <a:rPr lang="en-US" altLang="en-US" sz="2000" b="0" dirty="0" smtClean="0"/>
              <a:t>targets for the Sep. meeting. (5min)</a:t>
            </a:r>
          </a:p>
          <a:p>
            <a:pPr algn="just">
              <a:spcBef>
                <a:spcPct val="20000"/>
              </a:spcBef>
              <a:buFontTx/>
              <a:buChar char="•"/>
            </a:pPr>
            <a:r>
              <a:rPr lang="en-US" altLang="en-US" sz="2000" b="0" dirty="0" smtClean="0"/>
              <a:t>Set conference calls till the Sep.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t>
            </a:r>
            <a:r>
              <a:rPr lang="en-US" altLang="en-US" sz="2000" b="0" dirty="0" smtClean="0"/>
              <a:t>(as </a:t>
            </a:r>
            <a:r>
              <a:rPr lang="en-US" altLang="en-US" sz="2000" b="0" dirty="0" smtClean="0"/>
              <a:t>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231165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00028538"/>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88532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Adjourn for the week</a:t>
            </a:r>
            <a:endParaRPr lang="en-US" sz="4400" dirty="0"/>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79981</TotalTime>
  <Words>5776</Words>
  <Application>Microsoft Office PowerPoint</Application>
  <PresentationFormat>Widescreen</PresentationFormat>
  <Paragraphs>1318</Paragraphs>
  <Slides>89</Slides>
  <Notes>21</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9"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Fix to motion from May meeting – 11-19-622</vt:lpstr>
      <vt:lpstr>Fix to motion from May meeting – 11-19-622</vt:lpstr>
      <vt:lpstr>Fix to motion from May meeting – 11-19-1062</vt:lpstr>
      <vt:lpstr>Reminder to do attendance</vt:lpstr>
      <vt:lpstr>Recess</vt:lpstr>
      <vt:lpstr>Meeting Slot # 3 discussion items</vt:lpstr>
      <vt:lpstr>Meeting Slot # 3 discussion items</vt:lpstr>
      <vt:lpstr>Reminder to do attendance</vt:lpstr>
      <vt:lpstr>Fix to motion from May meeting – 11-19-970</vt:lpstr>
      <vt:lpstr>Submission 11-19-1233</vt:lpstr>
      <vt:lpstr>Recess</vt:lpstr>
      <vt:lpstr>Meeting Slot # 4 discussion items</vt:lpstr>
      <vt:lpstr>Meeting Slot # 4 discussion items</vt:lpstr>
      <vt:lpstr>Aug./Sep. ad hoc meeting dates</vt:lpstr>
      <vt:lpstr>Ad Hoc</vt:lpstr>
      <vt:lpstr>Submission 11-19-1234</vt:lpstr>
      <vt:lpstr>Submission 11-19-1036</vt:lpstr>
      <vt:lpstr>Submission 11-19-1040</vt:lpstr>
      <vt:lpstr>Reminder to do attendance</vt:lpstr>
      <vt:lpstr>Recess</vt:lpstr>
      <vt:lpstr>Meeting Slot # 5 discussion items</vt:lpstr>
      <vt:lpstr>Meeting Slot # 5 discussion items</vt:lpstr>
      <vt:lpstr>Approval of previous meeting minutes</vt:lpstr>
      <vt:lpstr>Achievements for the week</vt:lpstr>
      <vt:lpstr>Targets for the Sep. meeting</vt:lpstr>
      <vt:lpstr>3 Day Ad Hoc</vt:lpstr>
      <vt:lpstr>Reminder to do attendance</vt:lpstr>
      <vt:lpstr>Recess</vt:lpstr>
      <vt:lpstr>Meeting Slot # 6 discussion items</vt:lpstr>
      <vt:lpstr>Meeting Slot # 6 discussion items</vt:lpstr>
      <vt:lpstr>Reminder to do attendance</vt:lpstr>
      <vt:lpstr>Recess</vt:lpstr>
      <vt:lpstr>Meeting Slot # 7 discussion items</vt:lpstr>
      <vt:lpstr>Meeting Slot # 7 discussion items</vt:lpstr>
      <vt:lpstr>Reminder to do attendance</vt:lpstr>
      <vt:lpstr>Meeting Slot # 8 discussion items</vt:lpstr>
      <vt:lpstr>Meeting Slot # 7 discussion items</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618</cp:revision>
  <cp:lastPrinted>1601-01-01T00:00:00Z</cp:lastPrinted>
  <dcterms:created xsi:type="dcterms:W3CDTF">2018-08-06T10:28:59Z</dcterms:created>
  <dcterms:modified xsi:type="dcterms:W3CDTF">2019-07-17T13:30:16Z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2019-07-17 13:30:15Z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