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0"/>
  </p:notesMasterIdLst>
  <p:handoutMasterIdLst>
    <p:handoutMasterId r:id="rId81"/>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0" r:id="rId19"/>
    <p:sldId id="341" r:id="rId20"/>
    <p:sldId id="333" r:id="rId21"/>
    <p:sldId id="317" r:id="rId22"/>
    <p:sldId id="318" r:id="rId23"/>
    <p:sldId id="319" r:id="rId24"/>
    <p:sldId id="320" r:id="rId25"/>
    <p:sldId id="363" r:id="rId26"/>
    <p:sldId id="364" r:id="rId27"/>
    <p:sldId id="365" r:id="rId28"/>
    <p:sldId id="329" r:id="rId29"/>
    <p:sldId id="366" r:id="rId30"/>
    <p:sldId id="330" r:id="rId31"/>
    <p:sldId id="321" r:id="rId32"/>
    <p:sldId id="322" r:id="rId33"/>
    <p:sldId id="323" r:id="rId34"/>
    <p:sldId id="371" r:id="rId35"/>
    <p:sldId id="326" r:id="rId36"/>
    <p:sldId id="327" r:id="rId37"/>
    <p:sldId id="328" r:id="rId38"/>
    <p:sldId id="331" r:id="rId39"/>
    <p:sldId id="336" r:id="rId40"/>
    <p:sldId id="337" r:id="rId41"/>
    <p:sldId id="334" r:id="rId42"/>
    <p:sldId id="335" r:id="rId43"/>
    <p:sldId id="372" r:id="rId44"/>
    <p:sldId id="373" r:id="rId45"/>
    <p:sldId id="338" r:id="rId46"/>
    <p:sldId id="339" r:id="rId47"/>
    <p:sldId id="342" r:id="rId48"/>
    <p:sldId id="343" r:id="rId49"/>
    <p:sldId id="344" r:id="rId50"/>
    <p:sldId id="345" r:id="rId51"/>
    <p:sldId id="346" r:id="rId52"/>
    <p:sldId id="347" r:id="rId53"/>
    <p:sldId id="348" r:id="rId54"/>
    <p:sldId id="349" r:id="rId55"/>
    <p:sldId id="350" r:id="rId56"/>
    <p:sldId id="351" r:id="rId57"/>
    <p:sldId id="354" r:id="rId58"/>
    <p:sldId id="356" r:id="rId59"/>
    <p:sldId id="355" r:id="rId60"/>
    <p:sldId id="352" r:id="rId61"/>
    <p:sldId id="353" r:id="rId62"/>
    <p:sldId id="357" r:id="rId63"/>
    <p:sldId id="358" r:id="rId64"/>
    <p:sldId id="359" r:id="rId65"/>
    <p:sldId id="367" r:id="rId66"/>
    <p:sldId id="368" r:id="rId67"/>
    <p:sldId id="369" r:id="rId68"/>
    <p:sldId id="370" r:id="rId69"/>
    <p:sldId id="360" r:id="rId70"/>
    <p:sldId id="361" r:id="rId71"/>
    <p:sldId id="312" r:id="rId72"/>
    <p:sldId id="259" r:id="rId73"/>
    <p:sldId id="260" r:id="rId74"/>
    <p:sldId id="261" r:id="rId75"/>
    <p:sldId id="325" r:id="rId76"/>
    <p:sldId id="262" r:id="rId77"/>
    <p:sldId id="263" r:id="rId78"/>
    <p:sldId id="264" r:id="rId7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0"/>
            <p14:sldId id="341"/>
          </p14:sldIdLst>
        </p14:section>
        <p14:section name="Slot#1" id="{D034DA8E-AAAC-4FE4-96D8-FD4E97D1BB71}">
          <p14:sldIdLst>
            <p14:sldId id="333"/>
            <p14:sldId id="317"/>
            <p14:sldId id="318"/>
            <p14:sldId id="319"/>
            <p14:sldId id="320"/>
            <p14:sldId id="363"/>
            <p14:sldId id="364"/>
            <p14:sldId id="365"/>
            <p14:sldId id="329"/>
            <p14:sldId id="366"/>
            <p14:sldId id="330"/>
            <p14:sldId id="321"/>
            <p14:sldId id="322"/>
            <p14:sldId id="323"/>
            <p14:sldId id="371"/>
            <p14:sldId id="326"/>
            <p14:sldId id="327"/>
            <p14:sldId id="328"/>
            <p14:sldId id="331"/>
            <p14:sldId id="336"/>
            <p14:sldId id="337"/>
          </p14:sldIdLst>
        </p14:section>
        <p14:section name="Slot#2" id="{0E687B7E-720E-4035-8603-903AAF037B31}">
          <p14:sldIdLst>
            <p14:sldId id="334"/>
            <p14:sldId id="335"/>
            <p14:sldId id="372"/>
            <p14:sldId id="373"/>
            <p14:sldId id="338"/>
            <p14:sldId id="339"/>
          </p14:sldIdLst>
        </p14:section>
        <p14:section name="Slot#3" id="{5D49AB48-9724-48C6-97B3-577374A1C2CA}">
          <p14:sldIdLst>
            <p14:sldId id="342"/>
            <p14:sldId id="343"/>
            <p14:sldId id="344"/>
            <p14:sldId id="345"/>
          </p14:sldIdLst>
        </p14:section>
        <p14:section name="Slot#4" id="{6193A2DF-E32F-40FC-A604-C1274D537662}">
          <p14:sldIdLst>
            <p14:sldId id="346"/>
            <p14:sldId id="347"/>
            <p14:sldId id="348"/>
            <p14:sldId id="349"/>
          </p14:sldIdLst>
        </p14:section>
        <p14:section name="Slot#5" id="{D51E15C0-1BE5-4B71-8375-F6B1D2A3FFBF}">
          <p14:sldIdLst>
            <p14:sldId id="350"/>
            <p14:sldId id="351"/>
            <p14:sldId id="354"/>
            <p14:sldId id="356"/>
            <p14:sldId id="355"/>
            <p14:sldId id="352"/>
            <p14:sldId id="353"/>
          </p14:sldIdLst>
        </p14:section>
        <p14:section name="Slot #6" id="{C6C71488-E606-43ED-9503-8F91C556A2EE}">
          <p14:sldIdLst>
            <p14:sldId id="357"/>
            <p14:sldId id="358"/>
            <p14:sldId id="359"/>
            <p14:sldId id="367"/>
          </p14:sldIdLst>
        </p14:section>
        <p14:section name="Slot#7" id="{D59D5964-9646-4C25-959D-E55F97EAE577}">
          <p14:sldIdLst>
            <p14:sldId id="368"/>
            <p14:sldId id="369"/>
            <p14:sldId id="370"/>
            <p14:sldId id="360"/>
            <p14:sldId id="361"/>
          </p14:sldIdLst>
        </p14:section>
        <p14:section name="Template slides and motion formats" id="{8A990A65-CB67-469F-A02E-6E443C58FA96}">
          <p14:sldIdLst>
            <p14:sldId id="312"/>
            <p14:sldId id="259"/>
            <p14:sldId id="260"/>
            <p14:sldId id="261"/>
            <p14:sldId id="325"/>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95" autoAdjust="0"/>
    <p:restoredTop sz="94693" autoAdjust="0"/>
  </p:normalViewPr>
  <p:slideViewPr>
    <p:cSldViewPr>
      <p:cViewPr varScale="1">
        <p:scale>
          <a:sx n="78" d="100"/>
          <a:sy n="78" d="100"/>
        </p:scale>
        <p:origin x="368"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48</a:t>
            </a:fld>
            <a:endParaRPr lang="en-US"/>
          </a:p>
        </p:txBody>
      </p:sp>
    </p:spTree>
    <p:extLst>
      <p:ext uri="{BB962C8B-B14F-4D97-AF65-F5344CB8AC3E}">
        <p14:creationId xmlns:p14="http://schemas.microsoft.com/office/powerpoint/2010/main" val="3173328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2731231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1564104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1768609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67</a:t>
            </a:fld>
            <a:endParaRPr lang="en-US"/>
          </a:p>
        </p:txBody>
      </p:sp>
    </p:spTree>
    <p:extLst>
      <p:ext uri="{BB962C8B-B14F-4D97-AF65-F5344CB8AC3E}">
        <p14:creationId xmlns:p14="http://schemas.microsoft.com/office/powerpoint/2010/main" val="3712327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34499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3068835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735165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1257263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802.11-19/946r7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2019-07-15</a:t>
            </a:r>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08"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372972553"/>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approval of previous </a:t>
            </a:r>
            <a:r>
              <a:rPr lang="en-US" altLang="en-US" sz="2000" b="0" dirty="0"/>
              <a:t>meeting minutes (</a:t>
            </a:r>
            <a:r>
              <a:rPr lang="en-US" altLang="en-US" sz="2000" b="0" dirty="0" smtClean="0"/>
              <a:t>11-19-882).  </a:t>
            </a:r>
          </a:p>
          <a:p>
            <a:pPr algn="just">
              <a:spcBef>
                <a:spcPct val="20000"/>
              </a:spcBef>
              <a:buFontTx/>
              <a:buChar char="•"/>
            </a:pPr>
            <a:r>
              <a:rPr lang="en-US" altLang="en-US" sz="2000" b="0" dirty="0"/>
              <a:t>Consider approval of </a:t>
            </a:r>
            <a:r>
              <a:rPr lang="en-US" altLang="en-US" sz="2000" b="0" dirty="0" smtClean="0"/>
              <a:t>May ad-hoc minutes (11-19-706).</a:t>
            </a:r>
          </a:p>
          <a:p>
            <a:pPr algn="just">
              <a:spcBef>
                <a:spcPct val="20000"/>
              </a:spcBef>
              <a:buFontTx/>
              <a:buChar char="•"/>
            </a:pPr>
            <a:r>
              <a:rPr lang="en-US" altLang="en-US" sz="2000" b="0" dirty="0"/>
              <a:t>Consider approval of May/June </a:t>
            </a:r>
            <a:r>
              <a:rPr lang="en-US" altLang="en-US" sz="2000" b="0" dirty="0" smtClean="0"/>
              <a:t>teleconferences and ad-hoc minutes.</a:t>
            </a:r>
          </a:p>
          <a:p>
            <a:pPr algn="just">
              <a:spcBef>
                <a:spcPct val="20000"/>
              </a:spcBef>
              <a:buFontTx/>
              <a:buChar char="•"/>
            </a:pPr>
            <a:r>
              <a:rPr lang="en-US" altLang="en-US" sz="2000" b="0" dirty="0" smtClean="0"/>
              <a:t>CR assignment and current status of open call for CID volunteers. (11-19-431)</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Sep meeting.</a:t>
            </a:r>
          </a:p>
          <a:p>
            <a:pPr algn="just">
              <a:spcBef>
                <a:spcPct val="20000"/>
              </a:spcBef>
              <a:buFontTx/>
              <a:buChar char="•"/>
            </a:pPr>
            <a:r>
              <a:rPr lang="en-US" altLang="en-US" sz="2000" b="0" dirty="0" smtClean="0"/>
              <a:t>Consider any other technical material.</a:t>
            </a:r>
          </a:p>
          <a:p>
            <a:pPr algn="just">
              <a:spcBef>
                <a:spcPct val="20000"/>
              </a:spcBef>
              <a:buFontTx/>
              <a:buChar char="•"/>
            </a:pPr>
            <a:r>
              <a:rPr lang="en-US" altLang="en-US" sz="2000" b="0" dirty="0" smtClean="0"/>
              <a:t>Consider July accomplishments and targets for Sep. meeting.</a:t>
            </a:r>
          </a:p>
          <a:p>
            <a:pPr algn="just">
              <a:spcBef>
                <a:spcPct val="20000"/>
              </a:spcBef>
              <a:buFontTx/>
              <a:buChar char="•"/>
            </a:pP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5853928"/>
              </p:ext>
            </p:extLst>
          </p:nvPr>
        </p:nvGraphicFramePr>
        <p:xfrm>
          <a:off x="914401" y="1340772"/>
          <a:ext cx="10460567" cy="4848993"/>
        </p:xfrm>
        <a:graphic>
          <a:graphicData uri="http://schemas.openxmlformats.org/drawingml/2006/table">
            <a:tbl>
              <a:tblPr firstRow="1" bandRow="1">
                <a:tableStyleId>{21E4AEA4-8DFA-4A89-87EB-49C32662AFE0}</a:tableStyleId>
              </a:tblPr>
              <a:tblGrid>
                <a:gridCol w="1221159"/>
                <a:gridCol w="1728192"/>
                <a:gridCol w="5688632"/>
                <a:gridCol w="1822584"/>
              </a:tblGrid>
              <a:tr h="50230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25022">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r>
              <a:tr h="425022">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11-19-1197</a:t>
                      </a:r>
                      <a:endParaRPr lang="en-US" sz="1600"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r>
              <a:tr h="16763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88036901"/>
              </p:ext>
            </p:extLst>
          </p:nvPr>
        </p:nvGraphicFramePr>
        <p:xfrm>
          <a:off x="914401" y="1340769"/>
          <a:ext cx="10460567" cy="4848617"/>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42044">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r>
              <a:tr h="342044">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r>
              <a:tr h="432048">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smtClean="0"/>
                        <a:t>CR MAC</a:t>
                      </a:r>
                      <a:endParaRPr lang="en-US" sz="1600" dirty="0"/>
                    </a:p>
                  </a:txBody>
                  <a:tcPr marT="45712" marB="45712"/>
                </a:tc>
              </a:tr>
              <a:tr h="396042">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smtClean="0"/>
                        <a:t>CR MAC</a:t>
                      </a:r>
                      <a:endParaRPr lang="en-US" sz="1600" dirty="0"/>
                    </a:p>
                  </a:txBody>
                  <a:tcPr marT="45712" marB="45712"/>
                </a:tc>
              </a:tr>
              <a:tr h="396042">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2714005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88143667"/>
              </p:ext>
            </p:extLst>
          </p:nvPr>
        </p:nvGraphicFramePr>
        <p:xfrm>
          <a:off x="914401" y="1340769"/>
          <a:ext cx="10460567" cy="4866609"/>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68050">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r>
              <a:tr h="396042">
                <a:tc>
                  <a:txBody>
                    <a:bodyPr/>
                    <a:lstStyle/>
                    <a:p>
                      <a:r>
                        <a:rPr lang="en-US" sz="1600" dirty="0" smtClean="0"/>
                        <a:t>11-19-0842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a:t>
                      </a:r>
                      <a:r>
                        <a:rPr lang="en-US" sz="1600" kern="1200" baseline="0" dirty="0" smtClean="0">
                          <a:solidFill>
                            <a:schemeClr val="dk1"/>
                          </a:solidFill>
                          <a:effectLst/>
                          <a:latin typeface="+mn-lt"/>
                          <a:ea typeface="+mn-ea"/>
                          <a:cs typeface="+mn-cs"/>
                        </a:rPr>
                        <a:t> 11 PEDMG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 (if</a:t>
                      </a:r>
                      <a:r>
                        <a:rPr lang="en-US" sz="1600" baseline="0" dirty="0" smtClean="0"/>
                        <a:t> needed</a:t>
                      </a:r>
                      <a:r>
                        <a:rPr lang="en-US" sz="1600" dirty="0" smtClean="0"/>
                        <a:t>)</a:t>
                      </a:r>
                      <a:endParaRPr lang="en-US" sz="1600" dirty="0"/>
                    </a:p>
                  </a:txBody>
                  <a:tcPr marT="45712" marB="45712"/>
                </a:tc>
              </a:tr>
              <a:tr h="432048">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11-19-1282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RSTA Passive Location LMR Element</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49564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Vienna, Austria</a:t>
            </a:r>
          </a:p>
          <a:p>
            <a:pPr algn="ctr">
              <a:lnSpc>
                <a:spcPct val="90000"/>
              </a:lnSpc>
              <a:buFontTx/>
              <a:buNone/>
            </a:pPr>
            <a:r>
              <a:rPr lang="en-US" altLang="en-US" sz="4400" dirty="0" smtClean="0">
                <a:cs typeface="Times New Roman" panose="02020603050405020304" pitchFamily="18" charset="0"/>
              </a:rPr>
              <a:t>July 14</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- 19</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(23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(10 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(50min</a:t>
            </a:r>
            <a:r>
              <a:rPr lang="en-US" altLang="en-US" sz="2000" b="0" dirty="0"/>
              <a:t>)</a:t>
            </a:r>
            <a:endParaRPr lang="en-US" altLang="en-US" sz="2000" b="0" dirty="0" smtClean="0"/>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0109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2991711"/>
              </p:ext>
            </p:extLst>
          </p:nvPr>
        </p:nvGraphicFramePr>
        <p:xfrm>
          <a:off x="929215" y="1484786"/>
          <a:ext cx="10460568" cy="44600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70min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3min</a:t>
                      </a:r>
                    </a:p>
                  </a:txBody>
                  <a:tcPr marT="45712" marB="45712"/>
                </a:tc>
              </a:tr>
              <a:tr h="376545">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182872">
                <a:tc>
                  <a:txBody>
                    <a:bodyPr/>
                    <a:lstStyle/>
                    <a:p>
                      <a:r>
                        <a:rPr lang="en-US" dirty="0" smtClean="0"/>
                        <a:t>11-19-1197</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c>
                  <a:txBody>
                    <a:bodyPr/>
                    <a:lstStyle/>
                    <a:p>
                      <a:r>
                        <a:rPr lang="en-US" dirty="0" smtClean="0"/>
                        <a:t>3min</a:t>
                      </a:r>
                      <a:endParaRPr lang="en-US" dirty="0"/>
                    </a:p>
                  </a:txBody>
                  <a:tcPr marT="45712" marB="45712"/>
                </a:tc>
              </a:tr>
              <a:tr h="18287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dirty="0" smtClean="0"/>
                        <a:t>2min</a:t>
                      </a:r>
                      <a:endParaRPr lang="en-US"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dirty="0" smtClean="0"/>
                        <a:t>5min</a:t>
                      </a:r>
                      <a:endParaRPr lang="en-US" sz="1600" dirty="0"/>
                    </a:p>
                  </a:txBody>
                  <a:tcPr marT="45712" marB="45712"/>
                </a:tc>
              </a:tr>
              <a:tr h="167632">
                <a:tc>
                  <a:txBody>
                    <a:bodyPr/>
                    <a:lstStyle/>
                    <a:p>
                      <a:r>
                        <a:rPr lang="en-US" sz="1600" dirty="0" smtClean="0"/>
                        <a:t>11-19-431</a:t>
                      </a:r>
                      <a:endParaRPr lang="en-US" sz="1600" dirty="0"/>
                    </a:p>
                  </a:txBody>
                  <a:tcPr marT="45712" marB="45712"/>
                </a:tc>
                <a:tc>
                  <a:txBody>
                    <a:bodyPr/>
                    <a:lstStyle/>
                    <a:p>
                      <a:r>
                        <a:rPr lang="en-US" sz="1600" dirty="0" smtClean="0"/>
                        <a:t>Technical editor</a:t>
                      </a:r>
                      <a:endParaRPr lang="en-US" sz="1600" dirty="0"/>
                    </a:p>
                  </a:txBody>
                  <a:tcPr marT="45712" marB="45712"/>
                </a:tc>
                <a:tc>
                  <a:txBody>
                    <a:bodyPr/>
                    <a:lstStyle/>
                    <a:p>
                      <a:r>
                        <a:rPr lang="en-US" sz="1600" dirty="0" smtClean="0"/>
                        <a:t>LB240</a:t>
                      </a:r>
                      <a:r>
                        <a:rPr lang="en-US" sz="1600" baseline="0" dirty="0" smtClean="0"/>
                        <a:t> comment resolution and assignment status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188277">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time permits</a:t>
                      </a:r>
                      <a:endParaRPr lang="en-US" sz="1600" dirty="0"/>
                    </a:p>
                  </a:txBody>
                  <a:tcPr marT="45712" marB="45712"/>
                </a:tc>
              </a:tr>
            </a:tbl>
          </a:graphicData>
        </a:graphic>
      </p:graphicFrame>
    </p:spTree>
    <p:extLst>
      <p:ext uri="{BB962C8B-B14F-4D97-AF65-F5344CB8AC3E}">
        <p14:creationId xmlns:p14="http://schemas.microsoft.com/office/powerpoint/2010/main" val="4030045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11-19/706 “</a:t>
            </a:r>
            <a:r>
              <a:rPr lang="en-US" sz="2000" b="0" dirty="0"/>
              <a:t>Meeting Minutes Ad Hoc May 2019 Session</a:t>
            </a:r>
            <a:r>
              <a:rPr lang="en-US" sz="2000" b="0" dirty="0" smtClean="0"/>
              <a:t>” </a:t>
            </a:r>
            <a:r>
              <a:rPr lang="en-US" sz="2000" b="0" dirty="0"/>
              <a:t>posted to Mentor on </a:t>
            </a:r>
            <a:r>
              <a:rPr lang="en-US" sz="2000" b="0" dirty="0" smtClean="0"/>
              <a:t>May 12</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11-19/706 r0 </a:t>
            </a:r>
            <a:r>
              <a:rPr lang="en-US" sz="2000" b="0" dirty="0"/>
              <a:t>as </a:t>
            </a:r>
            <a:r>
              <a:rPr lang="en-US" sz="2000" b="0" dirty="0" err="1"/>
              <a:t>TGaz</a:t>
            </a:r>
            <a:r>
              <a:rPr lang="en-US" sz="2000" b="0" dirty="0"/>
              <a:t> meeting minutes for the </a:t>
            </a:r>
            <a:r>
              <a:rPr lang="en-US" sz="2000" b="0" dirty="0" smtClean="0"/>
              <a:t>May Ad hoc 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p>
          <a:p>
            <a:r>
              <a:rPr lang="en-US" sz="2000" b="0" dirty="0" smtClean="0"/>
              <a:t>Seconded </a:t>
            </a:r>
            <a:r>
              <a:rPr lang="en-US" sz="2000" b="0" dirty="0"/>
              <a:t>by</a:t>
            </a:r>
            <a:r>
              <a:rPr lang="en-US" sz="2000" b="0" dirty="0" smtClean="0"/>
              <a:t>: Qinghua Li </a:t>
            </a:r>
            <a:endParaRPr lang="en-US" sz="2000" b="0" dirty="0"/>
          </a:p>
          <a:p>
            <a:r>
              <a:rPr lang="en-US" sz="2000" b="0" dirty="0"/>
              <a:t>Results (Y/N/A</a:t>
            </a:r>
            <a:r>
              <a:rPr lang="en-US" sz="2000" b="0" dirty="0" smtClean="0"/>
              <a:t>): 17/0/0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8007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11-19/981r0 “</a:t>
            </a:r>
            <a:r>
              <a:rPr lang="en-US" sz="2000" b="0" dirty="0" err="1"/>
              <a:t>Telecon</a:t>
            </a:r>
            <a:r>
              <a:rPr lang="en-US" sz="2000" b="0" dirty="0"/>
              <a:t> Minutes </a:t>
            </a:r>
            <a:r>
              <a:rPr lang="en-US" sz="2000" b="0" dirty="0" smtClean="0"/>
              <a:t>May 29</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June 6</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11-19/981r0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May 29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smtClean="0"/>
              <a:t>Seconded </a:t>
            </a:r>
            <a:r>
              <a:rPr lang="en-US" sz="2000" b="0" dirty="0"/>
              <a:t>by</a:t>
            </a:r>
            <a:r>
              <a:rPr lang="en-US" sz="2000" b="0" dirty="0" smtClean="0"/>
              <a:t>: Jerome Henry</a:t>
            </a:r>
            <a:endParaRPr lang="en-US" sz="2000" b="0" dirty="0"/>
          </a:p>
          <a:p>
            <a:r>
              <a:rPr lang="en-US" sz="2000" b="0" dirty="0"/>
              <a:t>Results (Y/N/A</a:t>
            </a:r>
            <a:r>
              <a:rPr lang="en-US" sz="2000" b="0" dirty="0" smtClean="0"/>
              <a:t>): 17/0/1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28309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a:t>
            </a:r>
            <a:r>
              <a:rPr lang="en-US" sz="2000" b="0" dirty="0" smtClean="0"/>
              <a:t>11-19/1046 “</a:t>
            </a:r>
            <a:r>
              <a:rPr lang="en-US" sz="2000" b="0" dirty="0"/>
              <a:t>Ad Hoc Meeting Minutes June 2019 </a:t>
            </a:r>
            <a:r>
              <a:rPr lang="en-US" sz="2000" b="0" dirty="0" smtClean="0"/>
              <a:t>Session” </a:t>
            </a:r>
            <a:r>
              <a:rPr lang="en-US" sz="2000" b="0" dirty="0"/>
              <a:t>posted to Mentor on </a:t>
            </a:r>
            <a:r>
              <a:rPr lang="en-US" sz="2000" b="0" dirty="0" smtClean="0"/>
              <a:t>July 2</a:t>
            </a:r>
            <a:r>
              <a:rPr lang="en-US" sz="2000" b="0" baseline="30000" dirty="0" smtClean="0"/>
              <a:t>nd</a:t>
            </a:r>
            <a:r>
              <a:rPr lang="en-US" sz="2000" b="0" dirty="0" smtClean="0"/>
              <a:t> 2019</a:t>
            </a:r>
            <a:r>
              <a:rPr lang="en-US" sz="2000" b="0" dirty="0"/>
              <a:t>. </a:t>
            </a:r>
          </a:p>
          <a:p>
            <a:endParaRPr lang="en-US" sz="2000" dirty="0"/>
          </a:p>
          <a:p>
            <a:r>
              <a:rPr lang="en-US" sz="2000" dirty="0"/>
              <a:t>Motion:</a:t>
            </a:r>
          </a:p>
          <a:p>
            <a:pPr marL="0" indent="0"/>
            <a:r>
              <a:rPr lang="en-US" sz="2000" b="0" dirty="0"/>
              <a:t>Move to approve document </a:t>
            </a:r>
            <a:r>
              <a:rPr lang="en-US" sz="2000" b="0" dirty="0" smtClean="0"/>
              <a:t>11-19/1046r1 </a:t>
            </a:r>
            <a:r>
              <a:rPr lang="en-US" sz="2000" b="0" dirty="0"/>
              <a:t>as </a:t>
            </a:r>
            <a:r>
              <a:rPr lang="en-US" sz="2000" b="0" dirty="0" err="1"/>
              <a:t>TGaz</a:t>
            </a:r>
            <a:r>
              <a:rPr lang="en-US" sz="2000" b="0" dirty="0"/>
              <a:t> meeting minutes for the </a:t>
            </a:r>
            <a:r>
              <a:rPr lang="en-US" sz="2000" b="0" dirty="0" smtClean="0"/>
              <a:t>June Ad </a:t>
            </a:r>
            <a:r>
              <a:rPr lang="en-US" sz="2000" b="0" dirty="0"/>
              <a:t>hoc meeting.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15/0/2</a:t>
            </a:r>
          </a:p>
          <a:p>
            <a:r>
              <a:rPr lang="en-US" sz="2000" b="0" dirty="0" smtClean="0"/>
              <a:t>Motion passes</a:t>
            </a:r>
            <a:endParaRPr 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98612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11-19/1197r0 “</a:t>
            </a:r>
            <a:r>
              <a:rPr lang="en-US" sz="2000" b="0" dirty="0" err="1"/>
              <a:t>Telecon</a:t>
            </a:r>
            <a:r>
              <a:rPr lang="en-US" sz="2000" b="0" dirty="0"/>
              <a:t> Minutes </a:t>
            </a:r>
            <a:r>
              <a:rPr lang="en-US" sz="2000" b="0" dirty="0" smtClean="0"/>
              <a:t>July 10</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11-19/1197r0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July 10</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Jerome Henry</a:t>
            </a:r>
            <a:endParaRPr lang="en-US" sz="2000" b="0" dirty="0"/>
          </a:p>
          <a:p>
            <a:r>
              <a:rPr lang="en-US" sz="2000" b="0" dirty="0"/>
              <a:t>Seconded by</a:t>
            </a:r>
            <a:r>
              <a:rPr lang="en-US" sz="2000" b="0" dirty="0" smtClean="0"/>
              <a:t>: Assaf Kasher</a:t>
            </a:r>
            <a:endParaRPr lang="en-US" sz="2000" b="0" dirty="0"/>
          </a:p>
          <a:p>
            <a:r>
              <a:rPr lang="en-US" sz="2000" b="0" dirty="0"/>
              <a:t>Results (Y/N/A</a:t>
            </a:r>
            <a:r>
              <a:rPr lang="en-US" sz="2000" b="0" dirty="0" smtClean="0"/>
              <a:t>): 16/0/1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19420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11-19/1198r0 “</a:t>
            </a:r>
            <a:r>
              <a:rPr lang="en-US" sz="2000" b="0" dirty="0" err="1"/>
              <a:t>Telecon</a:t>
            </a:r>
            <a:r>
              <a:rPr lang="en-US" sz="2000" b="0" dirty="0"/>
              <a:t> Minutes </a:t>
            </a:r>
            <a:r>
              <a:rPr lang="en-US" sz="2000" b="0" dirty="0" smtClean="0"/>
              <a:t>June 5</a:t>
            </a:r>
            <a:r>
              <a:rPr lang="en-US" sz="2000" b="0" baseline="30000" dirty="0" smtClean="0"/>
              <a:t>th</a:t>
            </a:r>
            <a:r>
              <a:rPr lang="en-US" sz="2000" b="0" dirty="0" smtClean="0"/>
              <a:t> ,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11-19/1198r0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5</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Assaf Kasher</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14/0/0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38083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11-19/1205r0 “</a:t>
            </a:r>
            <a:r>
              <a:rPr lang="en-US" sz="2000" b="0" dirty="0" err="1"/>
              <a:t>Telecon</a:t>
            </a:r>
            <a:r>
              <a:rPr lang="en-US" sz="2000" b="0" dirty="0"/>
              <a:t> Minutes </a:t>
            </a:r>
            <a:r>
              <a:rPr lang="en-US" sz="2000" b="0" dirty="0" smtClean="0"/>
              <a:t>June 19</a:t>
            </a:r>
            <a:r>
              <a:rPr lang="en-US" sz="2000" b="0" baseline="30000" dirty="0" smtClean="0"/>
              <a:t>th</a:t>
            </a:r>
            <a:r>
              <a:rPr lang="en-US" sz="2000" b="0" dirty="0" smtClean="0"/>
              <a:t>, </a:t>
            </a:r>
            <a:r>
              <a:rPr lang="en-US" sz="2000" b="0" dirty="0"/>
              <a:t>2019</a:t>
            </a:r>
            <a:r>
              <a:rPr lang="en-US" sz="2000" b="0" dirty="0" smtClean="0"/>
              <a:t>” </a:t>
            </a:r>
            <a:r>
              <a:rPr lang="en-US" sz="2000" b="0" dirty="0"/>
              <a:t>posted to Mentor on </a:t>
            </a:r>
            <a:r>
              <a:rPr lang="en-US" sz="2000" b="0" dirty="0" smtClean="0"/>
              <a:t>July 11</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11-19/1205r0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19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Roy Want</a:t>
            </a:r>
            <a:endParaRPr lang="en-US" sz="2000" b="0" dirty="0"/>
          </a:p>
          <a:p>
            <a:r>
              <a:rPr lang="en-US" sz="2000" b="0" dirty="0"/>
              <a:t>Seconded </a:t>
            </a:r>
            <a:r>
              <a:rPr lang="en-US" sz="2000" b="0" dirty="0" smtClean="0"/>
              <a:t>by: Qinghua Li </a:t>
            </a:r>
            <a:endParaRPr lang="en-US" sz="2000" b="0" dirty="0"/>
          </a:p>
          <a:p>
            <a:r>
              <a:rPr lang="en-US" sz="2000" b="0" dirty="0"/>
              <a:t>Results (Y/N/A</a:t>
            </a:r>
            <a:r>
              <a:rPr lang="en-US" sz="2000" b="0" dirty="0" smtClean="0"/>
              <a:t>): 14/0/1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78421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0"/>
            <a:ext cx="10361084" cy="4465615"/>
          </a:xfrm>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CIDs 1097</a:t>
            </a:r>
            <a:r>
              <a:rPr lang="en-US" b="0" dirty="0"/>
              <a:t>, 2382, 1000, 1304, 1001, 1173, 1174, 3290, 3272, 2383, 1422, 1175, 1176, 1177, 2374, 2375, 2376, 1304, 1307, 1008, 1004, 1006, 1048, 1009, 1010, 1041, 1054, </a:t>
            </a:r>
            <a:r>
              <a:rPr lang="en-US" b="0" dirty="0" smtClean="0"/>
              <a:t>1004 and 1041,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Qinghua Li</a:t>
            </a:r>
            <a:endParaRPr lang="en-US" b="0" dirty="0"/>
          </a:p>
          <a:p>
            <a:pPr marL="0" indent="0"/>
            <a:r>
              <a:rPr lang="en-US" b="0" dirty="0"/>
              <a:t>Results (Y/N/A</a:t>
            </a:r>
            <a:r>
              <a:rPr lang="en-US" b="0" dirty="0" smtClean="0"/>
              <a:t>):14/0/2</a:t>
            </a:r>
          </a:p>
          <a:p>
            <a:pPr marL="0" indent="0"/>
            <a:r>
              <a:rPr lang="en-US" b="0" dirty="0" smtClean="0"/>
              <a:t>Motion passes.</a:t>
            </a:r>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9074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11-19-886r1 for CIDs 2337 and 2338,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Qinghua Li </a:t>
            </a:r>
            <a:endParaRPr lang="en-US" b="0" dirty="0"/>
          </a:p>
          <a:p>
            <a:pPr marL="0" indent="0"/>
            <a:r>
              <a:rPr lang="en-US" b="0" dirty="0"/>
              <a:t>Results (Y/N/A</a:t>
            </a:r>
            <a:r>
              <a:rPr lang="en-US" b="0" dirty="0" smtClean="0"/>
              <a:t>): 14/0/0</a:t>
            </a:r>
          </a:p>
          <a:p>
            <a:pPr marL="0" indent="0"/>
            <a:r>
              <a:rPr lang="en-US" b="0" dirty="0" smtClean="0"/>
              <a:t>Motion passes.</a:t>
            </a:r>
            <a:endParaRPr lang="en-US" sz="1600" b="0" dirty="0" smtClean="0"/>
          </a:p>
          <a:p>
            <a:pPr marL="0" indent="0"/>
            <a:r>
              <a:rPr lang="en-US" sz="1800" b="0" dirty="0" smtClean="0"/>
              <a:t>Results in the June 5</a:t>
            </a:r>
            <a:r>
              <a:rPr lang="en-US" sz="1800" b="0" baseline="30000" dirty="0" smtClean="0"/>
              <a:t>th</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570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July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11-19-466r4 for CIDs </a:t>
            </a:r>
            <a:r>
              <a:rPr lang="en-GB" b="0" dirty="0"/>
              <a:t>1026, 1099, 1235, 1883, 1923, 2223, 2235, 2253, 2335, 2339, 2451, 2524 and 2523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Assaf Kasher</a:t>
            </a:r>
            <a:endParaRPr lang="en-US" b="0" dirty="0"/>
          </a:p>
          <a:p>
            <a:pPr marL="0" indent="0"/>
            <a:r>
              <a:rPr lang="en-US" b="0" dirty="0"/>
              <a:t>Results (Y/N/A</a:t>
            </a:r>
            <a:r>
              <a:rPr lang="en-US" b="0" dirty="0" smtClean="0"/>
              <a:t>): 14/0/1</a:t>
            </a:r>
          </a:p>
          <a:p>
            <a:pPr marL="0" indent="0"/>
            <a:r>
              <a:rPr lang="en-US" b="0" dirty="0" smtClean="0"/>
              <a:t>Motion passes.</a:t>
            </a:r>
            <a:endParaRPr lang="en-US" sz="1600" b="0" dirty="0" smtClean="0"/>
          </a:p>
          <a:p>
            <a:pPr marL="0" indent="0"/>
            <a:r>
              <a:rPr lang="en-US" sz="1800" b="0" dirty="0" smtClean="0"/>
              <a:t>Results in the June 19</a:t>
            </a:r>
            <a:r>
              <a:rPr lang="en-US" sz="1800" b="0" baseline="30000" dirty="0" smtClean="0"/>
              <a:t>th</a:t>
            </a:r>
            <a:r>
              <a:rPr lang="en-US" sz="1800" b="0" dirty="0" smtClean="0"/>
              <a:t> </a:t>
            </a:r>
            <a:r>
              <a:rPr lang="en-US" sz="1800" b="0" dirty="0" err="1" smtClean="0"/>
              <a:t>telecon</a:t>
            </a:r>
            <a:r>
              <a:rPr lang="en-US" sz="1800" b="0" dirty="0" smtClean="0"/>
              <a:t> (Y/N/A): 13/0/0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6055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11-19-1026r2 for CIDs 1335, 1368, 1370, </a:t>
            </a:r>
            <a:r>
              <a:rPr lang="en-US" b="0" dirty="0" smtClean="0"/>
              <a:t>2517,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Jerome Henry</a:t>
            </a:r>
            <a:endParaRPr lang="en-US" b="0" dirty="0"/>
          </a:p>
          <a:p>
            <a:pPr marL="0" indent="0"/>
            <a:r>
              <a:rPr lang="en-US" b="0" dirty="0"/>
              <a:t>Results (Y/N/A</a:t>
            </a:r>
            <a:r>
              <a:rPr lang="en-US" b="0" dirty="0" smtClean="0"/>
              <a:t>): 11/0/2</a:t>
            </a:r>
          </a:p>
          <a:p>
            <a:pPr marL="0" indent="0"/>
            <a:r>
              <a:rPr lang="en-US" b="0" dirty="0" smtClean="0"/>
              <a:t>Motion passes.</a:t>
            </a:r>
            <a:endParaRPr lang="en-US" sz="1600" b="0" dirty="0" smtClean="0"/>
          </a:p>
          <a:p>
            <a:pPr marL="0" indent="0"/>
            <a:r>
              <a:rPr lang="en-US" sz="1800" b="0" dirty="0" smtClean="0"/>
              <a:t>Results in the June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60063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11-19-1028r1 for CIDs 2104, 2140, 1970, 2304, 2157, 2179, 2334,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Qinghua Li </a:t>
            </a:r>
          </a:p>
          <a:p>
            <a:pPr marL="0" indent="0"/>
            <a:r>
              <a:rPr lang="en-US" b="0" dirty="0" smtClean="0"/>
              <a:t>Second: Jerome Henry</a:t>
            </a:r>
          </a:p>
          <a:p>
            <a:pPr marL="0" indent="0"/>
            <a:r>
              <a:rPr lang="en-US" b="0" dirty="0" smtClean="0"/>
              <a:t>Results </a:t>
            </a:r>
            <a:r>
              <a:rPr lang="en-US" b="0" dirty="0"/>
              <a:t>(Y/N/A</a:t>
            </a:r>
            <a:r>
              <a:rPr lang="en-US" b="0" dirty="0" smtClean="0"/>
              <a:t>): 14/0/1</a:t>
            </a:r>
          </a:p>
          <a:p>
            <a:pPr marL="0" indent="0"/>
            <a:r>
              <a:rPr lang="en-US" b="0" dirty="0" err="1" smtClean="0"/>
              <a:t>Motio</a:t>
            </a:r>
            <a:r>
              <a:rPr lang="en-US" b="0" dirty="0" smtClean="0"/>
              <a:t>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1778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9779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 to defer – 11-19-470</a:t>
            </a:r>
          </a:p>
          <a:p>
            <a:pPr marL="0" indent="0"/>
            <a:endParaRPr lang="en-US" dirty="0" smtClean="0"/>
          </a:p>
          <a:p>
            <a:pPr marL="0" indent="0"/>
            <a:r>
              <a:rPr lang="en-US" dirty="0" smtClean="0"/>
              <a:t>Motion </a:t>
            </a:r>
          </a:p>
          <a:p>
            <a:pPr marL="0" indent="0"/>
            <a:r>
              <a:rPr lang="en-US" b="0" dirty="0" smtClean="0"/>
              <a:t>Move to defer motion of slide 33 of 11-19-946 to slot 7 of this week. </a:t>
            </a:r>
            <a:endParaRPr lang="en-US" b="0" dirty="0"/>
          </a:p>
          <a:p>
            <a:pPr marL="0" indent="0"/>
            <a:endParaRPr lang="en-US" b="0" dirty="0" smtClean="0"/>
          </a:p>
          <a:p>
            <a:pPr marL="0" indent="0"/>
            <a:r>
              <a:rPr lang="en-US" b="0" dirty="0" smtClean="0"/>
              <a:t>Moved: Qi Wang</a:t>
            </a:r>
          </a:p>
          <a:p>
            <a:pPr marL="0" indent="0"/>
            <a:r>
              <a:rPr lang="en-US" b="0" dirty="0" smtClean="0"/>
              <a:t>Second: Nehru Bhandaru </a:t>
            </a:r>
            <a:endParaRPr lang="en-US" b="0" dirty="0"/>
          </a:p>
          <a:p>
            <a:pPr marL="0" indent="0"/>
            <a:r>
              <a:rPr lang="en-US" b="0" dirty="0"/>
              <a:t>Results (Y/N/A</a:t>
            </a:r>
            <a:r>
              <a:rPr lang="en-US" b="0" dirty="0" smtClean="0"/>
              <a:t>): 6/0/7</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28642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11-19-659r7 for CIDs </a:t>
            </a:r>
            <a:r>
              <a:rPr lang="en-US" b="0" dirty="0"/>
              <a:t>2275, 2276, 2277, 2778, 2279, 2280, 1654, 1220, 2431, </a:t>
            </a:r>
            <a:r>
              <a:rPr lang="en-US" b="0" dirty="0" smtClean="0"/>
              <a:t>1126,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 Wang</a:t>
            </a:r>
          </a:p>
          <a:p>
            <a:pPr marL="0" indent="0"/>
            <a:r>
              <a:rPr lang="en-US" b="0" dirty="0" smtClean="0"/>
              <a:t>Second: Qinghua Li </a:t>
            </a:r>
            <a:endParaRPr lang="en-US" b="0" dirty="0"/>
          </a:p>
          <a:p>
            <a:pPr marL="0" indent="0"/>
            <a:r>
              <a:rPr lang="en-US" b="0" dirty="0"/>
              <a:t>Results (Y/N/A</a:t>
            </a:r>
            <a:r>
              <a:rPr lang="en-US" b="0" dirty="0" smtClean="0"/>
              <a:t>): 15/0/2</a:t>
            </a:r>
          </a:p>
          <a:p>
            <a:pPr marL="0" indent="0"/>
            <a:r>
              <a:rPr lang="en-US" b="0" dirty="0" smtClean="0"/>
              <a:t>Motion passes.</a:t>
            </a:r>
            <a:endParaRPr lang="en-US" sz="1600" b="0" dirty="0" smtClean="0"/>
          </a:p>
          <a:p>
            <a:pPr marL="0" indent="0"/>
            <a:r>
              <a:rPr lang="en-US" sz="1800" b="0" dirty="0" smtClean="0"/>
              <a:t>Results in the June ad hoc (Y/N/A): 9/0/1 *of 11-19-659r5. </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4607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11-19-1044r1 for CIDs 1142,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14/0/3</a:t>
            </a:r>
          </a:p>
          <a:p>
            <a:pPr marL="0" indent="0"/>
            <a:r>
              <a:rPr lang="en-US" b="0" dirty="0" smtClean="0"/>
              <a:t>Motion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01111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11-19-1047r3 for CIDs 1161,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Qinghua Li</a:t>
            </a:r>
            <a:endParaRPr lang="en-US" b="0" dirty="0"/>
          </a:p>
          <a:p>
            <a:pPr marL="0" indent="0"/>
            <a:r>
              <a:rPr lang="en-US" b="0" dirty="0"/>
              <a:t>Results (Y/N/A</a:t>
            </a:r>
            <a:r>
              <a:rPr lang="en-US" b="0" dirty="0" smtClean="0"/>
              <a:t>): 16/0/2</a:t>
            </a:r>
          </a:p>
          <a:p>
            <a:pPr marL="0" indent="0"/>
            <a:r>
              <a:rPr lang="en-US" b="0" dirty="0" smtClean="0"/>
              <a:t>Motion passes</a:t>
            </a:r>
            <a:endParaRPr lang="en-US" sz="1600" b="0" dirty="0" smtClean="0"/>
          </a:p>
          <a:p>
            <a:pPr marL="0" indent="0"/>
            <a:r>
              <a:rPr lang="en-US" sz="1800" b="0" dirty="0" smtClean="0"/>
              <a:t>Results in the June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52192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11-19-1107r1 for CIDs </a:t>
            </a:r>
            <a:r>
              <a:rPr lang="en-GB" b="0" dirty="0"/>
              <a:t>2512, 2508, 2511, 2509, 2506, 2505 and 2507</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Qinghua Li</a:t>
            </a:r>
            <a:endParaRPr lang="en-US" b="0" dirty="0"/>
          </a:p>
          <a:p>
            <a:pPr marL="0" indent="0"/>
            <a:r>
              <a:rPr lang="en-US" b="0" dirty="0"/>
              <a:t>Results (Y/N/A</a:t>
            </a:r>
            <a:r>
              <a:rPr lang="en-US" b="0" dirty="0" smtClean="0"/>
              <a:t>): 16/0/1 </a:t>
            </a:r>
          </a:p>
          <a:p>
            <a:pPr marL="0" indent="0"/>
            <a:r>
              <a:rPr lang="en-US" b="0" dirty="0" smtClean="0"/>
              <a:t>Motion passes</a:t>
            </a:r>
            <a:endParaRPr lang="en-US" sz="1600" b="0" dirty="0" smtClean="0"/>
          </a:p>
          <a:p>
            <a:pPr marL="0" indent="0"/>
            <a:r>
              <a:rPr lang="en-US" sz="1800" b="0" dirty="0" smtClean="0"/>
              <a:t>Results in the July 10</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412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83040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3391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Fixes to motioned CIDs (10min)</a:t>
            </a:r>
          </a:p>
          <a:p>
            <a:pPr algn="just">
              <a:spcBef>
                <a:spcPct val="20000"/>
              </a:spcBef>
              <a:buFontTx/>
              <a:buChar char="•"/>
            </a:pPr>
            <a:r>
              <a:rPr lang="en-US" altLang="en-US" sz="2000" b="0" dirty="0"/>
              <a:t>CR assignment and current status of open call for CR volunteers (11-19-431)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76890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9384418"/>
              </p:ext>
            </p:extLst>
          </p:nvPr>
        </p:nvGraphicFramePr>
        <p:xfrm>
          <a:off x="929215" y="1484786"/>
          <a:ext cx="10460568" cy="3208512"/>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28955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dirty="0" smtClean="0"/>
                        <a:t>Comment resolution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dirty="0" smtClean="0"/>
                        <a:t>10min</a:t>
                      </a:r>
                      <a:endParaRPr lang="en-US" dirty="0"/>
                    </a:p>
                  </a:txBody>
                  <a:tcPr marT="45712" marB="45712"/>
                </a:tc>
              </a:tr>
              <a:tr h="28955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needed</a:t>
                      </a:r>
                      <a:endParaRPr lang="en-US" sz="1600" dirty="0"/>
                    </a:p>
                  </a:txBody>
                  <a:tcPr marT="45712" marB="45712"/>
                </a:tc>
              </a:tr>
              <a:tr h="376545">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a:t>
                      </a:r>
                      <a:endParaRPr lang="en-US" sz="1600" dirty="0"/>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188277">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6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30min</a:t>
                      </a:r>
                      <a:endParaRPr lang="en-US" sz="1600" dirty="0"/>
                    </a:p>
                  </a:txBody>
                  <a:tcPr marT="45712" marB="45712"/>
                </a:tc>
              </a:tr>
            </a:tbl>
          </a:graphicData>
        </a:graphic>
      </p:graphicFrame>
    </p:spTree>
    <p:extLst>
      <p:ext uri="{BB962C8B-B14F-4D97-AF65-F5344CB8AC3E}">
        <p14:creationId xmlns:p14="http://schemas.microsoft.com/office/powerpoint/2010/main" val="4486265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pPr>
              <a:buFont typeface="Arial" panose="020B0604020202020204" pitchFamily="34" charset="0"/>
              <a:buChar char="•"/>
            </a:pPr>
            <a:r>
              <a:rPr lang="en-US" b="0" dirty="0" smtClean="0"/>
              <a:t>Motion on May 13</a:t>
            </a:r>
            <a:r>
              <a:rPr lang="en-US" b="0" baseline="30000" dirty="0" smtClean="0"/>
              <a:t>th</a:t>
            </a:r>
            <a:r>
              <a:rPr lang="en-US" b="0" dirty="0" smtClean="0"/>
              <a:t> Slot #1 of the May meeting, 11-19-622 show resolution for CID 2010, however the abstract referred to CID 2020 (copy into motion).</a:t>
            </a:r>
          </a:p>
          <a:p>
            <a:pPr>
              <a:buFont typeface="Arial" panose="020B0604020202020204" pitchFamily="34" charset="0"/>
              <a:buChar char="•"/>
            </a:pPr>
            <a:r>
              <a:rPr lang="en-US" b="0" dirty="0" smtClean="0"/>
              <a:t>Requires re-motioning of this CID</a:t>
            </a:r>
            <a:r>
              <a:rPr lang="en-US" b="0" dirty="0" smtClean="0"/>
              <a:t>.</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792365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11-19-622r1 </a:t>
            </a:r>
            <a:r>
              <a:rPr lang="en-US" b="0" dirty="0"/>
              <a:t>for </a:t>
            </a:r>
            <a:r>
              <a:rPr lang="en-US" b="0" dirty="0" smtClean="0"/>
              <a:t>CID 2010,</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a:t>
            </a:r>
            <a:r>
              <a:rPr lang="en-US" b="0" dirty="0" smtClean="0"/>
              <a:t>: Assaf Kasher </a:t>
            </a:r>
            <a:endParaRPr lang="en-US" b="0" dirty="0" smtClean="0"/>
          </a:p>
          <a:p>
            <a:r>
              <a:rPr lang="en-US" b="0" dirty="0" smtClean="0"/>
              <a:t>Second</a:t>
            </a:r>
            <a:r>
              <a:rPr lang="en-US" b="0" dirty="0" smtClean="0"/>
              <a:t>: Roy Want</a:t>
            </a:r>
            <a:endParaRPr lang="en-US" b="0" dirty="0" smtClean="0"/>
          </a:p>
          <a:p>
            <a:r>
              <a:rPr lang="en-US" b="0" dirty="0" smtClean="0"/>
              <a:t>Results (Y/N/A</a:t>
            </a:r>
            <a:r>
              <a:rPr lang="en-US" b="0" dirty="0" smtClean="0"/>
              <a:t>): 11/0/0</a:t>
            </a:r>
          </a:p>
          <a:p>
            <a:r>
              <a:rPr lang="en-US" b="0" dirty="0" smtClean="0"/>
              <a:t>Motion passes.</a:t>
            </a:r>
            <a:endParaRPr lang="en-US" b="0" dirty="0" smtClean="0"/>
          </a:p>
          <a:p>
            <a:endParaRPr lang="en-US" sz="2000" b="0" dirty="0" smtClean="0"/>
          </a:p>
          <a:p>
            <a:r>
              <a:rPr lang="en-US" sz="2000" b="0" dirty="0" smtClean="0"/>
              <a:t>Results on </a:t>
            </a:r>
            <a:r>
              <a:rPr lang="en-US" sz="2000" b="0" dirty="0"/>
              <a:t>the Apr. 10</a:t>
            </a:r>
            <a:r>
              <a:rPr lang="en-US" sz="2000" b="0" baseline="30000" dirty="0"/>
              <a:t>th</a:t>
            </a:r>
            <a:r>
              <a:rPr lang="en-US" sz="2000" b="0" dirty="0"/>
              <a:t> </a:t>
            </a:r>
            <a:r>
              <a:rPr lang="en-US" sz="2000" b="0" dirty="0" err="1"/>
              <a:t>telecon</a:t>
            </a:r>
            <a:r>
              <a:rPr lang="en-US" sz="2000" b="0" dirty="0"/>
              <a:t> (Y/N/A): 8/0/0</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15775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43701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8132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866549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53587737"/>
              </p:ext>
            </p:extLst>
          </p:nvPr>
        </p:nvGraphicFramePr>
        <p:xfrm>
          <a:off x="929215" y="1484786"/>
          <a:ext cx="10460568" cy="301485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213355">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457192">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457192">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a:t>
                      </a:r>
                      <a:endParaRPr lang="en-US" dirty="0"/>
                    </a:p>
                  </a:txBody>
                  <a:tcPr marT="45712" marB="45712"/>
                </a:tc>
              </a:tr>
              <a:tr h="188277">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As time permits</a:t>
                      </a:r>
                      <a:endParaRPr lang="en-US" dirty="0"/>
                    </a:p>
                  </a:txBody>
                  <a:tcPr marT="45712" marB="45712"/>
                </a:tc>
              </a:tr>
            </a:tbl>
          </a:graphicData>
        </a:graphic>
      </p:graphicFrame>
    </p:spTree>
    <p:extLst>
      <p:ext uri="{BB962C8B-B14F-4D97-AF65-F5344CB8AC3E}">
        <p14:creationId xmlns:p14="http://schemas.microsoft.com/office/powerpoint/2010/main" val="37512327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84952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17433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4</a:t>
            </a:r>
            <a:r>
              <a:rPr lang="en-US" altLang="en-US"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598708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78113161"/>
              </p:ext>
            </p:extLst>
          </p:nvPr>
        </p:nvGraphicFramePr>
        <p:xfrm>
          <a:off x="929215" y="1484786"/>
          <a:ext cx="10460568" cy="5150322"/>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376545">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45min – as time permits</a:t>
                      </a:r>
                      <a:endParaRPr lang="en-US" dirty="0"/>
                    </a:p>
                  </a:txBody>
                  <a:tcPr marT="45712" marB="45712"/>
                </a:tc>
              </a:tr>
              <a:tr h="376553">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time permits</a:t>
                      </a:r>
                      <a:endParaRPr lang="en-US" dirty="0"/>
                    </a:p>
                  </a:txBody>
                  <a:tcPr marT="45712" marB="45712"/>
                </a:tc>
              </a:tr>
              <a:tr h="188277">
                <a:tc>
                  <a:txBody>
                    <a:bodyPr/>
                    <a:lstStyle/>
                    <a:p>
                      <a:r>
                        <a:rPr lang="en-US" sz="1600" smtClean="0"/>
                        <a:t>11-19-667</a:t>
                      </a:r>
                      <a:endParaRPr lang="en-US" sz="1600" dirty="0"/>
                    </a:p>
                  </a:txBody>
                  <a:tcPr marT="45712" marB="45712"/>
                </a:tc>
                <a:tc>
                  <a:txBody>
                    <a:bodyPr/>
                    <a:lstStyle/>
                    <a:p>
                      <a:r>
                        <a:rPr lang="en-US" sz="1600" smtClean="0"/>
                        <a:t>Qi Wang</a:t>
                      </a:r>
                      <a:endParaRPr lang="en-US" sz="1600" dirty="0"/>
                    </a:p>
                  </a:txBody>
                  <a:tcPr marT="45712" marB="45712"/>
                </a:tc>
                <a:tc>
                  <a:txBody>
                    <a:bodyPr/>
                    <a:lstStyle/>
                    <a:p>
                      <a:r>
                        <a:rPr lang="en-US" sz="1800" kern="1200" smtClean="0">
                          <a:solidFill>
                            <a:schemeClr val="dk1"/>
                          </a:solidFill>
                          <a:effectLst/>
                          <a:latin typeface="+mn-lt"/>
                          <a:ea typeface="+mn-ea"/>
                          <a:cs typeface="+mn-cs"/>
                        </a:rPr>
                        <a:t>Text proposal to enable AoD for passive ranging</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sz="1600" smtClean="0"/>
                        <a:t>As time</a:t>
                      </a:r>
                      <a:r>
                        <a:rPr lang="en-US" sz="1600" baseline="0" smtClean="0"/>
                        <a:t> permits</a:t>
                      </a:r>
                      <a:endParaRPr lang="en-US" sz="1600" dirty="0"/>
                    </a:p>
                  </a:txBody>
                  <a:tcPr marT="45712" marB="45712"/>
                </a:tc>
              </a:tr>
              <a:tr h="188277">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424007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01196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47207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a:t>
            </a:r>
            <a:r>
              <a:rPr lang="en-US" altLang="en-US" sz="2000" b="0" smtClean="0"/>
              <a:t>min)</a:t>
            </a:r>
          </a:p>
          <a:p>
            <a:pPr algn="just">
              <a:spcBef>
                <a:spcPct val="20000"/>
              </a:spcBef>
              <a:buFontTx/>
              <a:buChar char="•"/>
            </a:pPr>
            <a:r>
              <a:rPr lang="en-US" altLang="en-US" sz="2000" b="0" smtClean="0"/>
              <a:t>Set targets for the Sep. meeting. (5min)</a:t>
            </a:r>
          </a:p>
          <a:p>
            <a:pPr algn="just">
              <a:spcBef>
                <a:spcPct val="20000"/>
              </a:spcBef>
              <a:buFontTx/>
              <a:buChar char="•"/>
            </a:pPr>
            <a:r>
              <a:rPr lang="en-US" altLang="en-US" sz="2000" b="0" smtClean="0"/>
              <a:t>Set conference calls till the Sep. meeting. (5min)</a:t>
            </a:r>
          </a:p>
          <a:p>
            <a:pPr algn="just">
              <a:spcBef>
                <a:spcPct val="20000"/>
              </a:spcBef>
              <a:buFontTx/>
              <a:buChar char="•"/>
            </a:pPr>
            <a:r>
              <a:rPr lang="en-US" altLang="en-US" sz="2000" b="0" smtClean="0"/>
              <a:t>Consider July-Sep. 3day ad hoc. (10min)</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smtClean="0"/>
              <a:t>submissions (95min - as </a:t>
            </a:r>
            <a:r>
              <a:rPr lang="en-US" altLang="en-US" sz="2000" b="0" dirty="0" smtClean="0"/>
              <a:t>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0119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35963180"/>
              </p:ext>
            </p:extLst>
          </p:nvPr>
        </p:nvGraphicFramePr>
        <p:xfrm>
          <a:off x="929215" y="1484786"/>
          <a:ext cx="10460568" cy="3646033"/>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needed</a:t>
                      </a:r>
                      <a:endParaRPr lang="en-US" dirty="0"/>
                    </a:p>
                  </a:txBody>
                  <a:tcPr marT="45712" marB="45712"/>
                </a:tc>
              </a:tr>
              <a:tr h="188277">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376545">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ISTA 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376545">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25min– as time permits</a:t>
                      </a:r>
                    </a:p>
                  </a:txBody>
                  <a:tcPr marT="45712" marB="45712"/>
                </a:tc>
              </a:tr>
              <a:tr h="376545">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2895383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Achievements for the week</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3008946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Targets for the Sep. meeting</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290026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Day Ad Hoc</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20875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42126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47103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094226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58701272"/>
              </p:ext>
            </p:extLst>
          </p:nvPr>
        </p:nvGraphicFramePr>
        <p:xfrm>
          <a:off x="929215" y="1484786"/>
          <a:ext cx="10460568" cy="3321554"/>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needed</a:t>
                      </a:r>
                      <a:endParaRPr lang="en-US" dirty="0"/>
                    </a:p>
                  </a:txBody>
                  <a:tcPr marT="45712" marB="45712"/>
                </a:tc>
              </a:tr>
              <a:tr h="376545">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c>
                  <a:txBody>
                    <a:bodyPr/>
                    <a:lstStyle/>
                    <a:p>
                      <a:r>
                        <a:rPr lang="en-US" dirty="0" smtClean="0"/>
                        <a:t>10min</a:t>
                      </a:r>
                      <a:endParaRPr lang="en-US" dirty="0"/>
                    </a:p>
                  </a:txBody>
                  <a:tcPr marT="45712" marB="45712"/>
                </a:tc>
              </a:tr>
              <a:tr h="376545">
                <a:tc>
                  <a:txBody>
                    <a:bodyPr/>
                    <a:lstStyle/>
                    <a:p>
                      <a:r>
                        <a:rPr lang="en-US" sz="1600" dirty="0" smtClean="0"/>
                        <a:t>11-19-0842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a:t>
                      </a:r>
                      <a:r>
                        <a:rPr lang="en-US" sz="1600" kern="1200" baseline="0" dirty="0" smtClean="0">
                          <a:solidFill>
                            <a:schemeClr val="dk1"/>
                          </a:solidFill>
                          <a:effectLst/>
                          <a:latin typeface="+mn-lt"/>
                          <a:ea typeface="+mn-ea"/>
                          <a:cs typeface="+mn-cs"/>
                        </a:rPr>
                        <a:t> 11 PEDMG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376545">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c>
                  <a:txBody>
                    <a:bodyPr/>
                    <a:lstStyle/>
                    <a:p>
                      <a:r>
                        <a:rPr lang="en-US" sz="1600" dirty="0" smtClean="0"/>
                        <a:t>15min – as needed</a:t>
                      </a:r>
                      <a:endParaRPr lang="en-US" sz="1600" dirty="0"/>
                    </a:p>
                  </a:txBody>
                  <a:tcPr marT="45712" marB="45712"/>
                </a:tc>
              </a:tr>
            </a:tbl>
          </a:graphicData>
        </a:graphic>
      </p:graphicFrame>
    </p:spTree>
    <p:extLst>
      <p:ext uri="{BB962C8B-B14F-4D97-AF65-F5344CB8AC3E}">
        <p14:creationId xmlns:p14="http://schemas.microsoft.com/office/powerpoint/2010/main" val="31134799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82557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11833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6242687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79175376"/>
              </p:ext>
            </p:extLst>
          </p:nvPr>
        </p:nvGraphicFramePr>
        <p:xfrm>
          <a:off x="929215" y="1484786"/>
          <a:ext cx="10460568" cy="2629424"/>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 - As needed</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11-19-1282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RSTA Passive Location</a:t>
                      </a:r>
                      <a:r>
                        <a:rPr lang="en-US" sz="1800" kern="1200" baseline="0" dirty="0" smtClean="0">
                          <a:solidFill>
                            <a:schemeClr val="dk1"/>
                          </a:solidFill>
                          <a:effectLst/>
                          <a:latin typeface="+mn-lt"/>
                          <a:ea typeface="+mn-ea"/>
                          <a:cs typeface="+mn-cs"/>
                        </a:rPr>
                        <a:t> LMR element </a:t>
                      </a:r>
                      <a:endParaRPr lang="en-US" sz="1800" kern="1200" dirty="0" smtClean="0">
                        <a:solidFill>
                          <a:schemeClr val="dk1"/>
                        </a:solidFill>
                        <a:effectLst/>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376545">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r>
                        <a:rPr lang="en-US" dirty="0" smtClean="0"/>
                        <a:t>25min</a:t>
                      </a:r>
                      <a:endParaRPr lang="en-US" dirty="0"/>
                    </a:p>
                  </a:txBody>
                  <a:tcPr marT="45712" marB="45712"/>
                </a:tc>
              </a:tr>
            </a:tbl>
          </a:graphicData>
        </a:graphic>
      </p:graphicFrame>
    </p:spTree>
    <p:extLst>
      <p:ext uri="{BB962C8B-B14F-4D97-AF65-F5344CB8AC3E}">
        <p14:creationId xmlns:p14="http://schemas.microsoft.com/office/powerpoint/2010/main" val="30693566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94782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871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Adjourn for the week</a:t>
            </a:r>
            <a:endParaRPr lang="en-US"/>
          </a:p>
        </p:txBody>
      </p:sp>
      <p:sp>
        <p:nvSpPr>
          <p:cNvPr id="3" name="Content Placeholder 2"/>
          <p:cNvSpPr>
            <a:spLocks noGrp="1"/>
          </p:cNvSpPr>
          <p:nvPr>
            <p:ph idx="1"/>
          </p:nvPr>
        </p:nvSpPr>
        <p:spPr/>
        <p:txBody>
          <a:bodyPr/>
          <a:lstStyle/>
          <a:p>
            <a:pPr algn="ctr"/>
            <a:endParaRPr lang="en-US" sz="3200" smtClean="0">
              <a:solidFill>
                <a:srgbClr val="FF0000"/>
              </a:solidFill>
            </a:endParaRPr>
          </a:p>
          <a:p>
            <a:pPr algn="ctr"/>
            <a:r>
              <a:rPr lang="en-US" sz="7200" smtClean="0">
                <a:solidFill>
                  <a:srgbClr val="FF0000"/>
                </a:solidFill>
              </a:rPr>
              <a:t>Thank you</a:t>
            </a:r>
            <a:endParaRPr lang="en-US" sz="720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045734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11-19-1062r1 for CIDs 1516,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4/0/6</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419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78316</TotalTime>
  <Words>4893</Words>
  <Application>Microsoft Office PowerPoint</Application>
  <PresentationFormat>Widescreen</PresentationFormat>
  <Paragraphs>1125</Paragraphs>
  <Slides>78</Slides>
  <Notes>20</Notes>
  <HiddenSlides>8</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78</vt:i4>
      </vt:variant>
    </vt:vector>
  </HeadingPairs>
  <TitlesOfParts>
    <vt:vector size="88"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Reminder to do attendance</vt:lpstr>
      <vt:lpstr>Recess</vt:lpstr>
      <vt:lpstr>Meeting Slot # 2 discussion items</vt:lpstr>
      <vt:lpstr>Meeting Slot # 2 discussion items</vt:lpstr>
      <vt:lpstr>Fix to motion from May meeting – 11-19-622</vt:lpstr>
      <vt:lpstr>Fix to motion from May meeting – 11-19-622</vt:lpstr>
      <vt:lpstr>Reminder to do attendance</vt:lpstr>
      <vt:lpstr>Recess</vt:lpstr>
      <vt:lpstr>Meeting Slot # 3 discussion items</vt:lpstr>
      <vt:lpstr>Meeting Slot # 3 discussion items</vt:lpstr>
      <vt:lpstr>Reminder to do attendance</vt:lpstr>
      <vt:lpstr>Recess</vt:lpstr>
      <vt:lpstr>Meeting Slot # 4 discussion items</vt:lpstr>
      <vt:lpstr>Meeting Slot # 4 discussion items</vt:lpstr>
      <vt:lpstr>Reminder to do attendance</vt:lpstr>
      <vt:lpstr>Recess</vt:lpstr>
      <vt:lpstr>Meeting Slot # 5 discussion items</vt:lpstr>
      <vt:lpstr>Meeting Slot # 5 discussion items</vt:lpstr>
      <vt:lpstr>Achievements for the week</vt:lpstr>
      <vt:lpstr>Targets for the Sep. meeting</vt:lpstr>
      <vt:lpstr>3 Day Ad Hoc</vt:lpstr>
      <vt:lpstr>Reminder to do attendance</vt:lpstr>
      <vt:lpstr>Recess</vt:lpstr>
      <vt:lpstr>Meeting Slot # 6 discussion items</vt:lpstr>
      <vt:lpstr>Meeting Slot # 6 discussion items</vt:lpstr>
      <vt:lpstr>Reminder to do attendance</vt:lpstr>
      <vt:lpstr>Recess</vt:lpstr>
      <vt:lpstr>Meeting Slot # 7 discussion items</vt:lpstr>
      <vt:lpstr>Meeting Slot # 7 discussion items</vt:lpstr>
      <vt:lpstr>Reminder to do attendance</vt:lpstr>
      <vt:lpstr>AOB</vt:lpstr>
      <vt:lpstr>Adjourn for the week</vt:lpstr>
      <vt:lpstr>Motion to adopt text</vt:lpstr>
      <vt:lpstr>802.11 Template Instructions 2/4</vt:lpstr>
      <vt:lpstr>802.11 Template Instructions 3/4</vt:lpstr>
      <vt:lpstr>802.11 Template Instructions 4/4 Recommendations</vt:lpstr>
      <vt:lpstr>Comment Resolution from Ad Hoc and Telecon</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591</cp:revision>
  <cp:lastPrinted>1601-01-01T00:00:00Z</cp:lastPrinted>
  <dcterms:created xsi:type="dcterms:W3CDTF">2018-08-06T10:28:59Z</dcterms:created>
  <dcterms:modified xsi:type="dcterms:W3CDTF">2019-07-16T09:46:03Z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2019-07-16 09:45:56Z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