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29" r:id="rId26"/>
    <p:sldId id="330" r:id="rId27"/>
    <p:sldId id="321" r:id="rId28"/>
    <p:sldId id="322" r:id="rId29"/>
    <p:sldId id="323" r:id="rId30"/>
    <p:sldId id="326" r:id="rId31"/>
    <p:sldId id="327" r:id="rId32"/>
    <p:sldId id="328" r:id="rId33"/>
    <p:sldId id="331" r:id="rId34"/>
    <p:sldId id="336" r:id="rId35"/>
    <p:sldId id="337" r:id="rId36"/>
    <p:sldId id="334" r:id="rId37"/>
    <p:sldId id="335" r:id="rId38"/>
    <p:sldId id="338" r:id="rId39"/>
    <p:sldId id="339" r:id="rId40"/>
    <p:sldId id="342" r:id="rId41"/>
    <p:sldId id="343" r:id="rId42"/>
    <p:sldId id="344" r:id="rId43"/>
    <p:sldId id="345" r:id="rId44"/>
    <p:sldId id="346" r:id="rId45"/>
    <p:sldId id="347" r:id="rId46"/>
    <p:sldId id="348" r:id="rId47"/>
    <p:sldId id="349" r:id="rId48"/>
    <p:sldId id="350" r:id="rId49"/>
    <p:sldId id="351" r:id="rId50"/>
    <p:sldId id="354" r:id="rId51"/>
    <p:sldId id="356" r:id="rId52"/>
    <p:sldId id="355" r:id="rId53"/>
    <p:sldId id="352" r:id="rId54"/>
    <p:sldId id="353" r:id="rId55"/>
    <p:sldId id="357" r:id="rId56"/>
    <p:sldId id="358" r:id="rId57"/>
    <p:sldId id="359" r:id="rId58"/>
    <p:sldId id="360" r:id="rId59"/>
    <p:sldId id="361" r:id="rId60"/>
    <p:sldId id="325" r:id="rId61"/>
    <p:sldId id="312" r:id="rId62"/>
    <p:sldId id="259" r:id="rId63"/>
    <p:sldId id="260" r:id="rId64"/>
    <p:sldId id="261" r:id="rId65"/>
    <p:sldId id="262" r:id="rId66"/>
    <p:sldId id="263" r:id="rId67"/>
    <p:sldId id="264" r:id="rId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29"/>
            <p14:sldId id="330"/>
            <p14:sldId id="321"/>
            <p14:sldId id="322"/>
            <p14:sldId id="323"/>
            <p14:sldId id="326"/>
            <p14:sldId id="327"/>
            <p14:sldId id="328"/>
            <p14:sldId id="331"/>
            <p14:sldId id="336"/>
            <p14:sldId id="337"/>
          </p14:sldIdLst>
        </p14:section>
        <p14:section name="Slot#2" id="{0E687B7E-720E-4035-8603-903AAF037B31}">
          <p14:sldIdLst>
            <p14:sldId id="334"/>
            <p14:sldId id="335"/>
            <p14:sldId id="338"/>
            <p14:sldId id="339"/>
          </p14:sldIdLst>
        </p14:section>
        <p14:section name="Slot#3" id="{5D49AB48-9724-48C6-97B3-577374A1C2CA}">
          <p14:sldIdLst>
            <p14:sldId id="342"/>
            <p14:sldId id="343"/>
            <p14:sldId id="344"/>
            <p14:sldId id="345"/>
          </p14:sldIdLst>
        </p14:section>
        <p14:section name="Slot#4" id="{6193A2DF-E32F-40FC-A604-C1274D537662}">
          <p14:sldIdLst>
            <p14:sldId id="346"/>
            <p14:sldId id="347"/>
            <p14:sldId id="348"/>
            <p14:sldId id="349"/>
          </p14:sldIdLst>
        </p14:section>
        <p14:section name="Slot#5" id="{D51E15C0-1BE5-4B71-8375-F6B1D2A3FFBF}">
          <p14:sldIdLst>
            <p14:sldId id="350"/>
            <p14:sldId id="351"/>
            <p14:sldId id="354"/>
            <p14:sldId id="356"/>
            <p14:sldId id="355"/>
            <p14:sldId id="352"/>
            <p14:sldId id="353"/>
          </p14:sldIdLst>
        </p14:section>
        <p14:section name="Slot #6" id="{C6C71488-E606-43ED-9503-8F91C556A2EE}">
          <p14:sldIdLst>
            <p14:sldId id="357"/>
            <p14:sldId id="358"/>
            <p14:sldId id="359"/>
            <p14:sldId id="360"/>
            <p14:sldId id="361"/>
          </p14:sldIdLst>
        </p14:section>
        <p14:section name="Slot#7" id="{D59D5964-9646-4C25-959D-E55F97EAE577}">
          <p14:sldIdLst>
            <p14:sldId id="325"/>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9" autoAdjust="0"/>
    <p:restoredTop sz="94693" autoAdjust="0"/>
  </p:normalViewPr>
  <p:slideViewPr>
    <p:cSldViewPr>
      <p:cViewPr varScale="1">
        <p:scale>
          <a:sx n="64" d="100"/>
          <a:sy n="64" d="100"/>
        </p:scale>
        <p:origin x="48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2019-07-12</a:t>
            </a:r>
            <a:endParaRPr lang="en-GB" sz="2000" b="0" dirty="0" smtClean="0"/>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9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373291248"/>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CR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4110418"/>
              </p:ext>
            </p:extLst>
          </p:nvPr>
        </p:nvGraphicFramePr>
        <p:xfrm>
          <a:off x="914401" y="1340772"/>
          <a:ext cx="10460567" cy="475252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4637116"/>
              </p:ext>
            </p:extLst>
          </p:nvPr>
        </p:nvGraphicFramePr>
        <p:xfrm>
          <a:off x="914401" y="1340769"/>
          <a:ext cx="10460567" cy="4824536"/>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684087">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mtClean="0"/>
                        <a:t>Qi Wang</a:t>
                      </a:r>
                      <a:endParaRPr lang="en-US" sz="1600" dirty="0" smtClean="0"/>
                    </a:p>
                  </a:txBody>
                  <a:tcPr marT="45712" marB="45712"/>
                </a:tc>
                <a:tc>
                  <a:txBody>
                    <a:bodyPr/>
                    <a:lstStyle/>
                    <a:p>
                      <a:r>
                        <a:rPr lang="en-US" sz="1800" kern="120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10750652"/>
              </p:ext>
            </p:extLst>
          </p:nvPr>
        </p:nvGraphicFramePr>
        <p:xfrm>
          <a:off x="914401" y="1340769"/>
          <a:ext cx="10460567" cy="4824536"/>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684087">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432048">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32048">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32048">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a:t>
            </a:r>
            <a:r>
              <a:rPr lang="en-US" altLang="en-US" sz="2000" b="0" dirty="0" smtClean="0"/>
              <a:t>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a:t>
            </a:r>
            <a:r>
              <a:rPr lang="en-US" altLang="en-US" sz="2000" b="0" dirty="0"/>
              <a:t>minutes </a:t>
            </a:r>
            <a:r>
              <a:rPr lang="en-US" altLang="en-US" sz="2000" b="0" dirty="0" smtClean="0"/>
              <a:t>(11-19-706, 11-19-882, 11-19-981, 11-19-1046) (10 </a:t>
            </a:r>
            <a:r>
              <a:rPr lang="en-US" altLang="en-US" sz="2000" b="0" dirty="0" smtClean="0"/>
              <a:t>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t>
            </a:r>
            <a:r>
              <a:rPr lang="en-US" altLang="en-US" sz="2000" b="0" dirty="0" smtClean="0"/>
              <a:t>assignment and current status of open call for CR </a:t>
            </a:r>
            <a:r>
              <a:rPr lang="en-US" altLang="en-US" sz="2000" b="0" dirty="0" smtClean="0"/>
              <a:t>volunteers</a:t>
            </a:r>
            <a:r>
              <a:rPr lang="en-US" altLang="en-US" sz="2000" b="0" dirty="0"/>
              <a:t> </a:t>
            </a:r>
            <a:r>
              <a:rPr lang="en-US" altLang="en-US" sz="2000" b="0" dirty="0" smtClean="0"/>
              <a:t>(11-19-431</a:t>
            </a:r>
            <a:r>
              <a:rPr lang="en-US" altLang="en-US" sz="2000" b="0" dirty="0" smtClean="0"/>
              <a:t>) (20min</a:t>
            </a:r>
            <a:r>
              <a:rPr lang="en-US" altLang="en-US" sz="2000" b="0" dirty="0" smtClean="0"/>
              <a:t>)</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92530686"/>
              </p:ext>
            </p:extLst>
          </p:nvPr>
        </p:nvGraphicFramePr>
        <p:xfrm>
          <a:off x="929215" y="1484786"/>
          <a:ext cx="10460568" cy="397241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endParaRPr lang="en-US" sz="1600" kern="1200" dirty="0" smtClean="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r h="376545">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a:t>
            </a:r>
          </a:p>
          <a:p>
            <a:r>
              <a:rPr lang="en-US" sz="2000" b="0" dirty="0" smtClean="0"/>
              <a:t>Seconded </a:t>
            </a:r>
            <a:r>
              <a:rPr lang="en-US" sz="2000" b="0" dirty="0"/>
              <a:t>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a:t>
            </a:r>
            <a:endParaRPr lang="en-US" sz="2000" b="0" dirty="0"/>
          </a:p>
          <a:p>
            <a:r>
              <a:rPr lang="en-US" sz="2000" b="0" dirty="0"/>
              <a:t>Seconded 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a:t>
            </a:r>
            <a:r>
              <a:rPr lang="en-US" sz="2000" b="0"/>
              <a:t>on </a:t>
            </a:r>
            <a:r>
              <a:rPr lang="en-US" sz="2000" b="0" smtClean="0"/>
              <a:t>July 2</a:t>
            </a:r>
            <a:r>
              <a:rPr lang="en-US" sz="2000" b="0" baseline="30000" smtClean="0"/>
              <a:t>nd</a:t>
            </a:r>
            <a:r>
              <a:rPr lang="en-US" sz="2000" b="0" smtClean="0"/>
              <a:t> </a:t>
            </a:r>
            <a:r>
              <a:rPr lang="en-US" sz="2000" b="0" dirty="0" smtClean="0"/>
              <a:t>2019</a:t>
            </a:r>
            <a:r>
              <a:rPr lang="en-US" sz="2000" b="0" dirty="0"/>
              <a:t>. </a:t>
            </a:r>
          </a:p>
          <a:p>
            <a:endParaRPr lang="en-US" sz="2000" dirty="0"/>
          </a:p>
          <a:p>
            <a:r>
              <a:rPr lang="en-US" sz="2000" dirty="0"/>
              <a:t>Motion:</a:t>
            </a:r>
          </a:p>
          <a:p>
            <a:pPr marL="0" indent="0"/>
            <a:r>
              <a:rPr lang="en-US" sz="2000" b="0" dirty="0"/>
              <a:t>Move to approve </a:t>
            </a:r>
            <a:r>
              <a:rPr lang="en-US" sz="2000" b="0"/>
              <a:t>document </a:t>
            </a:r>
            <a:r>
              <a:rPr lang="en-US" sz="2000" b="0" smtClean="0"/>
              <a:t>11-19/1046r1 </a:t>
            </a:r>
            <a:r>
              <a:rPr lang="en-US" sz="2000" b="0" dirty="0"/>
              <a:t>as </a:t>
            </a:r>
            <a:r>
              <a:rPr lang="en-US" sz="2000" b="0" dirty="0" err="1"/>
              <a:t>TGaz</a:t>
            </a:r>
            <a:r>
              <a:rPr lang="en-US" sz="2000" b="0" dirty="0"/>
              <a:t> meeting minutes for the May Ad hoc meeting. </a:t>
            </a:r>
          </a:p>
          <a:p>
            <a:pPr marL="0" indent="0"/>
            <a:endParaRPr lang="en-US" sz="2000" b="0" dirty="0"/>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a:t>
            </a:r>
            <a:r>
              <a:rPr lang="en-US" b="0" dirty="0" smtClean="0"/>
              <a:t>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11-19-659r5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9/0/1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a:t>
            </a:r>
            <a:r>
              <a:rPr lang="en-US" b="0" dirty="0" smtClean="0"/>
              <a:t>for </a:t>
            </a:r>
            <a:r>
              <a:rPr lang="en-US" b="0" dirty="0" smtClean="0"/>
              <a:t>CIDs </a:t>
            </a:r>
            <a:r>
              <a:rPr lang="en-GB" b="0" dirty="0"/>
              <a:t>2512, 2508, 2511, 2509, 2506, 2505 and 2507</a:t>
            </a:r>
            <a:r>
              <a:rPr lang="en-US" b="0" dirty="0" smtClean="0"/>
              <a:t>,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a:t>
            </a:r>
            <a:r>
              <a:rPr lang="en-US" sz="1800" b="0" dirty="0" smtClean="0"/>
              <a:t>July 10</a:t>
            </a:r>
            <a:r>
              <a:rPr lang="en-US" sz="1800" b="0" baseline="30000" dirty="0" smtClean="0"/>
              <a:t>th</a:t>
            </a:r>
            <a:r>
              <a:rPr lang="en-US" sz="1800" b="0" dirty="0" smtClean="0"/>
              <a:t> </a:t>
            </a:r>
            <a:r>
              <a:rPr lang="en-US" sz="1800" b="0" dirty="0" err="1" smtClean="0"/>
              <a:t>telecon</a:t>
            </a:r>
            <a:r>
              <a:rPr lang="en-US" sz="1800" b="0" dirty="0" smtClean="0"/>
              <a:t> (Y/N/A</a:t>
            </a:r>
            <a:r>
              <a:rPr lang="en-US" sz="1800" b="0" dirty="0" smtClean="0"/>
              <a:t>): </a:t>
            </a:r>
            <a:r>
              <a:rPr lang="en-US" sz="1800" b="0" dirty="0" smtClean="0"/>
              <a:t>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dirty="0" smtClean="0"/>
              <a:t>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34358734"/>
              </p:ext>
            </p:extLst>
          </p:nvPr>
        </p:nvGraphicFramePr>
        <p:xfrm>
          <a:off x="929215" y="1484786"/>
          <a:ext cx="10460568" cy="400289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a:t>
                      </a:r>
                      <a:r>
                        <a:rPr lang="en-US" sz="1600" dirty="0" smtClean="0"/>
                        <a:t>needed</a:t>
                      </a:r>
                      <a:endParaRPr lang="en-US" sz="1600" dirty="0"/>
                    </a:p>
                  </a:txBody>
                  <a:tcPr marT="45712" marB="45712"/>
                </a:tc>
              </a:tr>
              <a:tr h="376545">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53">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a:t>
                      </a:r>
                      <a:r>
                        <a:rPr lang="en-US" sz="1600" dirty="0" smtClean="0"/>
                        <a:t>PHY</a:t>
                      </a:r>
                      <a:endParaRPr lang="en-US" sz="1600" dirty="0"/>
                    </a:p>
                  </a:txBody>
                  <a:tcPr marT="45712" marB="45712"/>
                </a:tc>
                <a:tc>
                  <a:txBody>
                    <a:bodyPr/>
                    <a:lstStyle/>
                    <a:p>
                      <a:r>
                        <a:rPr lang="en-US" sz="1600" dirty="0" smtClean="0"/>
                        <a:t>As</a:t>
                      </a:r>
                      <a:r>
                        <a:rPr lang="en-US" sz="1600" baseline="0" dirty="0" smtClean="0"/>
                        <a:t> time permits</a:t>
                      </a:r>
                      <a:endParaRPr lang="en-US" sz="1600"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dirty="0" smtClean="0"/>
              <a:t>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16106179"/>
              </p:ext>
            </p:extLst>
          </p:nvPr>
        </p:nvGraphicFramePr>
        <p:xfrm>
          <a:off x="929215" y="1484786"/>
          <a:ext cx="10460568" cy="463025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mtClean="0"/>
                        <a:t>25min – as needed</a:t>
                      </a:r>
                      <a:endParaRPr lang="en-US" dirty="0"/>
                    </a:p>
                  </a:txBody>
                  <a:tcPr marT="45712" marB="45712"/>
                </a:tc>
              </a:tr>
              <a:tr h="376545">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c>
                  <a:txBody>
                    <a:bodyPr/>
                    <a:lstStyle/>
                    <a:p>
                      <a:r>
                        <a:rPr lang="en-US" sz="1600" smtClean="0"/>
                        <a:t>25min</a:t>
                      </a:r>
                      <a:endParaRPr lang="en-US" sz="1600"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smtClean="0"/>
                        <a:t>25min</a:t>
                      </a:r>
                      <a:endParaRPr lang="en-US"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a:p>
                  </a:txBody>
                  <a:tcPr marT="45712" marB="45712"/>
                </a:tc>
              </a:tr>
              <a:tr h="188277">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mtClean="0"/>
                        <a:t>As time</a:t>
                      </a:r>
                      <a:r>
                        <a:rPr lang="en-US" baseline="0" smtClean="0"/>
                        <a:t> permits</a:t>
                      </a:r>
                      <a:endParaRPr lang="en-US"/>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smtClean="0"/>
                        <a:t>As time permits</a:t>
                      </a:r>
                      <a:endParaRPr lang="en-US"/>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a:solidFill>
                  <a:schemeClr val="tx2"/>
                </a:solidFill>
              </a:rPr>
              <a:t>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dirty="0" smtClean="0"/>
              <a:t>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86544640"/>
              </p:ext>
            </p:extLst>
          </p:nvPr>
        </p:nvGraphicFramePr>
        <p:xfrm>
          <a:off x="929215" y="1484786"/>
          <a:ext cx="10460568" cy="406385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mtClean="0"/>
                        <a:t>25min</a:t>
                      </a:r>
                      <a:endParaRPr lang="en-US"/>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smtClean="0"/>
                        <a:t>25min</a:t>
                      </a:r>
                      <a:endParaRPr lang="en-US"/>
                    </a:p>
                  </a:txBody>
                  <a:tcPr marT="45712" marB="45712"/>
                </a:tc>
              </a:tr>
              <a:tr h="376545">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188277">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smtClean="0"/>
                        <a:t>As time</a:t>
                      </a:r>
                      <a:r>
                        <a:rPr lang="en-US" sz="1600" baseline="0" smtClean="0"/>
                        <a:t> permits</a:t>
                      </a:r>
                      <a:endParaRPr lang="en-US" sz="1600"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smtClean="0"/>
              <a:t>min</a:t>
            </a:r>
            <a:r>
              <a:rPr lang="en-US" altLang="en-US" sz="2000" b="0" smtClean="0"/>
              <a:t>)</a:t>
            </a:r>
          </a:p>
          <a:p>
            <a:pPr algn="just">
              <a:spcBef>
                <a:spcPct val="20000"/>
              </a:spcBef>
              <a:buFontTx/>
              <a:buChar char="•"/>
            </a:pPr>
            <a:r>
              <a:rPr lang="en-US" altLang="en-US" sz="2000" b="0" smtClean="0"/>
              <a:t>Set targets for the Sep. meeting. (5min)</a:t>
            </a:r>
          </a:p>
          <a:p>
            <a:pPr algn="just">
              <a:spcBef>
                <a:spcPct val="20000"/>
              </a:spcBef>
              <a:buFontTx/>
              <a:buChar char="•"/>
            </a:pPr>
            <a:r>
              <a:rPr lang="en-US" altLang="en-US" sz="2000" b="0" smtClean="0"/>
              <a:t>Set conference calls till the Sep. meeting. (5min)</a:t>
            </a:r>
          </a:p>
          <a:p>
            <a:pPr algn="just">
              <a:spcBef>
                <a:spcPct val="20000"/>
              </a:spcBef>
              <a:buFontTx/>
              <a:buChar char="•"/>
            </a:pPr>
            <a:r>
              <a:rPr lang="en-US" altLang="en-US" sz="2000" b="0" smtClean="0"/>
              <a:t>Consider July-Sep. 3day ad hoc. (10min)</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smtClean="0"/>
              <a:t>submissions (95min - as </a:t>
            </a:r>
            <a:r>
              <a:rPr lang="en-US" altLang="en-US" sz="2000" b="0" dirty="0" smtClean="0"/>
              <a:t>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nvPr>
        </p:nvGraphicFramePr>
        <p:xfrm>
          <a:off x="929215" y="1484786"/>
          <a:ext cx="10460568" cy="406385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mtClean="0"/>
                        <a:t>25min</a:t>
                      </a:r>
                      <a:endParaRPr lang="en-US"/>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smtClean="0"/>
                        <a:t>25min</a:t>
                      </a:r>
                      <a:endParaRPr lang="en-US"/>
                    </a:p>
                  </a:txBody>
                  <a:tcPr marT="45712" marB="45712"/>
                </a:tc>
              </a:tr>
              <a:tr h="376545">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188277">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smtClean="0"/>
                        <a:t>As time</a:t>
                      </a:r>
                      <a:r>
                        <a:rPr lang="en-US" sz="1600" baseline="0" smtClean="0"/>
                        <a:t> permits</a:t>
                      </a:r>
                      <a:endParaRPr lang="en-US" sz="1600"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dirty="0" smtClean="0"/>
              <a:t>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nvPr>
        </p:nvGraphicFramePr>
        <p:xfrm>
          <a:off x="929215" y="1484786"/>
          <a:ext cx="10460568" cy="406385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mtClean="0"/>
                        <a:t>25min</a:t>
                      </a:r>
                      <a:endParaRPr lang="en-US"/>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smtClean="0"/>
                        <a:t>25min</a:t>
                      </a:r>
                      <a:endParaRPr lang="en-US"/>
                    </a:p>
                  </a:txBody>
                  <a:tcPr marT="45712" marB="45712"/>
                </a:tc>
              </a:tr>
              <a:tr h="376545">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188277">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smtClean="0"/>
                        <a:t>As time</a:t>
                      </a:r>
                      <a:r>
                        <a:rPr lang="en-US" sz="1600" baseline="0" smtClean="0"/>
                        <a:t> permits</a:t>
                      </a:r>
                      <a:endParaRPr lang="en-US" sz="1600"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Adjourn for the week</a:t>
            </a:r>
            <a:endParaRPr lang="en-US"/>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77817</TotalTime>
  <Words>4062</Words>
  <Application>Microsoft Office PowerPoint</Application>
  <PresentationFormat>Widescreen</PresentationFormat>
  <Paragraphs>944</Paragraphs>
  <Slides>67</Slides>
  <Notes>19</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7"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3 discussion items</vt:lpstr>
      <vt:lpstr>Reminder to do attendance</vt:lpstr>
      <vt:lpstr>Recess</vt:lpstr>
      <vt:lpstr>Meeting Slot # 3 discussion items</vt:lpstr>
      <vt:lpstr>Meeting Slot # 3 discussion items</vt:lpstr>
      <vt:lpstr>Reminder to do attendance</vt:lpstr>
      <vt:lpstr>Recess</vt:lpstr>
      <vt:lpstr>Meeting Slot # 4 discussion items</vt:lpstr>
      <vt:lpstr>Meeting Slot # 4 discussion items</vt:lpstr>
      <vt:lpstr>Reminder to do attendance</vt:lpstr>
      <vt:lpstr>Recess</vt:lpstr>
      <vt:lpstr>Meeting Slot # 5 discussion items</vt:lpstr>
      <vt:lpstr>Meeting Slot # 5 discussion items</vt:lpstr>
      <vt:lpstr>Achievements for the week</vt:lpstr>
      <vt:lpstr>Targets for the Sep. meeting</vt:lpstr>
      <vt:lpstr>3 Day Ad Hoc</vt:lpstr>
      <vt:lpstr>Reminder to do attendance</vt:lpstr>
      <vt:lpstr>Recess</vt:lpstr>
      <vt:lpstr>Meeting Slot # 6 discussion items</vt:lpstr>
      <vt:lpstr>Meeting Slot # 6 discussion items</vt:lpstr>
      <vt:lpstr>Reminder to do attendance</vt:lpstr>
      <vt:lpstr>AOB</vt:lpstr>
      <vt:lpstr>Adjourn for the week</vt:lpstr>
      <vt:lpstr>Comment Resolution from Ad Hoc and Telecon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548</cp:revision>
  <cp:lastPrinted>1601-01-01T00:00:00Z</cp:lastPrinted>
  <dcterms:created xsi:type="dcterms:W3CDTF">2018-08-06T10:28:59Z</dcterms:created>
  <dcterms:modified xsi:type="dcterms:W3CDTF">2019-07-14T14:01:26Z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2019-07-14 14:01:26Z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