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332" r:id="rId19"/>
    <p:sldId id="333" r:id="rId20"/>
    <p:sldId id="317" r:id="rId21"/>
    <p:sldId id="318" r:id="rId22"/>
    <p:sldId id="319" r:id="rId23"/>
    <p:sldId id="320" r:id="rId24"/>
    <p:sldId id="329" r:id="rId25"/>
    <p:sldId id="330" r:id="rId26"/>
    <p:sldId id="321" r:id="rId27"/>
    <p:sldId id="322" r:id="rId28"/>
    <p:sldId id="323" r:id="rId29"/>
    <p:sldId id="326" r:id="rId30"/>
    <p:sldId id="327" r:id="rId31"/>
    <p:sldId id="328" r:id="rId32"/>
    <p:sldId id="331" r:id="rId33"/>
    <p:sldId id="336" r:id="rId34"/>
    <p:sldId id="337" r:id="rId35"/>
    <p:sldId id="334" r:id="rId36"/>
    <p:sldId id="335" r:id="rId37"/>
    <p:sldId id="338" r:id="rId38"/>
    <p:sldId id="339" r:id="rId39"/>
    <p:sldId id="325" r:id="rId40"/>
    <p:sldId id="312" r:id="rId41"/>
    <p:sldId id="259" r:id="rId42"/>
    <p:sldId id="260" r:id="rId43"/>
    <p:sldId id="261" r:id="rId44"/>
    <p:sldId id="262" r:id="rId45"/>
    <p:sldId id="263" r:id="rId46"/>
    <p:sldId id="264" r:id="rId4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332"/>
          </p14:sldIdLst>
        </p14:section>
        <p14:section name="Slot#1" id="{D034DA8E-AAAC-4FE4-96D8-FD4E97D1BB71}">
          <p14:sldIdLst>
            <p14:sldId id="333"/>
            <p14:sldId id="317"/>
            <p14:sldId id="318"/>
            <p14:sldId id="319"/>
            <p14:sldId id="320"/>
            <p14:sldId id="329"/>
            <p14:sldId id="330"/>
            <p14:sldId id="321"/>
            <p14:sldId id="322"/>
            <p14:sldId id="323"/>
            <p14:sldId id="326"/>
            <p14:sldId id="327"/>
            <p14:sldId id="328"/>
            <p14:sldId id="331"/>
            <p14:sldId id="336"/>
            <p14:sldId id="337"/>
          </p14:sldIdLst>
        </p14:section>
        <p14:section name="Slot#2" id="{0E687B7E-720E-4035-8603-903AAF037B31}">
          <p14:sldIdLst>
            <p14:sldId id="334"/>
            <p14:sldId id="335"/>
            <p14:sldId id="338"/>
            <p14:sldId id="339"/>
          </p14:sldIdLst>
        </p14:section>
        <p14:section name="Slot#3" id="{5D49AB48-9724-48C6-97B3-577374A1C2CA}">
          <p14:sldIdLst/>
        </p14:section>
        <p14:section name="Slot#4" id="{6193A2DF-E32F-40FC-A604-C1274D537662}">
          <p14:sldIdLst/>
        </p14:section>
        <p14:section name="Slot#5" id="{D51E15C0-1BE5-4B71-8375-F6B1D2A3FFBF}">
          <p14:sldIdLst/>
        </p14:section>
        <p14:section name="Slot #6" id="{C6C71488-E606-43ED-9503-8F91C556A2EE}">
          <p14:sldIdLst/>
        </p14:section>
        <p14:section name="Slot#7" id="{D59D5964-9646-4C25-959D-E55F97EAE577}">
          <p14:sldIdLst>
            <p14:sldId id="325"/>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9" autoAdjust="0"/>
    <p:restoredTop sz="94693" autoAdjust="0"/>
  </p:normalViewPr>
  <p:slideViewPr>
    <p:cSldViewPr>
      <p:cViewPr varScale="1">
        <p:scale>
          <a:sx n="113" d="100"/>
          <a:sy n="113" d="100"/>
        </p:scale>
        <p:origin x="144"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9759048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37351656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36</a:t>
            </a:fld>
            <a:endParaRPr lang="en-US"/>
          </a:p>
        </p:txBody>
      </p:sp>
    </p:spTree>
    <p:extLst>
      <p:ext uri="{BB962C8B-B14F-4D97-AF65-F5344CB8AC3E}">
        <p14:creationId xmlns:p14="http://schemas.microsoft.com/office/powerpoint/2010/main" val="12572639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802.11-19/946r2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July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2019-07-01</a:t>
            </a:r>
          </a:p>
        </p:txBody>
      </p:sp>
      <p:sp>
        <p:nvSpPr>
          <p:cNvPr id="6" name="Date Placeholder 3"/>
          <p:cNvSpPr>
            <a:spLocks noGrp="1"/>
          </p:cNvSpPr>
          <p:nvPr>
            <p:ph type="dt" idx="10"/>
          </p:nvPr>
        </p:nvSpPr>
        <p:spPr/>
        <p:txBody>
          <a:bodyPr/>
          <a:lstStyle/>
          <a:p>
            <a:r>
              <a:rPr lang="en-US" smtClean="0"/>
              <a:t>July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287"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1373291248"/>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approval of previous </a:t>
            </a:r>
            <a:r>
              <a:rPr lang="en-US" altLang="en-US" sz="2000" b="0" dirty="0"/>
              <a:t>meeting minutes (</a:t>
            </a:r>
            <a:r>
              <a:rPr lang="en-US" altLang="en-US" sz="2000" b="0" dirty="0" smtClean="0"/>
              <a:t>11-19-882).  </a:t>
            </a:r>
          </a:p>
          <a:p>
            <a:pPr algn="just">
              <a:spcBef>
                <a:spcPct val="20000"/>
              </a:spcBef>
              <a:buFontTx/>
              <a:buChar char="•"/>
            </a:pPr>
            <a:r>
              <a:rPr lang="en-US" altLang="en-US" sz="2000" b="0" dirty="0"/>
              <a:t>Consider approval of </a:t>
            </a:r>
            <a:r>
              <a:rPr lang="en-US" altLang="en-US" sz="2000" b="0" dirty="0" smtClean="0"/>
              <a:t>May ad-hoc minutes (11-19-706).</a:t>
            </a:r>
          </a:p>
          <a:p>
            <a:pPr algn="just">
              <a:spcBef>
                <a:spcPct val="20000"/>
              </a:spcBef>
              <a:buFontTx/>
              <a:buChar char="•"/>
            </a:pPr>
            <a:r>
              <a:rPr lang="en-US" altLang="en-US" sz="2000" b="0" dirty="0"/>
              <a:t>Consider approval of May/June </a:t>
            </a:r>
            <a:r>
              <a:rPr lang="en-US" altLang="en-US" sz="2000" b="0" dirty="0" smtClean="0"/>
              <a:t>teleconferences and ad-hoc minutes.</a:t>
            </a:r>
          </a:p>
          <a:p>
            <a:pPr algn="just">
              <a:spcBef>
                <a:spcPct val="20000"/>
              </a:spcBef>
              <a:buFontTx/>
              <a:buChar char="•"/>
            </a:pPr>
            <a:r>
              <a:rPr lang="en-US" altLang="en-US" sz="2000" b="0" dirty="0" smtClean="0"/>
              <a:t>CR assignment and current status of open call for CR volunteers. (11-19-431)</a:t>
            </a:r>
          </a:p>
          <a:p>
            <a:pPr algn="just">
              <a:spcBef>
                <a:spcPct val="20000"/>
              </a:spcBef>
              <a:buFontTx/>
              <a:buChar char="•"/>
            </a:pPr>
            <a:r>
              <a:rPr lang="en-US" altLang="en-US" sz="2000" b="0" dirty="0" smtClean="0"/>
              <a:t>Consider comment resolution for adoption.</a:t>
            </a:r>
          </a:p>
          <a:p>
            <a:pPr algn="just">
              <a:spcBef>
                <a:spcPct val="20000"/>
              </a:spcBef>
              <a:buFontTx/>
              <a:buChar char="•"/>
            </a:pPr>
            <a:r>
              <a:rPr lang="en-US" altLang="en-US" sz="2000" b="0" dirty="0" smtClean="0"/>
              <a:t>Review target ad hoc meeting dates towards the Sep meeting.</a:t>
            </a:r>
          </a:p>
          <a:p>
            <a:pPr algn="just">
              <a:spcBef>
                <a:spcPct val="20000"/>
              </a:spcBef>
              <a:buFontTx/>
              <a:buChar char="•"/>
            </a:pPr>
            <a:r>
              <a:rPr lang="en-US" altLang="en-US" sz="2000" b="0" dirty="0" smtClean="0"/>
              <a:t>Consider any other technical material.</a:t>
            </a:r>
          </a:p>
          <a:p>
            <a:pPr algn="just">
              <a:spcBef>
                <a:spcPct val="20000"/>
              </a:spcBef>
              <a:buFontTx/>
              <a:buChar char="•"/>
            </a:pPr>
            <a:r>
              <a:rPr lang="en-US" altLang="en-US" sz="2000" b="0" dirty="0" smtClean="0"/>
              <a:t>Consider July accomplishments and targets for Sep. meeting.</a:t>
            </a:r>
          </a:p>
          <a:p>
            <a:pPr algn="just">
              <a:spcBef>
                <a:spcPct val="20000"/>
              </a:spcBef>
              <a:buFontTx/>
              <a:buChar char="•"/>
            </a:pP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17023747"/>
              </p:ext>
            </p:extLst>
          </p:nvPr>
        </p:nvGraphicFramePr>
        <p:xfrm>
          <a:off x="914401" y="1340768"/>
          <a:ext cx="10460567" cy="4998496"/>
        </p:xfrm>
        <a:graphic>
          <a:graphicData uri="http://schemas.openxmlformats.org/drawingml/2006/table">
            <a:tbl>
              <a:tblPr firstRow="1" bandRow="1">
                <a:tableStyleId>{21E4AEA4-8DFA-4A89-87EB-49C32662AFE0}</a:tableStyleId>
              </a:tblPr>
              <a:tblGrid>
                <a:gridCol w="1221159"/>
                <a:gridCol w="1728192"/>
                <a:gridCol w="5688632"/>
                <a:gridCol w="1822584"/>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r>
              <a:tr h="182872">
                <a:tc>
                  <a:txBody>
                    <a:bodyPr/>
                    <a:lstStyle/>
                    <a:p>
                      <a:r>
                        <a:rPr lang="en-US" sz="1600" dirty="0" smtClean="0"/>
                        <a:t>11-19-706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dirty="0" smtClean="0"/>
                        <a:t> May ad hoc meeting minutes</a:t>
                      </a:r>
                      <a:endParaRPr lang="en-US" sz="1600" dirty="0"/>
                    </a:p>
                  </a:txBody>
                  <a:tcPr marT="45712" marB="45712"/>
                </a:tc>
                <a:tc>
                  <a:txBody>
                    <a:bodyPr/>
                    <a:lstStyle/>
                    <a:p>
                      <a:r>
                        <a:rPr lang="en-US" sz="1600" dirty="0" smtClean="0"/>
                        <a:t>Minutes</a:t>
                      </a:r>
                      <a:endParaRPr lang="en-US" sz="1600" dirty="0"/>
                    </a:p>
                  </a:txBody>
                  <a:tcPr marT="45712" marB="45712"/>
                </a:tc>
              </a:tr>
              <a:tr h="182872">
                <a:tc>
                  <a:txBody>
                    <a:bodyPr/>
                    <a:lstStyle/>
                    <a:p>
                      <a:r>
                        <a:rPr lang="en-US" sz="1600" kern="1200" dirty="0" smtClean="0">
                          <a:solidFill>
                            <a:schemeClr val="dk1"/>
                          </a:solidFill>
                          <a:latin typeface="+mn-lt"/>
                          <a:ea typeface="+mn-ea"/>
                          <a:cs typeface="+mn-cs"/>
                        </a:rPr>
                        <a:t>11-19-882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b="0" i="0" kern="1200" dirty="0" smtClean="0">
                          <a:solidFill>
                            <a:schemeClr val="dk1"/>
                          </a:solidFill>
                          <a:effectLst/>
                          <a:latin typeface="+mn-lt"/>
                          <a:ea typeface="+mn-ea"/>
                          <a:cs typeface="+mn-cs"/>
                        </a:rPr>
                        <a:t>Meeting Minutes May 2019 Session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r>
              <a:tr h="182872">
                <a:tc>
                  <a:txBody>
                    <a:bodyPr/>
                    <a:lstStyle/>
                    <a:p>
                      <a:r>
                        <a:rPr lang="en-US" sz="1600" kern="1200" dirty="0" smtClean="0">
                          <a:solidFill>
                            <a:schemeClr val="dk1"/>
                          </a:solidFill>
                          <a:latin typeface="+mn-lt"/>
                          <a:ea typeface="+mn-ea"/>
                          <a:cs typeface="+mn-cs"/>
                        </a:rPr>
                        <a:t>11-19-981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 May 29th, 2019</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r>
              <a:tr h="182872">
                <a:tc>
                  <a:txBody>
                    <a:bodyPr/>
                    <a:lstStyle/>
                    <a:p>
                      <a:r>
                        <a:rPr lang="en-US" sz="1600" dirty="0" smtClean="0"/>
                        <a:t>11-19-1046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baseline="0" dirty="0" smtClean="0"/>
                        <a:t> June ad hoc meeting minutes</a:t>
                      </a:r>
                      <a:endParaRPr lang="en-US" sz="1600" dirty="0"/>
                    </a:p>
                  </a:txBody>
                  <a:tcPr marT="45712" marB="45712"/>
                </a:tc>
                <a:tc>
                  <a:txBody>
                    <a:bodyPr/>
                    <a:lstStyle/>
                    <a:p>
                      <a:r>
                        <a:rPr lang="en-US" sz="1600" dirty="0" smtClean="0"/>
                        <a:t>Minutes</a:t>
                      </a:r>
                      <a:endParaRPr lang="en-US" sz="1600" dirty="0"/>
                    </a:p>
                  </a:txBody>
                  <a:tcPr marT="45712" marB="45712"/>
                </a:tc>
              </a:tr>
              <a:tr h="182872">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r>
              <a:tr h="182872">
                <a:tc>
                  <a:txBody>
                    <a:bodyPr/>
                    <a:lstStyle/>
                    <a:p>
                      <a:r>
                        <a:rPr lang="en-US" sz="1600" dirty="0" smtClean="0"/>
                        <a:t>11-19-1192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Passive Location Ranging Availability Window</a:t>
                      </a:r>
                      <a:endParaRPr lang="en-US" sz="1600" dirty="0"/>
                    </a:p>
                  </a:txBody>
                  <a:tcPr marT="45712" marB="45712"/>
                </a:tc>
                <a:tc>
                  <a:txBody>
                    <a:bodyPr/>
                    <a:lstStyle/>
                    <a:p>
                      <a:r>
                        <a:rPr lang="en-US" sz="1600" dirty="0" smtClean="0"/>
                        <a:t>CR MAC</a:t>
                      </a:r>
                      <a:endParaRPr lang="en-US" sz="1600" dirty="0"/>
                    </a:p>
                  </a:txBody>
                  <a:tcPr marT="45712" marB="45712"/>
                </a:tc>
              </a:tr>
              <a:tr h="182872">
                <a:tc>
                  <a:txBody>
                    <a:bodyPr/>
                    <a:lstStyle/>
                    <a:p>
                      <a:r>
                        <a:rPr lang="en-US" sz="1600" dirty="0" smtClean="0"/>
                        <a:t>11-19-1191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Measurement Report Element</a:t>
                      </a:r>
                      <a:endParaRPr lang="en-US" sz="1600" dirty="0"/>
                    </a:p>
                  </a:txBody>
                  <a:tcPr marT="45712" marB="45712"/>
                </a:tc>
                <a:tc>
                  <a:txBody>
                    <a:bodyPr/>
                    <a:lstStyle/>
                    <a:p>
                      <a:r>
                        <a:rPr lang="en-US" sz="1600" dirty="0" smtClean="0"/>
                        <a:t>CR MAC</a:t>
                      </a:r>
                      <a:endParaRPr lang="en-US" sz="1600" dirty="0"/>
                    </a:p>
                  </a:txBody>
                  <a:tcPr marT="45712" marB="45712"/>
                </a:tc>
              </a:tr>
              <a:tr h="182872">
                <a:tc>
                  <a:txBody>
                    <a:bodyPr/>
                    <a:lstStyle/>
                    <a:p>
                      <a:r>
                        <a:rPr lang="en-US" sz="1600" dirty="0" smtClean="0"/>
                        <a:t>11-19-1062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EDCA-FTM Negotiations</a:t>
                      </a:r>
                    </a:p>
                  </a:txBody>
                  <a:tcPr marT="45712" marB="45712"/>
                </a:tc>
                <a:tc>
                  <a:txBody>
                    <a:bodyPr/>
                    <a:lstStyle/>
                    <a:p>
                      <a:r>
                        <a:rPr lang="en-US" sz="1600" dirty="0" smtClean="0"/>
                        <a:t>CR MAC</a:t>
                      </a:r>
                      <a:endParaRPr lang="en-US" sz="1600" dirty="0"/>
                    </a:p>
                  </a:txBody>
                  <a:tcPr marT="45712" marB="45712"/>
                </a:tc>
              </a:tr>
              <a:tr h="182872">
                <a:tc>
                  <a:txBody>
                    <a:bodyPr/>
                    <a:lstStyle/>
                    <a:p>
                      <a:r>
                        <a:rPr lang="en-US" sz="1600" dirty="0" smtClean="0"/>
                        <a:t>11-19-1042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LTF Repetition in Passive Location Ranging - Amendment text</a:t>
                      </a:r>
                    </a:p>
                  </a:txBody>
                  <a:tcPr marT="45712" marB="45712"/>
                </a:tc>
                <a:tc>
                  <a:txBody>
                    <a:bodyPr/>
                    <a:lstStyle/>
                    <a:p>
                      <a:r>
                        <a:rPr lang="en-US" sz="1600" dirty="0" smtClean="0"/>
                        <a:t>CR PHY(?)</a:t>
                      </a:r>
                      <a:endParaRPr lang="en-US" sz="1600" dirty="0"/>
                    </a:p>
                  </a:txBody>
                  <a:tcPr marT="45712" marB="45712"/>
                </a:tc>
              </a:tr>
              <a:tr h="182872">
                <a:tc>
                  <a:txBody>
                    <a:bodyPr/>
                    <a:lstStyle/>
                    <a:p>
                      <a:r>
                        <a:rPr lang="en-US" sz="1600" dirty="0" smtClean="0"/>
                        <a:t>11-19-1041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Ranging Inheritance of TB Ranging Properties - Amendment text</a:t>
                      </a:r>
                      <a:endParaRPr lang="en-US" sz="1600" kern="1200" dirty="0">
                        <a:solidFill>
                          <a:schemeClr val="dk1"/>
                        </a:solidFill>
                        <a:effectLst/>
                        <a:latin typeface="+mn-lt"/>
                        <a:ea typeface="+mn-ea"/>
                        <a:cs typeface="+mn-cs"/>
                      </a:endParaRPr>
                    </a:p>
                  </a:txBody>
                  <a:tcPr marT="45712" marB="45712"/>
                </a:tc>
                <a:tc>
                  <a:txBody>
                    <a:bodyPr/>
                    <a:lstStyle/>
                    <a:p>
                      <a:r>
                        <a:rPr lang="en-US" sz="1600" dirty="0" smtClean="0"/>
                        <a:t>CR</a:t>
                      </a:r>
                      <a:r>
                        <a:rPr lang="en-US" sz="1600" baseline="0" dirty="0" smtClean="0"/>
                        <a:t> MAC</a:t>
                      </a:r>
                      <a:endParaRPr lang="en-US" sz="1600" dirty="0"/>
                    </a:p>
                  </a:txBody>
                  <a:tcPr marT="45712" marB="45712"/>
                </a:tc>
              </a:tr>
              <a:tr h="182872">
                <a:tc>
                  <a:txBody>
                    <a:bodyPr/>
                    <a:lstStyle/>
                    <a:p>
                      <a:r>
                        <a:rPr lang="en-US" sz="1600" dirty="0" smtClean="0"/>
                        <a:t>11-19-1040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Fine timing measurement parameters element - Amendment text</a:t>
                      </a:r>
                    </a:p>
                  </a:txBody>
                  <a:tcPr marT="45712" marB="45712"/>
                </a:tc>
                <a:tc>
                  <a:txBody>
                    <a:bodyPr/>
                    <a:lstStyle/>
                    <a:p>
                      <a:r>
                        <a:rPr lang="en-US" sz="1600" dirty="0" smtClean="0"/>
                        <a:t>CR MAC</a:t>
                      </a:r>
                      <a:endParaRPr lang="en-US" sz="1600" dirty="0"/>
                    </a:p>
                  </a:txBody>
                  <a:tcPr marT="45712" marB="45712"/>
                </a:tc>
              </a:tr>
              <a:tr h="182872">
                <a:tc>
                  <a:txBody>
                    <a:bodyPr/>
                    <a:lstStyle/>
                    <a:p>
                      <a:r>
                        <a:rPr lang="en-US" sz="1600" dirty="0" smtClean="0"/>
                        <a:t>11-19-1036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FTM EDCA in</a:t>
                      </a:r>
                      <a:r>
                        <a:rPr lang="en-US" sz="1600" kern="1200" baseline="0" dirty="0" smtClean="0">
                          <a:solidFill>
                            <a:schemeClr val="dk1"/>
                          </a:solidFill>
                          <a:effectLst/>
                          <a:latin typeface="+mn-lt"/>
                          <a:ea typeface="+mn-ea"/>
                          <a:cs typeface="+mn-cs"/>
                        </a:rPr>
                        <a:t> the 6GHz band</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95159527"/>
              </p:ext>
            </p:extLst>
          </p:nvPr>
        </p:nvGraphicFramePr>
        <p:xfrm>
          <a:off x="914401" y="1340768"/>
          <a:ext cx="10460567" cy="731488"/>
        </p:xfrm>
        <a:graphic>
          <a:graphicData uri="http://schemas.openxmlformats.org/drawingml/2006/table">
            <a:tbl>
              <a:tblPr firstRow="1" bandRow="1">
                <a:tableStyleId>{21E4AEA4-8DFA-4A89-87EB-49C32662AFE0}</a:tableStyleId>
              </a:tblPr>
              <a:tblGrid>
                <a:gridCol w="1221159"/>
                <a:gridCol w="1728192"/>
                <a:gridCol w="5688632"/>
                <a:gridCol w="1822584"/>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36518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a:t>
            </a:r>
            <a:r>
              <a:rPr lang="en-US" altLang="en-US" sz="2000" b="0" dirty="0" smtClean="0"/>
              <a:t>submissions ordering for the week (23 min)</a:t>
            </a:r>
          </a:p>
          <a:p>
            <a:pPr algn="just">
              <a:spcBef>
                <a:spcPct val="20000"/>
              </a:spcBef>
              <a:buFontTx/>
              <a:buChar char="•"/>
            </a:pPr>
            <a:r>
              <a:rPr lang="en-US" altLang="en-US" sz="2000" b="0" dirty="0" smtClean="0"/>
              <a:t>Approve </a:t>
            </a:r>
            <a:r>
              <a:rPr lang="en-US" altLang="en-US" sz="2000" b="0" dirty="0"/>
              <a:t>previous </a:t>
            </a:r>
            <a:r>
              <a:rPr lang="en-US" altLang="en-US" sz="2000" b="0" dirty="0" smtClean="0"/>
              <a:t>meetings </a:t>
            </a:r>
            <a:r>
              <a:rPr lang="en-US" altLang="en-US" sz="2000" b="0" dirty="0"/>
              <a:t>minutes </a:t>
            </a:r>
            <a:r>
              <a:rPr lang="en-US" altLang="en-US" sz="2000" b="0" dirty="0" smtClean="0"/>
              <a:t>(11-19-706, 11-19-882, 11-19-981, 11-19-1046) (10 </a:t>
            </a:r>
            <a:r>
              <a:rPr lang="en-US" altLang="en-US" sz="2000" b="0" dirty="0" smtClean="0"/>
              <a:t>min)</a:t>
            </a:r>
            <a:endParaRPr lang="en-US" altLang="en-US" sz="2000" b="0" dirty="0"/>
          </a:p>
          <a:p>
            <a:pPr algn="just">
              <a:spcBef>
                <a:spcPct val="20000"/>
              </a:spcBef>
              <a:buFontTx/>
              <a:buChar char="•"/>
            </a:pPr>
            <a:r>
              <a:rPr lang="en-US" altLang="en-US" sz="2000" b="0" dirty="0"/>
              <a:t>Consider adoption of CR </a:t>
            </a:r>
            <a:r>
              <a:rPr lang="en-US" altLang="en-US" sz="2000" b="0" dirty="0" smtClean="0"/>
              <a:t>that meet approval threshold </a:t>
            </a:r>
            <a:r>
              <a:rPr lang="en-US" altLang="en-US" sz="2000" b="0" dirty="0"/>
              <a:t>during ad hoc and </a:t>
            </a:r>
            <a:r>
              <a:rPr lang="en-US" altLang="en-US" sz="2000" b="0" dirty="0" err="1"/>
              <a:t>telecons</a:t>
            </a:r>
            <a:r>
              <a:rPr lang="en-US" altLang="en-US" sz="2000" b="0" dirty="0"/>
              <a:t> </a:t>
            </a:r>
            <a:r>
              <a:rPr lang="en-US" altLang="en-US" sz="2000" b="0" dirty="0" smtClean="0"/>
              <a:t>(50min</a:t>
            </a:r>
            <a:r>
              <a:rPr lang="en-US" altLang="en-US" sz="2000" b="0" dirty="0"/>
              <a:t>)</a:t>
            </a:r>
            <a:endParaRPr lang="en-US" altLang="en-US" sz="2000" b="0" dirty="0" smtClean="0"/>
          </a:p>
          <a:p>
            <a:pPr algn="just">
              <a:spcBef>
                <a:spcPct val="20000"/>
              </a:spcBef>
              <a:buFontTx/>
              <a:buChar char="•"/>
            </a:pPr>
            <a:r>
              <a:rPr lang="en-US" altLang="en-US" sz="2000" b="0" dirty="0" smtClean="0"/>
              <a:t>CR </a:t>
            </a:r>
            <a:r>
              <a:rPr lang="en-US" altLang="en-US" sz="2000" b="0" dirty="0" smtClean="0"/>
              <a:t>assignment and current status of open call for CR </a:t>
            </a:r>
            <a:r>
              <a:rPr lang="en-US" altLang="en-US" sz="2000" b="0" dirty="0" smtClean="0"/>
              <a:t>volunteers</a:t>
            </a:r>
            <a:r>
              <a:rPr lang="en-US" altLang="en-US" sz="2000" b="0" dirty="0"/>
              <a:t> </a:t>
            </a:r>
            <a:r>
              <a:rPr lang="en-US" altLang="en-US" sz="2000" b="0" dirty="0" smtClean="0"/>
              <a:t>(11-19-431</a:t>
            </a:r>
            <a:r>
              <a:rPr lang="en-US" altLang="en-US" sz="2000" b="0" dirty="0" smtClean="0"/>
              <a:t>) (20min</a:t>
            </a:r>
            <a:r>
              <a:rPr lang="en-US" altLang="en-US" sz="2000" b="0" dirty="0" smtClean="0"/>
              <a:t>)</a:t>
            </a:r>
            <a:endParaRPr lang="en-US" altLang="en-US" sz="2000" b="0" dirty="0" smtClean="0"/>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701094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Vienna, Austria</a:t>
            </a:r>
          </a:p>
          <a:p>
            <a:pPr algn="ctr">
              <a:lnSpc>
                <a:spcPct val="90000"/>
              </a:lnSpc>
              <a:buFontTx/>
              <a:buNone/>
            </a:pPr>
            <a:r>
              <a:rPr lang="en-US" altLang="en-US" sz="4400" dirty="0" smtClean="0">
                <a:cs typeface="Times New Roman" panose="02020603050405020304" pitchFamily="18" charset="0"/>
              </a:rPr>
              <a:t>July 14</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- 19</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092530686"/>
              </p:ext>
            </p:extLst>
          </p:nvPr>
        </p:nvGraphicFramePr>
        <p:xfrm>
          <a:off x="929215" y="1484786"/>
          <a:ext cx="10460568" cy="3972411"/>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70min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11-19-706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dirty="0" smtClean="0"/>
                        <a:t> May ad hoc meeting minutes</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kern="1200" dirty="0" smtClean="0">
                          <a:solidFill>
                            <a:schemeClr val="dk1"/>
                          </a:solidFill>
                          <a:latin typeface="+mn-lt"/>
                          <a:ea typeface="+mn-ea"/>
                          <a:cs typeface="+mn-cs"/>
                        </a:rPr>
                        <a:t>5min</a:t>
                      </a:r>
                      <a:endParaRPr lang="en-US" sz="1600" kern="1200" dirty="0">
                        <a:solidFill>
                          <a:schemeClr val="dk1"/>
                        </a:solidFill>
                        <a:latin typeface="+mn-lt"/>
                        <a:ea typeface="+mn-ea"/>
                        <a:cs typeface="+mn-cs"/>
                      </a:endParaRPr>
                    </a:p>
                  </a:txBody>
                  <a:tcPr marT="45712" marB="45712"/>
                </a:tc>
              </a:tr>
              <a:tr h="376545">
                <a:tc>
                  <a:txBody>
                    <a:bodyPr/>
                    <a:lstStyle/>
                    <a:p>
                      <a:r>
                        <a:rPr lang="en-US" sz="1600" kern="1200" dirty="0" smtClean="0">
                          <a:solidFill>
                            <a:schemeClr val="dk1"/>
                          </a:solidFill>
                          <a:latin typeface="+mn-lt"/>
                          <a:ea typeface="+mn-ea"/>
                          <a:cs typeface="+mn-cs"/>
                        </a:rPr>
                        <a:t>11-19-882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b="0" i="0" kern="1200" dirty="0" smtClean="0">
                          <a:solidFill>
                            <a:schemeClr val="dk1"/>
                          </a:solidFill>
                          <a:effectLst/>
                          <a:latin typeface="+mn-lt"/>
                          <a:ea typeface="+mn-ea"/>
                          <a:cs typeface="+mn-cs"/>
                        </a:rPr>
                        <a:t>Meeting Minutes May 2019 Session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5min</a:t>
                      </a:r>
                      <a:endParaRPr lang="en-US" sz="1600" kern="1200" dirty="0" smtClean="0">
                        <a:solidFill>
                          <a:schemeClr val="dk1"/>
                        </a:solidFill>
                        <a:latin typeface="+mn-lt"/>
                        <a:ea typeface="+mn-ea"/>
                        <a:cs typeface="+mn-cs"/>
                      </a:endParaRPr>
                    </a:p>
                  </a:txBody>
                  <a:tcPr marT="45712" marB="45712"/>
                </a:tc>
              </a:tr>
              <a:tr h="376545">
                <a:tc>
                  <a:txBody>
                    <a:bodyPr/>
                    <a:lstStyle/>
                    <a:p>
                      <a:r>
                        <a:rPr lang="en-US" sz="1600" kern="1200" dirty="0" smtClean="0">
                          <a:solidFill>
                            <a:schemeClr val="dk1"/>
                          </a:solidFill>
                          <a:latin typeface="+mn-lt"/>
                          <a:ea typeface="+mn-ea"/>
                          <a:cs typeface="+mn-cs"/>
                        </a:rPr>
                        <a:t>11-19-981</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Roy Want</a:t>
                      </a:r>
                      <a:endParaRPr lang="en-US" sz="1600" kern="1200" dirty="0">
                        <a:solidFill>
                          <a:schemeClr val="dk1"/>
                        </a:solidFill>
                        <a:latin typeface="+mn-lt"/>
                        <a:ea typeface="+mn-ea"/>
                        <a:cs typeface="+mn-cs"/>
                      </a:endParaRPr>
                    </a:p>
                  </a:txBody>
                  <a:tcPr marT="45712" marB="45712"/>
                </a:tc>
                <a:tc>
                  <a:txBody>
                    <a:bodyPr/>
                    <a:lstStyle/>
                    <a:p>
                      <a:r>
                        <a:rPr lang="en-US" sz="1600" kern="1200" dirty="0" err="1" smtClean="0">
                          <a:solidFill>
                            <a:schemeClr val="dk1"/>
                          </a:solidFill>
                          <a:latin typeface="+mn-lt"/>
                          <a:ea typeface="+mn-ea"/>
                          <a:cs typeface="+mn-cs"/>
                        </a:rPr>
                        <a:t>Telecon</a:t>
                      </a:r>
                      <a:r>
                        <a:rPr lang="en-US" sz="1600" kern="1200" dirty="0" smtClean="0">
                          <a:solidFill>
                            <a:schemeClr val="dk1"/>
                          </a:solidFill>
                          <a:latin typeface="+mn-lt"/>
                          <a:ea typeface="+mn-ea"/>
                          <a:cs typeface="+mn-cs"/>
                        </a:rPr>
                        <a:t> Minutes May 29th, 2019</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5min</a:t>
                      </a:r>
                      <a:endParaRPr lang="en-US" sz="1600" kern="1200" dirty="0">
                        <a:solidFill>
                          <a:schemeClr val="dk1"/>
                        </a:solidFill>
                        <a:latin typeface="+mn-lt"/>
                        <a:ea typeface="+mn-ea"/>
                        <a:cs typeface="+mn-cs"/>
                      </a:endParaRPr>
                    </a:p>
                  </a:txBody>
                  <a:tcPr marT="45712" marB="45712"/>
                </a:tc>
              </a:tr>
              <a:tr h="376553">
                <a:tc>
                  <a:txBody>
                    <a:bodyPr/>
                    <a:lstStyle/>
                    <a:p>
                      <a:r>
                        <a:rPr lang="en-US" sz="1600" dirty="0" smtClean="0"/>
                        <a:t>11-19-1046</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err="1" smtClean="0"/>
                        <a:t>TGaz</a:t>
                      </a:r>
                      <a:r>
                        <a:rPr lang="en-US" sz="1600" baseline="0" dirty="0" smtClean="0"/>
                        <a:t> June ad hoc meeting minutes</a:t>
                      </a:r>
                      <a:endParaRPr lang="en-US" sz="1600" dirty="0"/>
                    </a:p>
                  </a:txBody>
                  <a:tcPr marT="45712" marB="45712"/>
                </a:tc>
                <a:tc>
                  <a:txBody>
                    <a:bodyPr/>
                    <a:lstStyle/>
                    <a:p>
                      <a:r>
                        <a:rPr lang="en-US" sz="1600" dirty="0" smtClean="0"/>
                        <a:t>Minutes</a:t>
                      </a:r>
                      <a:endParaRPr lang="en-US" sz="1600" dirty="0"/>
                    </a:p>
                  </a:txBody>
                  <a:tcPr marT="45712" marB="45712"/>
                </a:tc>
                <a:tc>
                  <a:txBody>
                    <a:bodyPr/>
                    <a:lstStyle/>
                    <a:p>
                      <a:r>
                        <a:rPr lang="en-US" sz="1600" kern="1200" dirty="0" smtClean="0">
                          <a:solidFill>
                            <a:schemeClr val="dk1"/>
                          </a:solidFill>
                          <a:latin typeface="+mn-lt"/>
                          <a:ea typeface="+mn-ea"/>
                          <a:cs typeface="+mn-cs"/>
                        </a:rPr>
                        <a:t>5 min</a:t>
                      </a:r>
                      <a:endParaRPr lang="en-US" sz="1600" kern="1200" dirty="0">
                        <a:solidFill>
                          <a:schemeClr val="dk1"/>
                        </a:solidFill>
                        <a:latin typeface="+mn-lt"/>
                        <a:ea typeface="+mn-ea"/>
                        <a:cs typeface="+mn-cs"/>
                      </a:endParaRPr>
                    </a:p>
                  </a:txBody>
                  <a:tcPr marT="45712" marB="45712"/>
                </a:tc>
              </a:tr>
              <a:tr h="188277">
                <a:tc>
                  <a:txBody>
                    <a:bodyPr/>
                    <a:lstStyle/>
                    <a:p>
                      <a:r>
                        <a:rPr lang="en-US" sz="1600" dirty="0" smtClean="0"/>
                        <a:t>11-19-431</a:t>
                      </a:r>
                      <a:endParaRPr lang="en-US" sz="1600" dirty="0"/>
                    </a:p>
                  </a:txBody>
                  <a:tcPr marT="45712" marB="45712"/>
                </a:tc>
                <a:tc>
                  <a:txBody>
                    <a:bodyPr/>
                    <a:lstStyle/>
                    <a:p>
                      <a:r>
                        <a:rPr lang="en-US" sz="1600" dirty="0" smtClean="0"/>
                        <a:t>Technical editor</a:t>
                      </a:r>
                      <a:endParaRPr lang="en-US" sz="1600" dirty="0"/>
                    </a:p>
                  </a:txBody>
                  <a:tcPr marT="45712" marB="45712"/>
                </a:tc>
                <a:tc>
                  <a:txBody>
                    <a:bodyPr/>
                    <a:lstStyle/>
                    <a:p>
                      <a:r>
                        <a:rPr lang="en-US" sz="1600" dirty="0" smtClean="0"/>
                        <a:t>LB240</a:t>
                      </a:r>
                      <a:r>
                        <a:rPr lang="en-US" sz="1600" baseline="0" dirty="0" smtClean="0"/>
                        <a:t> comment resolution and assignment status</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15min</a:t>
                      </a:r>
                      <a:endParaRPr lang="en-US" sz="1600" dirty="0"/>
                    </a:p>
                  </a:txBody>
                  <a:tcPr marT="45712" marB="45712"/>
                </a:tc>
              </a:tr>
              <a:tr h="188277">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 – as time permits</a:t>
                      </a:r>
                      <a:endParaRPr lang="en-US" sz="1600" dirty="0"/>
                    </a:p>
                  </a:txBody>
                  <a:tcPr marT="45712" marB="45712"/>
                </a:tc>
              </a:tr>
              <a:tr h="376545">
                <a:tc>
                  <a:txBody>
                    <a:bodyPr/>
                    <a:lstStyle/>
                    <a:p>
                      <a:r>
                        <a:rPr lang="en-US" sz="1600" dirty="0" smtClean="0"/>
                        <a:t>11-19-1192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Passive Location Ranging Availability Window</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As time permits</a:t>
                      </a:r>
                      <a:endParaRPr lang="en-US" sz="1600" dirty="0"/>
                    </a:p>
                  </a:txBody>
                  <a:tcPr marT="45712" marB="45712"/>
                </a:tc>
              </a:tr>
            </a:tbl>
          </a:graphicData>
        </a:graphic>
      </p:graphicFrame>
    </p:spTree>
    <p:extLst>
      <p:ext uri="{BB962C8B-B14F-4D97-AF65-F5344CB8AC3E}">
        <p14:creationId xmlns:p14="http://schemas.microsoft.com/office/powerpoint/2010/main" val="40300459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sz="2000" b="0" dirty="0"/>
              <a:t>Document </a:t>
            </a:r>
            <a:r>
              <a:rPr lang="en-US" sz="2000" b="0" dirty="0" smtClean="0"/>
              <a:t>11-19/706 “</a:t>
            </a:r>
            <a:r>
              <a:rPr lang="en-US" sz="2000" b="0" dirty="0"/>
              <a:t>Meeting Minutes Ad Hoc May 2019 Session</a:t>
            </a:r>
            <a:r>
              <a:rPr lang="en-US" sz="2000" b="0" dirty="0" smtClean="0"/>
              <a:t>” </a:t>
            </a:r>
            <a:r>
              <a:rPr lang="en-US" sz="2000" b="0" dirty="0"/>
              <a:t>posted to Mentor on </a:t>
            </a:r>
            <a:r>
              <a:rPr lang="en-US" sz="2000" b="0" dirty="0" smtClean="0"/>
              <a:t>May 12</a:t>
            </a:r>
            <a:r>
              <a:rPr lang="en-US" sz="2000" b="0" baseline="30000" dirty="0" smtClean="0"/>
              <a:t>th</a:t>
            </a:r>
            <a:r>
              <a:rPr lang="en-US" sz="2000" b="0" dirty="0" smtClean="0"/>
              <a:t>  2019. </a:t>
            </a:r>
            <a:endParaRPr lang="en-US" sz="2000" b="0" dirty="0"/>
          </a:p>
          <a:p>
            <a:endParaRPr lang="en-US" sz="2000" dirty="0"/>
          </a:p>
          <a:p>
            <a:r>
              <a:rPr lang="en-US" sz="2000" dirty="0"/>
              <a:t>Motion:</a:t>
            </a:r>
          </a:p>
          <a:p>
            <a:pPr marL="0" indent="0"/>
            <a:r>
              <a:rPr lang="en-US" sz="2000" b="0" dirty="0"/>
              <a:t>Move to approve document </a:t>
            </a:r>
            <a:r>
              <a:rPr lang="en-US" sz="2000" b="0" dirty="0" smtClean="0"/>
              <a:t>11-19/706 r0 </a:t>
            </a:r>
            <a:r>
              <a:rPr lang="en-US" sz="2000" b="0" dirty="0"/>
              <a:t>as </a:t>
            </a:r>
            <a:r>
              <a:rPr lang="en-US" sz="2000" b="0" dirty="0" err="1"/>
              <a:t>TGaz</a:t>
            </a:r>
            <a:r>
              <a:rPr lang="en-US" sz="2000" b="0" dirty="0"/>
              <a:t> meeting minutes for the </a:t>
            </a:r>
            <a:r>
              <a:rPr lang="en-US" sz="2000" b="0" dirty="0" smtClean="0"/>
              <a:t>May Ad hoc meeting</a:t>
            </a:r>
            <a:r>
              <a:rPr lang="en-US" sz="2000" b="0" dirty="0"/>
              <a:t>. </a:t>
            </a:r>
            <a:endParaRPr lang="en-US" sz="2000" b="0" dirty="0" smtClean="0"/>
          </a:p>
          <a:p>
            <a:pPr marL="0" indent="0"/>
            <a:endParaRPr lang="en-US" sz="2000" b="0" dirty="0"/>
          </a:p>
          <a:p>
            <a:r>
              <a:rPr lang="en-US" sz="2000" b="0" dirty="0"/>
              <a:t>Moved by</a:t>
            </a:r>
            <a:r>
              <a:rPr lang="en-US" sz="2000" b="0" dirty="0" smtClean="0"/>
              <a:t>:</a:t>
            </a:r>
          </a:p>
          <a:p>
            <a:r>
              <a:rPr lang="en-US" sz="2000" b="0" dirty="0" smtClean="0"/>
              <a:t>Seconded </a:t>
            </a:r>
            <a:r>
              <a:rPr lang="en-US" sz="2000" b="0" dirty="0"/>
              <a:t>by</a:t>
            </a:r>
            <a:r>
              <a:rPr lang="en-US" sz="2000" b="0" dirty="0" smtClean="0"/>
              <a:t>:</a:t>
            </a:r>
            <a:endParaRPr lang="en-US" sz="2000" b="0" dirty="0"/>
          </a:p>
          <a:p>
            <a:r>
              <a:rPr lang="en-US" sz="2000" b="0" dirty="0"/>
              <a:t>Results (Y/N/A</a:t>
            </a:r>
            <a:r>
              <a:rPr lang="en-US" sz="2000"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800727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830391"/>
            <a:ext cx="11449272" cy="4264024"/>
          </a:xfrm>
        </p:spPr>
        <p:txBody>
          <a:bodyPr/>
          <a:lstStyle/>
          <a:p>
            <a:pPr marL="0" indent="0"/>
            <a:r>
              <a:rPr lang="en-US" sz="2000" b="0" dirty="0"/>
              <a:t>Document </a:t>
            </a:r>
            <a:r>
              <a:rPr lang="en-US" sz="2000" b="0" dirty="0" smtClean="0"/>
              <a:t>11-19/981r0 “</a:t>
            </a:r>
            <a:r>
              <a:rPr lang="en-US" sz="2000" b="0" dirty="0" err="1"/>
              <a:t>Telecon</a:t>
            </a:r>
            <a:r>
              <a:rPr lang="en-US" sz="2000" b="0" dirty="0"/>
              <a:t> Minutes </a:t>
            </a:r>
            <a:r>
              <a:rPr lang="en-US" sz="2000" b="0" dirty="0" smtClean="0"/>
              <a:t>May 29</a:t>
            </a:r>
            <a:r>
              <a:rPr lang="en-US" sz="2000" b="0" baseline="30000" dirty="0" smtClean="0"/>
              <a:t>th	</a:t>
            </a:r>
            <a:r>
              <a:rPr lang="en-US" sz="2000" b="0" dirty="0" smtClean="0"/>
              <a:t>, </a:t>
            </a:r>
            <a:r>
              <a:rPr lang="en-US" sz="2000" b="0" dirty="0"/>
              <a:t>2019</a:t>
            </a:r>
            <a:r>
              <a:rPr lang="en-US" sz="2000" b="0" dirty="0" smtClean="0"/>
              <a:t>” </a:t>
            </a:r>
            <a:r>
              <a:rPr lang="en-US" sz="2000" b="0" dirty="0"/>
              <a:t>posted to Mentor on </a:t>
            </a:r>
            <a:r>
              <a:rPr lang="en-US" sz="2000" b="0" dirty="0" smtClean="0"/>
              <a:t>June 6</a:t>
            </a:r>
            <a:r>
              <a:rPr lang="en-US" sz="2000" b="0" baseline="30000" dirty="0" smtClean="0"/>
              <a:t>th</a:t>
            </a:r>
            <a:r>
              <a:rPr lang="en-US" sz="2000" b="0" dirty="0" smtClean="0"/>
              <a:t>  2019.</a:t>
            </a:r>
            <a:endParaRPr lang="en-US" sz="2000" b="0" dirty="0"/>
          </a:p>
          <a:p>
            <a:endParaRPr lang="en-US" sz="2000" dirty="0"/>
          </a:p>
          <a:p>
            <a:r>
              <a:rPr lang="en-US" sz="2000" dirty="0"/>
              <a:t>Motion:</a:t>
            </a:r>
          </a:p>
          <a:p>
            <a:pPr marL="0" indent="0"/>
            <a:r>
              <a:rPr lang="en-US" sz="2000" b="0" dirty="0"/>
              <a:t>Move to approve document </a:t>
            </a:r>
            <a:r>
              <a:rPr lang="en-US" sz="2000" b="0" dirty="0" smtClean="0"/>
              <a:t>11-19/981r0 </a:t>
            </a:r>
            <a:r>
              <a:rPr lang="en-US" sz="2000" b="0" dirty="0"/>
              <a:t>as </a:t>
            </a:r>
            <a:r>
              <a:rPr lang="en-US" sz="2000" b="0" dirty="0" err="1"/>
              <a:t>TGaz</a:t>
            </a:r>
            <a:r>
              <a:rPr lang="en-US" sz="2000" b="0" dirty="0"/>
              <a:t> </a:t>
            </a:r>
            <a:r>
              <a:rPr lang="en-US" sz="2000" b="0" dirty="0" smtClean="0"/>
              <a:t>meeting minutes </a:t>
            </a:r>
            <a:r>
              <a:rPr lang="en-US" sz="2000" b="0" dirty="0"/>
              <a:t>for the </a:t>
            </a:r>
            <a:r>
              <a:rPr lang="en-US" sz="2000" b="0" dirty="0" smtClean="0"/>
              <a:t>May 29</a:t>
            </a:r>
            <a:r>
              <a:rPr lang="en-US" sz="2000" b="0" baseline="30000" dirty="0" smtClean="0"/>
              <a:t>th</a:t>
            </a:r>
            <a:r>
              <a:rPr lang="en-US" sz="2000" b="0" dirty="0" smtClean="0"/>
              <a:t> </a:t>
            </a:r>
            <a:r>
              <a:rPr lang="en-US" sz="2000" b="0" dirty="0" err="1" smtClean="0"/>
              <a:t>Telecon</a:t>
            </a:r>
            <a:r>
              <a:rPr lang="en-US" sz="2000" b="0" dirty="0" smtClean="0"/>
              <a:t>. </a:t>
            </a:r>
          </a:p>
          <a:p>
            <a:pPr marL="0" indent="0"/>
            <a:endParaRPr lang="en-US" sz="2000" b="0" dirty="0"/>
          </a:p>
          <a:p>
            <a:r>
              <a:rPr lang="en-US" sz="2000" b="0" dirty="0"/>
              <a:t>Moved by</a:t>
            </a:r>
            <a:r>
              <a:rPr lang="en-US" sz="2000" b="0" dirty="0" smtClean="0"/>
              <a:t>:</a:t>
            </a:r>
            <a:endParaRPr lang="en-US" sz="2000" b="0" dirty="0"/>
          </a:p>
          <a:p>
            <a:r>
              <a:rPr lang="en-US" sz="2000" b="0" dirty="0"/>
              <a:t>Seconded by</a:t>
            </a:r>
            <a:r>
              <a:rPr lang="en-US" sz="2000" b="0" dirty="0" smtClean="0"/>
              <a:t>:</a:t>
            </a:r>
            <a:endParaRPr lang="en-US" sz="2000" b="0" dirty="0"/>
          </a:p>
          <a:p>
            <a:r>
              <a:rPr lang="en-US" sz="2000" b="0" dirty="0"/>
              <a:t>Results (Y/N/A</a:t>
            </a:r>
            <a:r>
              <a:rPr lang="en-US" sz="2000"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283092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a:t>
            </a:r>
            <a:r>
              <a:rPr lang="en-US" sz="2000" b="0" dirty="0" smtClean="0"/>
              <a:t>11-19/1046 “</a:t>
            </a:r>
            <a:r>
              <a:rPr lang="en-US" sz="2000" b="0" dirty="0"/>
              <a:t>Ad Hoc Meeting Minutes June 2019 </a:t>
            </a:r>
            <a:r>
              <a:rPr lang="en-US" sz="2000" b="0" dirty="0" smtClean="0"/>
              <a:t>Session” </a:t>
            </a:r>
            <a:r>
              <a:rPr lang="en-US" sz="2000" b="0" dirty="0"/>
              <a:t>posted to Mentor </a:t>
            </a:r>
            <a:r>
              <a:rPr lang="en-US" sz="2000" b="0"/>
              <a:t>on </a:t>
            </a:r>
            <a:r>
              <a:rPr lang="en-US" sz="2000" b="0" smtClean="0"/>
              <a:t>July 2</a:t>
            </a:r>
            <a:r>
              <a:rPr lang="en-US" sz="2000" b="0" baseline="30000" smtClean="0"/>
              <a:t>nd</a:t>
            </a:r>
            <a:r>
              <a:rPr lang="en-US" sz="2000" b="0" smtClean="0"/>
              <a:t> </a:t>
            </a:r>
            <a:r>
              <a:rPr lang="en-US" sz="2000" b="0" dirty="0" smtClean="0"/>
              <a:t>2019</a:t>
            </a:r>
            <a:r>
              <a:rPr lang="en-US" sz="2000" b="0" dirty="0"/>
              <a:t>. </a:t>
            </a:r>
          </a:p>
          <a:p>
            <a:endParaRPr lang="en-US" sz="2000" dirty="0"/>
          </a:p>
          <a:p>
            <a:r>
              <a:rPr lang="en-US" sz="2000" dirty="0"/>
              <a:t>Motion:</a:t>
            </a:r>
          </a:p>
          <a:p>
            <a:pPr marL="0" indent="0"/>
            <a:r>
              <a:rPr lang="en-US" sz="2000" b="0" dirty="0"/>
              <a:t>Move to approve </a:t>
            </a:r>
            <a:r>
              <a:rPr lang="en-US" sz="2000" b="0"/>
              <a:t>document </a:t>
            </a:r>
            <a:r>
              <a:rPr lang="en-US" sz="2000" b="0" smtClean="0"/>
              <a:t>11-19/1046r1 </a:t>
            </a:r>
            <a:r>
              <a:rPr lang="en-US" sz="2000" b="0" dirty="0"/>
              <a:t>as </a:t>
            </a:r>
            <a:r>
              <a:rPr lang="en-US" sz="2000" b="0" dirty="0" err="1"/>
              <a:t>TGaz</a:t>
            </a:r>
            <a:r>
              <a:rPr lang="en-US" sz="2000" b="0" dirty="0"/>
              <a:t> meeting minutes for the May Ad hoc meeting. </a:t>
            </a:r>
          </a:p>
          <a:p>
            <a:pPr marL="0" indent="0"/>
            <a:endParaRPr lang="en-US" sz="2000" b="0" dirty="0"/>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9986121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11-19-886r1 for CIDs 2337 and 2338,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5</a:t>
            </a:r>
            <a:r>
              <a:rPr lang="en-US" sz="1800" b="0" baseline="30000" dirty="0" smtClean="0"/>
              <a:t>th</a:t>
            </a:r>
            <a:r>
              <a:rPr lang="en-US" sz="1800" b="0" dirty="0" smtClean="0"/>
              <a:t> </a:t>
            </a:r>
            <a:r>
              <a:rPr lang="en-US" sz="1800" b="0" dirty="0" err="1" smtClean="0"/>
              <a:t>telecon</a:t>
            </a:r>
            <a:r>
              <a:rPr lang="en-US" sz="1800" b="0" dirty="0" smtClean="0"/>
              <a:t> (Y/N/A):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490743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11-19-466r4 </a:t>
            </a:r>
            <a:r>
              <a:rPr lang="en-US" b="0" dirty="0" smtClean="0"/>
              <a:t>for CIDs </a:t>
            </a:r>
            <a:r>
              <a:rPr lang="en-GB" b="0" dirty="0"/>
              <a:t>1026, 1099, 1235, 1883, 1923, 2223, 2235, 2253, 2335, 2339, 2451, 2524 and 2523</a:t>
            </a:r>
            <a:r>
              <a:rPr lang="en-US" b="0" dirty="0" smtClean="0"/>
              <a:t>,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19</a:t>
            </a:r>
            <a:r>
              <a:rPr lang="en-US" sz="1800" b="0" baseline="30000" dirty="0" smtClean="0"/>
              <a:t>th</a:t>
            </a:r>
            <a:r>
              <a:rPr lang="en-US" sz="1800" b="0" dirty="0" smtClean="0"/>
              <a:t> </a:t>
            </a:r>
            <a:r>
              <a:rPr lang="en-US" sz="1800" b="0" dirty="0" err="1" smtClean="0"/>
              <a:t>telecon</a:t>
            </a:r>
            <a:r>
              <a:rPr lang="en-US" sz="1800" b="0" dirty="0" smtClean="0"/>
              <a:t> (Y/N/A): 13/0/0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860556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11-19-1026r2 for CIDs 1335, 1368, 1370, </a:t>
            </a:r>
            <a:r>
              <a:rPr lang="en-US" b="0" dirty="0" smtClean="0"/>
              <a:t>2517,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600636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11-19-1028r1 for CIDs 2104, 2140, 1970, 2304, 2157, 2179, 2334, </a:t>
            </a:r>
            <a:r>
              <a:rPr lang="en-US" b="0" dirty="0" smtClean="0"/>
              <a:t>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417786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solidFill>
                  <a:schemeClr val="tx1"/>
                </a:solidFill>
              </a:rPr>
              <a:t>11-19-470r1 </a:t>
            </a:r>
            <a:r>
              <a:rPr lang="en-US" b="0" dirty="0" smtClean="0"/>
              <a:t>for CID 1888,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10/0/1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0697795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11-19-659r5 for CIDs </a:t>
            </a:r>
            <a:r>
              <a:rPr lang="en-US" b="0" dirty="0"/>
              <a:t>2275, 2276, 2277, 2778, 2279, 2280, 1654, 1220, 2431, </a:t>
            </a:r>
            <a:r>
              <a:rPr lang="en-US" b="0" dirty="0" smtClean="0"/>
              <a:t>1126,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9/0/1</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84607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July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11-19-1044r1 for CIDs 1142,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601111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11-19-1047r3 for CIDs 1161,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452192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11-19-1107r1 </a:t>
            </a:r>
            <a:r>
              <a:rPr lang="en-US" b="0" dirty="0" smtClean="0"/>
              <a:t>for </a:t>
            </a:r>
            <a:r>
              <a:rPr lang="en-US" b="0" dirty="0" smtClean="0"/>
              <a:t>CIDs </a:t>
            </a:r>
            <a:r>
              <a:rPr lang="en-GB" b="0" dirty="0"/>
              <a:t>2512, 2508, 2511, 2509, 2506, 2505 and 2507</a:t>
            </a:r>
            <a:r>
              <a:rPr lang="en-US" b="0" dirty="0" smtClean="0"/>
              <a:t>, </a:t>
            </a:r>
            <a:r>
              <a:rPr lang="en-US" b="0" dirty="0" smtClean="0"/>
              <a:t>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a:t>
            </a:r>
            <a:r>
              <a:rPr lang="en-US" sz="1800" b="0" dirty="0" smtClean="0"/>
              <a:t>July 10</a:t>
            </a:r>
            <a:r>
              <a:rPr lang="en-US" sz="1800" b="0" baseline="30000" dirty="0" smtClean="0"/>
              <a:t>th</a:t>
            </a:r>
            <a:r>
              <a:rPr lang="en-US" sz="1800" b="0" dirty="0" smtClean="0"/>
              <a:t> </a:t>
            </a:r>
            <a:r>
              <a:rPr lang="en-US" sz="1800" b="0" dirty="0" err="1" smtClean="0"/>
              <a:t>telecon</a:t>
            </a:r>
            <a:r>
              <a:rPr lang="en-US" sz="1800" b="0" dirty="0" smtClean="0"/>
              <a:t> (Y/N/A</a:t>
            </a:r>
            <a:r>
              <a:rPr lang="en-US" sz="1800" b="0" dirty="0" smtClean="0"/>
              <a:t>): </a:t>
            </a:r>
            <a:r>
              <a:rPr lang="en-US" sz="1800" b="0" dirty="0" smtClean="0"/>
              <a:t>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441249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0830400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13391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(8 </a:t>
            </a:r>
            <a:r>
              <a:rPr lang="en-US" altLang="en-US" sz="2000" b="0" dirty="0" smtClean="0"/>
              <a:t>min)</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submissions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976890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34358734"/>
              </p:ext>
            </p:extLst>
          </p:nvPr>
        </p:nvGraphicFramePr>
        <p:xfrm>
          <a:off x="929215" y="1484786"/>
          <a:ext cx="10460568" cy="4002891"/>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6545">
                <a:tc>
                  <a:txBody>
                    <a:bodyPr/>
                    <a:lstStyle/>
                    <a:p>
                      <a:r>
                        <a:rPr lang="en-US" sz="1600" dirty="0" smtClean="0"/>
                        <a:t>11-19-970</a:t>
                      </a:r>
                      <a:endParaRPr lang="en-US" sz="1600" dirty="0"/>
                    </a:p>
                  </a:txBody>
                  <a:tcPr marT="45712" marB="45712"/>
                </a:tc>
                <a:tc>
                  <a:txBody>
                    <a:bodyPr/>
                    <a:lstStyle/>
                    <a:p>
                      <a:r>
                        <a:rPr lang="en-US" sz="1600" dirty="0" smtClean="0"/>
                        <a:t>Nehru</a:t>
                      </a:r>
                      <a:r>
                        <a:rPr lang="en-US" sz="1600" baseline="0" dirty="0" smtClean="0"/>
                        <a:t> Bhandaru</a:t>
                      </a:r>
                      <a:endParaRPr lang="en-US" sz="1600" dirty="0"/>
                    </a:p>
                  </a:txBody>
                  <a:tcPr marT="45712" marB="45712"/>
                </a:tc>
                <a:tc>
                  <a:txBody>
                    <a:bodyPr/>
                    <a:lstStyle/>
                    <a:p>
                      <a:r>
                        <a:rPr lang="en-US" sz="1600" dirty="0" smtClean="0"/>
                        <a:t>PASN</a:t>
                      </a:r>
                      <a:r>
                        <a:rPr lang="en-US" sz="1600" baseline="0" dirty="0" smtClean="0"/>
                        <a:t> State 1a related text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 – as </a:t>
                      </a:r>
                      <a:r>
                        <a:rPr lang="en-US" sz="1600" dirty="0" smtClean="0"/>
                        <a:t>needed</a:t>
                      </a:r>
                      <a:endParaRPr lang="en-US" sz="1600" dirty="0"/>
                    </a:p>
                  </a:txBody>
                  <a:tcPr marT="45712" marB="45712"/>
                </a:tc>
              </a:tr>
              <a:tr h="376545">
                <a:tc>
                  <a:txBody>
                    <a:bodyPr/>
                    <a:lstStyle/>
                    <a:p>
                      <a:r>
                        <a:rPr lang="en-US" sz="1600" dirty="0" smtClean="0"/>
                        <a:t>11-19-1192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Passive Location Ranging Availability Window</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sz="1600" dirty="0" smtClean="0"/>
                        <a:t>25min</a:t>
                      </a:r>
                      <a:endParaRPr lang="en-US" sz="1600" dirty="0"/>
                    </a:p>
                  </a:txBody>
                  <a:tcPr marT="45712" marB="45712"/>
                </a:tc>
              </a:tr>
              <a:tr h="376545">
                <a:tc>
                  <a:txBody>
                    <a:bodyPr/>
                    <a:lstStyle/>
                    <a:p>
                      <a:r>
                        <a:rPr lang="en-US" sz="1600" dirty="0" smtClean="0"/>
                        <a:t>11-19-1191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r>
                        <a:rPr lang="en-US" sz="1600" kern="1200" dirty="0" smtClean="0">
                          <a:solidFill>
                            <a:schemeClr val="dk1"/>
                          </a:solidFill>
                          <a:effectLst/>
                          <a:latin typeface="+mn-lt"/>
                          <a:ea typeface="+mn-ea"/>
                          <a:cs typeface="+mn-cs"/>
                        </a:rPr>
                        <a:t>Passive Location Measurement Report Element</a:t>
                      </a:r>
                      <a:endParaRPr lang="en-US" sz="1600" dirty="0"/>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a:t>
                      </a:r>
                      <a:endParaRPr lang="en-US" dirty="0"/>
                    </a:p>
                  </a:txBody>
                  <a:tcPr marT="45712" marB="45712"/>
                </a:tc>
              </a:tr>
              <a:tr h="376553">
                <a:tc>
                  <a:txBody>
                    <a:bodyPr/>
                    <a:lstStyle/>
                    <a:p>
                      <a:r>
                        <a:rPr lang="en-US" sz="1600" dirty="0" smtClean="0"/>
                        <a:t>11-19-1062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EDCA-FTM Negotiations</a:t>
                      </a:r>
                    </a:p>
                  </a:txBody>
                  <a:tcPr marT="45712" marB="45712"/>
                </a:tc>
                <a:tc>
                  <a:txBody>
                    <a:bodyPr/>
                    <a:lstStyle/>
                    <a:p>
                      <a:r>
                        <a:rPr lang="en-US" sz="1600" dirty="0" smtClean="0"/>
                        <a:t>CR MAC</a:t>
                      </a:r>
                      <a:endParaRPr lang="en-US" sz="1600" dirty="0"/>
                    </a:p>
                  </a:txBody>
                  <a:tcPr marT="45712" marB="45712"/>
                </a:tc>
                <a:tc>
                  <a:txBody>
                    <a:bodyPr/>
                    <a:lstStyle/>
                    <a:p>
                      <a:r>
                        <a:rPr lang="en-US" dirty="0" smtClean="0"/>
                        <a:t>25min</a:t>
                      </a:r>
                      <a:endParaRPr lang="en-US" dirty="0"/>
                    </a:p>
                  </a:txBody>
                  <a:tcPr marT="45712" marB="45712"/>
                </a:tc>
              </a:tr>
              <a:tr h="188277">
                <a:tc>
                  <a:txBody>
                    <a:bodyPr/>
                    <a:lstStyle/>
                    <a:p>
                      <a:r>
                        <a:rPr lang="en-US" sz="1600" dirty="0" smtClean="0"/>
                        <a:t>11-19-1042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LTF Repetition in Passive Location Ranging - Amendment text</a:t>
                      </a:r>
                    </a:p>
                  </a:txBody>
                  <a:tcPr marT="45712" marB="45712"/>
                </a:tc>
                <a:tc>
                  <a:txBody>
                    <a:bodyPr/>
                    <a:lstStyle/>
                    <a:p>
                      <a:r>
                        <a:rPr lang="en-US" sz="1600" dirty="0" smtClean="0"/>
                        <a:t>CR </a:t>
                      </a:r>
                      <a:r>
                        <a:rPr lang="en-US" sz="1600" dirty="0" smtClean="0"/>
                        <a:t>PHY</a:t>
                      </a:r>
                      <a:endParaRPr lang="en-US" sz="1600" dirty="0"/>
                    </a:p>
                  </a:txBody>
                  <a:tcPr marT="45712" marB="45712"/>
                </a:tc>
                <a:tc>
                  <a:txBody>
                    <a:bodyPr/>
                    <a:lstStyle/>
                    <a:p>
                      <a:r>
                        <a:rPr lang="en-US" sz="1600" dirty="0" smtClean="0"/>
                        <a:t>As</a:t>
                      </a:r>
                      <a:r>
                        <a:rPr lang="en-US" sz="1600" baseline="0" dirty="0" smtClean="0"/>
                        <a:t> time permits</a:t>
                      </a:r>
                      <a:endParaRPr lang="en-US" sz="1600" dirty="0"/>
                    </a:p>
                  </a:txBody>
                  <a:tcPr marT="45712" marB="45712"/>
                </a:tc>
              </a:tr>
              <a:tr h="188277">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r>
              <a:tr h="376545">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448626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43701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78132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Move to </a:t>
            </a:r>
            <a:r>
              <a:rPr lang="en-US" b="0" dirty="0"/>
              <a:t>adopt the resolutions depicted by document </a:t>
            </a:r>
            <a:r>
              <a:rPr lang="en-US" b="0" dirty="0" smtClean="0"/>
              <a:t>11-19-1062r1 for CIDs 1516, instruct the technical editor to incorporate it in the P802.11az draft and grant the editor editorial license. </a:t>
            </a:r>
            <a:endParaRPr lang="en-US" b="0" dirty="0"/>
          </a:p>
          <a:p>
            <a:pPr marL="0" indent="0"/>
            <a:endParaRPr lang="en-US" b="0" dirty="0" smtClean="0"/>
          </a:p>
          <a:p>
            <a:pPr marL="0" indent="0"/>
            <a:r>
              <a:rPr lang="en-US" b="0" dirty="0" smtClean="0"/>
              <a:t>Moved:</a:t>
            </a:r>
          </a:p>
          <a:p>
            <a:pPr marL="0" indent="0"/>
            <a:r>
              <a:rPr lang="en-US" b="0" dirty="0" smtClean="0"/>
              <a:t>Second:</a:t>
            </a:r>
            <a:endParaRPr lang="en-US" b="0" dirty="0"/>
          </a:p>
          <a:p>
            <a:pPr marL="0" indent="0"/>
            <a:r>
              <a:rPr lang="en-US" b="0" dirty="0"/>
              <a:t>Results (Y/N/A</a:t>
            </a:r>
            <a:r>
              <a:rPr lang="en-US" b="0" dirty="0" smtClean="0"/>
              <a:t>):</a:t>
            </a:r>
          </a:p>
          <a:p>
            <a:pPr marL="0" indent="0"/>
            <a:endParaRPr lang="en-US" sz="1600" b="0" dirty="0" smtClean="0"/>
          </a:p>
          <a:p>
            <a:pPr marL="0" indent="0"/>
            <a:r>
              <a:rPr lang="en-US" sz="1800" b="0" dirty="0" smtClean="0"/>
              <a:t>Results in the June ad hoc (Y/N/A): 4/0/6</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141942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July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73789</TotalTime>
  <Words>3083</Words>
  <Application>Microsoft Office PowerPoint</Application>
  <PresentationFormat>Widescreen</PresentationFormat>
  <Paragraphs>650</Paragraphs>
  <Slides>46</Slides>
  <Notes>14</Notes>
  <HiddenSlides>8</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6" baseType="lpstr">
      <vt:lpstr>Arial Unicode MS</vt:lpstr>
      <vt:lpstr>MS Gothic</vt:lpstr>
      <vt:lpstr>MS PGothic</vt:lpstr>
      <vt:lpstr>Arial</vt:lpstr>
      <vt:lpstr>Calibri</vt:lpstr>
      <vt:lpstr>DejaVu Sans</vt:lpstr>
      <vt:lpstr>Monotype Sorts</vt:lpstr>
      <vt:lpstr>Times New Roman</vt:lpstr>
      <vt:lpstr>Office Theme</vt:lpstr>
      <vt:lpstr>Document</vt:lpstr>
      <vt:lpstr>TGaz Next Generation Positioning  July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Meeting Slot # 1 discussion items</vt:lpstr>
      <vt:lpstr>Meeting Slot # 1 discussion items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Reminder to do attendance</vt:lpstr>
      <vt:lpstr>Recess</vt:lpstr>
      <vt:lpstr>Meeting Slot # 2 discussion items</vt:lpstr>
      <vt:lpstr>Meeting Slot # 1 discussion items</vt:lpstr>
      <vt:lpstr>Reminder to do attendance</vt:lpstr>
      <vt:lpstr>Recess</vt:lpstr>
      <vt:lpstr>Comment Resolution from Ad Hoc and Telecon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543</cp:revision>
  <cp:lastPrinted>1601-01-01T00:00:00Z</cp:lastPrinted>
  <dcterms:created xsi:type="dcterms:W3CDTF">2018-08-06T10:28:59Z</dcterms:created>
  <dcterms:modified xsi:type="dcterms:W3CDTF">2019-07-11T18:53:58Z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7d5b2f1d-f881-47e6-81dd-ba1e0cea913d</vt:lpwstr>
  </property>
  <property fmtid="{D5CDD505-2E9C-101B-9397-08002B2CF9AE}" pid="3" name="CTP_TimeStamp">
    <vt:lpwstr>2019-07-11 18:53:58Z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