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9" r:id="rId5"/>
    <p:sldId id="268" r:id="rId6"/>
    <p:sldId id="270" r:id="rId7"/>
    <p:sldId id="265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2" d="100"/>
          <a:sy n="102" d="100"/>
        </p:scale>
        <p:origin x="79" y="86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802.11-19/927r0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Transmission Scheme for 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969801"/>
              </p:ext>
            </p:extLst>
          </p:nvPr>
        </p:nvGraphicFramePr>
        <p:xfrm>
          <a:off x="2027238" y="1984375"/>
          <a:ext cx="8101012" cy="286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58275" imgH="2917465" progId="Word.Document.8">
                  <p:embed/>
                </p:oleObj>
              </mc:Choice>
              <mc:Fallback>
                <p:oleObj name="Document" r:id="rId4" imgW="8258275" imgH="291746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984375"/>
                        <a:ext cx="8101012" cy="2860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246A-15BD-4FF0-A837-0FC532A6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D3D12-CC28-4E4D-B6F1-D06AB7AB3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number of contributions showed that Multi-AP coordination has benefit [1-5]</a:t>
            </a:r>
          </a:p>
          <a:p>
            <a:r>
              <a:rPr lang="en-US" dirty="0"/>
              <a:t>However, there remains many complicated problems to solve</a:t>
            </a:r>
          </a:p>
          <a:p>
            <a:pPr lvl="1"/>
            <a:r>
              <a:rPr lang="en-US" dirty="0"/>
              <a:t>Centralized scheduling and control of multiple APs</a:t>
            </a:r>
          </a:p>
          <a:p>
            <a:pPr lvl="1"/>
            <a:r>
              <a:rPr lang="en-US" dirty="0"/>
              <a:t>Obtaining channel feedback from STAs to multiple APs</a:t>
            </a:r>
          </a:p>
          <a:p>
            <a:pPr lvl="1"/>
            <a:r>
              <a:rPr lang="en-US" dirty="0"/>
              <a:t>Handling multi-AP management information and STA data</a:t>
            </a:r>
          </a:p>
          <a:p>
            <a:pPr lvl="1"/>
            <a:r>
              <a:rPr lang="en-US" dirty="0"/>
              <a:t>General MAC issues</a:t>
            </a:r>
          </a:p>
          <a:p>
            <a:pPr lvl="2"/>
            <a:r>
              <a:rPr lang="en-US" dirty="0"/>
              <a:t>EDCA events, sequence control</a:t>
            </a:r>
          </a:p>
          <a:p>
            <a:r>
              <a:rPr lang="en-US" dirty="0"/>
              <a:t>It is good to start with a simplified approach</a:t>
            </a:r>
          </a:p>
          <a:p>
            <a:r>
              <a:rPr lang="en-US" dirty="0"/>
              <a:t>In this contribution we introduce a simple coordinated transmission scheme</a:t>
            </a:r>
          </a:p>
          <a:p>
            <a:pPr lvl="1"/>
            <a:r>
              <a:rPr lang="en-US" dirty="0"/>
              <a:t>Requiring less change on the current PHY and MAC</a:t>
            </a:r>
          </a:p>
          <a:p>
            <a:pPr lvl="1"/>
            <a:r>
              <a:rPr lang="en-US" dirty="0"/>
              <a:t>Requiring less signaling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51BE8-918E-46AA-A11D-5514F36F2E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77936-41D5-4770-9BE7-DB62F3034F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DCF473-FF74-4899-B3CD-CFAEEBBC81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60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615D2-0163-46B3-8021-C692D514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Proposed Coordinated Transmission Scheme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7D839-AD83-4CF6-82C8-0A7038BC7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AP1 has granted a TXOP for DL transmission</a:t>
            </a:r>
          </a:p>
          <a:p>
            <a:r>
              <a:rPr lang="en-US" dirty="0"/>
              <a:t>If an RU of AP1’s DL PPDU meets any of the following conditions, AP2 can participate coordinated transmission </a:t>
            </a:r>
          </a:p>
          <a:p>
            <a:pPr lvl="1"/>
            <a:r>
              <a:rPr lang="en-US" dirty="0"/>
              <a:t>The RU is empty (Coordinated OFDMA)</a:t>
            </a:r>
          </a:p>
          <a:p>
            <a:pPr lvl="2"/>
            <a:r>
              <a:rPr lang="en-US" dirty="0"/>
              <a:t>Preamble puncturing or RU allocation granularity</a:t>
            </a:r>
          </a:p>
          <a:p>
            <a:pPr lvl="1"/>
            <a:r>
              <a:rPr lang="en-US" dirty="0"/>
              <a:t>The recipient of the RU is isolated from AP2 by distance (Coordinated Spatial Reuse)</a:t>
            </a:r>
          </a:p>
          <a:p>
            <a:r>
              <a:rPr lang="en-US" dirty="0"/>
              <a:t>APs can share each other's TXOP opportunistically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C131C-6DFD-4CDC-8B72-21FBE3EDA9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C6097-909E-4150-94EF-C2CEEEE4886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4E65E6-32DD-404A-B99A-C3BBA7ABEA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51ACB60-9622-4C86-A2EE-A9814B140C0A}"/>
              </a:ext>
            </a:extLst>
          </p:cNvPr>
          <p:cNvCxnSpPr>
            <a:cxnSpLocks/>
          </p:cNvCxnSpPr>
          <p:nvPr/>
        </p:nvCxnSpPr>
        <p:spPr>
          <a:xfrm flipV="1">
            <a:off x="6034345" y="5542127"/>
            <a:ext cx="531945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w="lg" len="lg"/>
            <a:tailEnd type="none" w="lg" len="lg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9FB414C-0167-4A6D-BBBD-C5ADE029C9D0}"/>
              </a:ext>
            </a:extLst>
          </p:cNvPr>
          <p:cNvSpPr/>
          <p:nvPr/>
        </p:nvSpPr>
        <p:spPr>
          <a:xfrm>
            <a:off x="6094226" y="5325876"/>
            <a:ext cx="434734" cy="261610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0A736BC-86D1-4A30-9F23-9AC02DEEA306}"/>
              </a:ext>
            </a:extLst>
          </p:cNvPr>
          <p:cNvCxnSpPr>
            <a:cxnSpLocks/>
          </p:cNvCxnSpPr>
          <p:nvPr/>
        </p:nvCxnSpPr>
        <p:spPr>
          <a:xfrm flipV="1">
            <a:off x="6034345" y="6227927"/>
            <a:ext cx="531945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w="lg" len="lg"/>
            <a:tailEnd type="none" w="lg" len="lg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F044014-4F9F-45CB-A250-3746D50A4645}"/>
              </a:ext>
            </a:extLst>
          </p:cNvPr>
          <p:cNvSpPr/>
          <p:nvPr/>
        </p:nvSpPr>
        <p:spPr>
          <a:xfrm>
            <a:off x="7400414" y="5183020"/>
            <a:ext cx="1551735" cy="3605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TXOP holder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0C55BB-C3FC-4FF8-B91C-FAB085985896}"/>
              </a:ext>
            </a:extLst>
          </p:cNvPr>
          <p:cNvSpPr/>
          <p:nvPr/>
        </p:nvSpPr>
        <p:spPr>
          <a:xfrm>
            <a:off x="6094226" y="6011676"/>
            <a:ext cx="434734" cy="261610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E4656-585D-4C35-8F85-EF2D1A355FCB}"/>
              </a:ext>
            </a:extLst>
          </p:cNvPr>
          <p:cNvSpPr/>
          <p:nvPr/>
        </p:nvSpPr>
        <p:spPr>
          <a:xfrm>
            <a:off x="7400415" y="5868820"/>
            <a:ext cx="1551735" cy="3605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Coordinated DL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87F80F8-591F-4862-B576-88190D1E7DC0}"/>
              </a:ext>
            </a:extLst>
          </p:cNvPr>
          <p:cNvSpPr/>
          <p:nvPr/>
        </p:nvSpPr>
        <p:spPr>
          <a:xfrm>
            <a:off x="6695332" y="5362574"/>
            <a:ext cx="705082" cy="18096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contention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ED78693-8D45-4F5B-BF09-073D676B9E22}"/>
              </a:ext>
            </a:extLst>
          </p:cNvPr>
          <p:cNvSpPr/>
          <p:nvPr/>
        </p:nvSpPr>
        <p:spPr>
          <a:xfrm>
            <a:off x="6695332" y="6046964"/>
            <a:ext cx="705082" cy="18096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contention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CF785F-E228-4D6C-A10E-3B1E541BB63E}"/>
              </a:ext>
            </a:extLst>
          </p:cNvPr>
          <p:cNvSpPr/>
          <p:nvPr/>
        </p:nvSpPr>
        <p:spPr>
          <a:xfrm>
            <a:off x="8954514" y="5361859"/>
            <a:ext cx="705082" cy="18096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contention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743C6D-2AF2-47A7-82E5-3D8705DB3022}"/>
              </a:ext>
            </a:extLst>
          </p:cNvPr>
          <p:cNvSpPr/>
          <p:nvPr/>
        </p:nvSpPr>
        <p:spPr>
          <a:xfrm>
            <a:off x="8954514" y="6046248"/>
            <a:ext cx="705082" cy="18096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contention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6113DFC-25F5-46D6-A5D4-9F4AC1DFA126}"/>
              </a:ext>
            </a:extLst>
          </p:cNvPr>
          <p:cNvSpPr/>
          <p:nvPr/>
        </p:nvSpPr>
        <p:spPr>
          <a:xfrm>
            <a:off x="9659597" y="5181600"/>
            <a:ext cx="1551735" cy="3605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Coordinated DL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D9C009D-4BE6-4F34-A1FA-70856B2B398B}"/>
              </a:ext>
            </a:extLst>
          </p:cNvPr>
          <p:cNvSpPr/>
          <p:nvPr/>
        </p:nvSpPr>
        <p:spPr>
          <a:xfrm>
            <a:off x="9664210" y="5866011"/>
            <a:ext cx="1551735" cy="36051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TXOP holder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30A6ACD-EC60-4A27-8489-5D3BB1A95708}"/>
              </a:ext>
            </a:extLst>
          </p:cNvPr>
          <p:cNvGrpSpPr/>
          <p:nvPr/>
        </p:nvGrpSpPr>
        <p:grpSpPr>
          <a:xfrm>
            <a:off x="1524000" y="4572000"/>
            <a:ext cx="3925286" cy="2038754"/>
            <a:chOff x="10972166" y="201299"/>
            <a:chExt cx="13551153" cy="7038329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F9AB0CF-5D84-46FC-B8CB-A32D3A58F976}"/>
                </a:ext>
              </a:extLst>
            </p:cNvPr>
            <p:cNvSpPr/>
            <p:nvPr/>
          </p:nvSpPr>
          <p:spPr>
            <a:xfrm>
              <a:off x="14452318" y="3326130"/>
              <a:ext cx="1295400" cy="1219199"/>
            </a:xfrm>
            <a:prstGeom prst="ellipse">
              <a:avLst/>
            </a:prstGeom>
            <a:solidFill>
              <a:srgbClr val="C0504D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+mn-ea"/>
                  <a:cs typeface="+mn-cs"/>
                </a:rPr>
                <a:t>AP1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6F75555-C387-47F4-AEA7-D4AEBD08029A}"/>
                </a:ext>
              </a:extLst>
            </p:cNvPr>
            <p:cNvSpPr/>
            <p:nvPr/>
          </p:nvSpPr>
          <p:spPr>
            <a:xfrm>
              <a:off x="20345400" y="3326130"/>
              <a:ext cx="1295400" cy="1219199"/>
            </a:xfrm>
            <a:prstGeom prst="ellipse">
              <a:avLst/>
            </a:prstGeom>
            <a:solidFill>
              <a:srgbClr val="4F81BD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+mn-ea"/>
                  <a:cs typeface="+mn-cs"/>
                </a:rPr>
                <a:t>AP2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B6CFC48-D34A-478A-A14A-D09B795BADE1}"/>
                </a:ext>
              </a:extLst>
            </p:cNvPr>
            <p:cNvSpPr/>
            <p:nvPr/>
          </p:nvSpPr>
          <p:spPr>
            <a:xfrm>
              <a:off x="11632918" y="3478530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FA4B43EC-B059-4722-A20C-158444793455}"/>
                </a:ext>
              </a:extLst>
            </p:cNvPr>
            <p:cNvSpPr/>
            <p:nvPr/>
          </p:nvSpPr>
          <p:spPr>
            <a:xfrm>
              <a:off x="23545800" y="4187776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9B9FA90-CA48-47F9-841B-57D75778BAB3}"/>
                </a:ext>
              </a:extLst>
            </p:cNvPr>
            <p:cNvSpPr/>
            <p:nvPr/>
          </p:nvSpPr>
          <p:spPr>
            <a:xfrm>
              <a:off x="17500318" y="4363621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2660BCD-3F68-4FA6-8A7D-51C8D9DEB517}"/>
                </a:ext>
              </a:extLst>
            </p:cNvPr>
            <p:cNvSpPr/>
            <p:nvPr/>
          </p:nvSpPr>
          <p:spPr>
            <a:xfrm>
              <a:off x="10972166" y="3808155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STA1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C03F48E-57E6-48C0-8C56-31A0DC4D8362}"/>
                </a:ext>
              </a:extLst>
            </p:cNvPr>
            <p:cNvSpPr/>
            <p:nvPr/>
          </p:nvSpPr>
          <p:spPr>
            <a:xfrm>
              <a:off x="16827591" y="4668419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STA2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7F939A4-1B2B-41E8-8D57-4DC757D425FC}"/>
                </a:ext>
              </a:extLst>
            </p:cNvPr>
            <p:cNvSpPr/>
            <p:nvPr/>
          </p:nvSpPr>
          <p:spPr>
            <a:xfrm>
              <a:off x="22873078" y="4545328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STA3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58CBCF87-5E60-4B08-B041-22A1BE049437}"/>
                </a:ext>
              </a:extLst>
            </p:cNvPr>
            <p:cNvCxnSpPr/>
            <p:nvPr/>
          </p:nvCxnSpPr>
          <p:spPr>
            <a:xfrm flipH="1" flipV="1">
              <a:off x="12471118" y="3657600"/>
              <a:ext cx="1676400" cy="125728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918CA295-B889-4027-8FF2-03E21784718A}"/>
                </a:ext>
              </a:extLst>
            </p:cNvPr>
            <p:cNvCxnSpPr/>
            <p:nvPr/>
          </p:nvCxnSpPr>
          <p:spPr>
            <a:xfrm>
              <a:off x="15901969" y="3962400"/>
              <a:ext cx="1369749" cy="40122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C92FBF83-8777-484E-B658-829C2C7CD469}"/>
                </a:ext>
              </a:extLst>
            </p:cNvPr>
            <p:cNvCxnSpPr/>
            <p:nvPr/>
          </p:nvCxnSpPr>
          <p:spPr>
            <a:xfrm>
              <a:off x="21869400" y="3962400"/>
              <a:ext cx="1447800" cy="22537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sp>
          <p:nvSpPr>
            <p:cNvPr id="55" name="Arc 54">
              <a:extLst>
                <a:ext uri="{FF2B5EF4-FFF2-40B4-BE49-F238E27FC236}">
                  <a16:creationId xmlns:a16="http://schemas.microsoft.com/office/drawing/2014/main" id="{5D5EBCFA-A84A-49C6-B4E5-D9AC8820AC66}"/>
                </a:ext>
              </a:extLst>
            </p:cNvPr>
            <p:cNvSpPr/>
            <p:nvPr/>
          </p:nvSpPr>
          <p:spPr>
            <a:xfrm rot="13365483">
              <a:off x="13352131" y="201299"/>
              <a:ext cx="6188456" cy="7038329"/>
            </a:xfrm>
            <a:prstGeom prst="arc">
              <a:avLst/>
            </a:prstGeom>
            <a:noFill/>
            <a:ln w="19050" cap="flat" cmpd="sng" algn="ctr">
              <a:solidFill>
                <a:srgbClr val="4F81BD"/>
              </a:solidFill>
              <a:prstDash val="sysDot"/>
              <a:headEnd w="lg" len="lg"/>
              <a:tailEnd type="none" w="lg" len="lg"/>
            </a:ln>
            <a:effectLst/>
          </p:spPr>
          <p:txBody>
            <a:bodyPr rtlCol="0" anchor="ctr"/>
            <a:lstStyle/>
            <a:p>
              <a:pPr marL="0" marR="0" lvl="0" indent="0" algn="ctr" defTabSz="3657412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56" name="Arc 55">
              <a:extLst>
                <a:ext uri="{FF2B5EF4-FFF2-40B4-BE49-F238E27FC236}">
                  <a16:creationId xmlns:a16="http://schemas.microsoft.com/office/drawing/2014/main" id="{924FB28F-31E1-4FCB-858F-91F31DBB186F}"/>
                </a:ext>
              </a:extLst>
            </p:cNvPr>
            <p:cNvSpPr/>
            <p:nvPr/>
          </p:nvSpPr>
          <p:spPr>
            <a:xfrm rot="3161088">
              <a:off x="16124346" y="547772"/>
              <a:ext cx="6188456" cy="7038329"/>
            </a:xfrm>
            <a:prstGeom prst="arc">
              <a:avLst/>
            </a:prstGeom>
            <a:noFill/>
            <a:ln w="19050" cap="flat" cmpd="sng" algn="ctr">
              <a:solidFill>
                <a:srgbClr val="C0504D"/>
              </a:solidFill>
              <a:prstDash val="sysDot"/>
              <a:headEnd w="lg" len="lg"/>
              <a:tailEnd type="none" w="lg" len="lg"/>
            </a:ln>
            <a:effectLst/>
          </p:spPr>
          <p:txBody>
            <a:bodyPr rtlCol="0" anchor="ctr"/>
            <a:lstStyle/>
            <a:p>
              <a:pPr marL="0" marR="0" lvl="0" indent="0" algn="ctr" defTabSz="3657412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7056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CAACD-B720-48CF-B253-70EC80A75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Proposed Coordinated Transmission Scheme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F0A0-AA9C-4171-BD1E-A4B83950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30030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Assuming that, each AP can know which STA is isolated from itself</a:t>
            </a:r>
          </a:p>
          <a:p>
            <a:r>
              <a:rPr lang="en-US" dirty="0"/>
              <a:t>At the beginning of the TXOP, AP1 may transmit an AP Trigger frame soliciting coordinated transmission</a:t>
            </a:r>
          </a:p>
          <a:p>
            <a:pPr lvl="1"/>
            <a:r>
              <a:rPr lang="en-US" dirty="0"/>
              <a:t>Providing information corresponding to its own transmission</a:t>
            </a:r>
          </a:p>
          <a:p>
            <a:pPr lvl="2"/>
            <a:r>
              <a:rPr lang="en-US" dirty="0"/>
              <a:t>PPDU length, RU Allocation, common preamble information</a:t>
            </a:r>
          </a:p>
          <a:p>
            <a:pPr lvl="1"/>
            <a:r>
              <a:rPr lang="en-US" dirty="0"/>
              <a:t>The TXOP holder does not consider the scheduling of the other AP</a:t>
            </a:r>
          </a:p>
          <a:p>
            <a:r>
              <a:rPr lang="en-US" dirty="0"/>
              <a:t>Upon the</a:t>
            </a:r>
            <a:r>
              <a:rPr lang="ko-KR" altLang="en-US" dirty="0"/>
              <a:t> </a:t>
            </a:r>
            <a:r>
              <a:rPr lang="en-US" altLang="ko-KR" dirty="0"/>
              <a:t>reception</a:t>
            </a:r>
            <a:r>
              <a:rPr lang="ko-KR" altLang="en-US" dirty="0"/>
              <a:t> </a:t>
            </a:r>
            <a:r>
              <a:rPr lang="en-US" altLang="ko-KR" dirty="0"/>
              <a:t>of the AP Trigger frame, </a:t>
            </a:r>
            <a:r>
              <a:rPr lang="en-US" dirty="0"/>
              <a:t>AP2 determines whether it can participate coordinated transmission</a:t>
            </a:r>
          </a:p>
          <a:p>
            <a:pPr lvl="1"/>
            <a:r>
              <a:rPr lang="en-US" dirty="0"/>
              <a:t>Based on the information provided from the AP Trigger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543BB8-F518-482D-93E8-D97D6B3B48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6D13-F60D-4866-BBC0-9D4FF012C1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025A20-8EE0-4218-99A0-940E0AAAE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B3243E0-BC3C-4C93-B609-EEC351FBE6E7}"/>
              </a:ext>
            </a:extLst>
          </p:cNvPr>
          <p:cNvCxnSpPr>
            <a:cxnSpLocks/>
          </p:cNvCxnSpPr>
          <p:nvPr/>
        </p:nvCxnSpPr>
        <p:spPr>
          <a:xfrm flipV="1">
            <a:off x="5502399" y="5587317"/>
            <a:ext cx="5851401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w="lg" len="lg"/>
            <a:tailEnd type="none" w="lg" len="lg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08FCBE3-AB02-47AC-A2CE-D1F0C387D1FC}"/>
              </a:ext>
            </a:extLst>
          </p:cNvPr>
          <p:cNvSpPr/>
          <p:nvPr/>
        </p:nvSpPr>
        <p:spPr>
          <a:xfrm>
            <a:off x="6087866" y="4989271"/>
            <a:ext cx="582712" cy="598047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AP</a:t>
            </a:r>
            <a:b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</a:b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Trigger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4B980D-EA05-478C-B471-FB3D742E8E04}"/>
              </a:ext>
            </a:extLst>
          </p:cNvPr>
          <p:cNvSpPr/>
          <p:nvPr/>
        </p:nvSpPr>
        <p:spPr>
          <a:xfrm>
            <a:off x="7545035" y="5288294"/>
            <a:ext cx="2040082" cy="29789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9C80AFC-283F-418B-A8F9-70D9B78E6A20}"/>
              </a:ext>
            </a:extLst>
          </p:cNvPr>
          <p:cNvSpPr/>
          <p:nvPr/>
        </p:nvSpPr>
        <p:spPr>
          <a:xfrm>
            <a:off x="10406087" y="4989271"/>
            <a:ext cx="582712" cy="299023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STA1 Ack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1157B3-2712-4069-8041-5E62D4197C87}"/>
              </a:ext>
            </a:extLst>
          </p:cNvPr>
          <p:cNvSpPr/>
          <p:nvPr/>
        </p:nvSpPr>
        <p:spPr>
          <a:xfrm>
            <a:off x="7545035" y="4989271"/>
            <a:ext cx="2040082" cy="29789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CDE3B4D-B367-4FB0-A5F0-24128E57B2AC}"/>
              </a:ext>
            </a:extLst>
          </p:cNvPr>
          <p:cNvSpPr/>
          <p:nvPr/>
        </p:nvSpPr>
        <p:spPr>
          <a:xfrm>
            <a:off x="5631162" y="5377990"/>
            <a:ext cx="296929" cy="134247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9972355-A0AA-40B2-9DE9-57E719216CCD}"/>
              </a:ext>
            </a:extLst>
          </p:cNvPr>
          <p:cNvCxnSpPr>
            <a:cxnSpLocks/>
          </p:cNvCxnSpPr>
          <p:nvPr/>
        </p:nvCxnSpPr>
        <p:spPr>
          <a:xfrm flipV="1">
            <a:off x="5502399" y="6399679"/>
            <a:ext cx="5851401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w="lg" len="lg"/>
            <a:tailEnd type="none" w="lg" len="lg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0361AE6F-BB70-45B7-B7CC-49398B5047A0}"/>
              </a:ext>
            </a:extLst>
          </p:cNvPr>
          <p:cNvSpPr/>
          <p:nvPr/>
        </p:nvSpPr>
        <p:spPr>
          <a:xfrm>
            <a:off x="10406087" y="5801633"/>
            <a:ext cx="582712" cy="299023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STA3 Ack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B6C124-BE31-4CFF-A317-49E3167584BD}"/>
              </a:ext>
            </a:extLst>
          </p:cNvPr>
          <p:cNvSpPr/>
          <p:nvPr/>
        </p:nvSpPr>
        <p:spPr>
          <a:xfrm>
            <a:off x="7545035" y="5801633"/>
            <a:ext cx="2040082" cy="29789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EA8C885-E2E3-44C8-B87B-870F5E58083C}"/>
              </a:ext>
            </a:extLst>
          </p:cNvPr>
          <p:cNvSpPr/>
          <p:nvPr/>
        </p:nvSpPr>
        <p:spPr>
          <a:xfrm>
            <a:off x="5631162" y="6190353"/>
            <a:ext cx="296929" cy="134247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7771E02-4E96-469C-A7C7-6A1B91A6C0A3}"/>
              </a:ext>
            </a:extLst>
          </p:cNvPr>
          <p:cNvSpPr/>
          <p:nvPr/>
        </p:nvSpPr>
        <p:spPr>
          <a:xfrm>
            <a:off x="6956115" y="4988151"/>
            <a:ext cx="582712" cy="598047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EHT </a:t>
            </a:r>
            <a:b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</a:b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Preamble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0644E5-C9F2-4BA1-A0EC-7FF4EA976BB6}"/>
              </a:ext>
            </a:extLst>
          </p:cNvPr>
          <p:cNvSpPr/>
          <p:nvPr/>
        </p:nvSpPr>
        <p:spPr>
          <a:xfrm>
            <a:off x="6956115" y="5802753"/>
            <a:ext cx="577483" cy="598047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EHT </a:t>
            </a:r>
            <a:br>
              <a:rPr lang="en-US" sz="1050" kern="0" dirty="0">
                <a:solidFill>
                  <a:prstClr val="black"/>
                </a:solidFill>
                <a:latin typeface="맑은 고딕"/>
              </a:rPr>
            </a:b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Preamble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3635CE-B477-4021-89BB-9747E782609F}"/>
              </a:ext>
            </a:extLst>
          </p:cNvPr>
          <p:cNvSpPr/>
          <p:nvPr/>
        </p:nvSpPr>
        <p:spPr>
          <a:xfrm>
            <a:off x="9823964" y="4989271"/>
            <a:ext cx="582712" cy="598047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EHT </a:t>
            </a:r>
            <a:br>
              <a:rPr lang="en-US" sz="1050" kern="0" dirty="0">
                <a:solidFill>
                  <a:prstClr val="black"/>
                </a:solidFill>
                <a:latin typeface="맑은 고딕"/>
              </a:rPr>
            </a:b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Preamble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05993C4-7095-4D08-8016-49AC6788ADB4}"/>
              </a:ext>
            </a:extLst>
          </p:cNvPr>
          <p:cNvSpPr/>
          <p:nvPr/>
        </p:nvSpPr>
        <p:spPr>
          <a:xfrm>
            <a:off x="9823375" y="5801633"/>
            <a:ext cx="582712" cy="598047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EHT </a:t>
            </a:r>
            <a:br>
              <a:rPr lang="en-US" sz="1050" kern="0" dirty="0">
                <a:solidFill>
                  <a:prstClr val="black"/>
                </a:solidFill>
                <a:latin typeface="맑은 고딕"/>
              </a:rPr>
            </a:br>
            <a:r>
              <a:rPr lang="en-US" sz="1050" kern="0" dirty="0">
                <a:solidFill>
                  <a:prstClr val="black"/>
                </a:solidFill>
                <a:latin typeface="맑은 고딕"/>
              </a:rPr>
              <a:t>Preamble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546ACB-21D6-42B1-81CB-4EE51BBD76E5}"/>
              </a:ext>
            </a:extLst>
          </p:cNvPr>
          <p:cNvSpPr/>
          <p:nvPr/>
        </p:nvSpPr>
        <p:spPr>
          <a:xfrm>
            <a:off x="10406087" y="5288294"/>
            <a:ext cx="582712" cy="299023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STA2 Ack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A42D75B-E053-4BAB-B589-D51AE9A6E81D}"/>
              </a:ext>
            </a:extLst>
          </p:cNvPr>
          <p:cNvSpPr/>
          <p:nvPr/>
        </p:nvSpPr>
        <p:spPr>
          <a:xfrm>
            <a:off x="6670578" y="5801633"/>
            <a:ext cx="280307" cy="59692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CCA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313D490-95CD-41E4-89ED-8298CAB441DB}"/>
              </a:ext>
            </a:extLst>
          </p:cNvPr>
          <p:cNvGrpSpPr/>
          <p:nvPr/>
        </p:nvGrpSpPr>
        <p:grpSpPr>
          <a:xfrm>
            <a:off x="1524000" y="4572000"/>
            <a:ext cx="3925286" cy="2038754"/>
            <a:chOff x="10972166" y="201299"/>
            <a:chExt cx="13551153" cy="703832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421E0D1-1E3D-4859-9719-FF5305FF80C3}"/>
                </a:ext>
              </a:extLst>
            </p:cNvPr>
            <p:cNvSpPr/>
            <p:nvPr/>
          </p:nvSpPr>
          <p:spPr>
            <a:xfrm>
              <a:off x="14452318" y="3326130"/>
              <a:ext cx="1295400" cy="1219199"/>
            </a:xfrm>
            <a:prstGeom prst="ellipse">
              <a:avLst/>
            </a:prstGeom>
            <a:solidFill>
              <a:srgbClr val="C0504D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+mn-ea"/>
                  <a:cs typeface="+mn-cs"/>
                </a:rPr>
                <a:t>AP1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507B7B2-0879-49B0-90B9-4F5415B098D9}"/>
                </a:ext>
              </a:extLst>
            </p:cNvPr>
            <p:cNvSpPr/>
            <p:nvPr/>
          </p:nvSpPr>
          <p:spPr>
            <a:xfrm>
              <a:off x="20345400" y="3326130"/>
              <a:ext cx="1295400" cy="1219199"/>
            </a:xfrm>
            <a:prstGeom prst="ellipse">
              <a:avLst/>
            </a:prstGeom>
            <a:solidFill>
              <a:srgbClr val="4F81BD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맑은 고딕"/>
                  <a:ea typeface="+mn-ea"/>
                  <a:cs typeface="+mn-cs"/>
                </a:rPr>
                <a:t>AP2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A171BEB-60AA-4F28-A870-54FF95B5A3E2}"/>
                </a:ext>
              </a:extLst>
            </p:cNvPr>
            <p:cNvSpPr/>
            <p:nvPr/>
          </p:nvSpPr>
          <p:spPr>
            <a:xfrm>
              <a:off x="11632918" y="3478530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F9EB965-3728-4DF4-9F79-4098E0DA01BD}"/>
                </a:ext>
              </a:extLst>
            </p:cNvPr>
            <p:cNvSpPr/>
            <p:nvPr/>
          </p:nvSpPr>
          <p:spPr>
            <a:xfrm>
              <a:off x="23545800" y="4187776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20BF024-28DA-4C52-8DC4-3B3B9F4EB390}"/>
                </a:ext>
              </a:extLst>
            </p:cNvPr>
            <p:cNvSpPr/>
            <p:nvPr/>
          </p:nvSpPr>
          <p:spPr>
            <a:xfrm>
              <a:off x="17500318" y="4363621"/>
              <a:ext cx="304800" cy="304798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365741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1C4F72C-21C8-4749-9BA9-536F5BD8DA0D}"/>
                </a:ext>
              </a:extLst>
            </p:cNvPr>
            <p:cNvSpPr/>
            <p:nvPr/>
          </p:nvSpPr>
          <p:spPr>
            <a:xfrm>
              <a:off x="10972166" y="3808155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STA1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5AC77F3-8A91-40AC-9DF0-A4C9EA679FDA}"/>
                </a:ext>
              </a:extLst>
            </p:cNvPr>
            <p:cNvSpPr/>
            <p:nvPr/>
          </p:nvSpPr>
          <p:spPr>
            <a:xfrm>
              <a:off x="16827591" y="4668419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STA2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0B2BFD0-C23E-4042-9A61-86625A871D1C}"/>
                </a:ext>
              </a:extLst>
            </p:cNvPr>
            <p:cNvSpPr/>
            <p:nvPr/>
          </p:nvSpPr>
          <p:spPr>
            <a:xfrm>
              <a:off x="22873078" y="4545328"/>
              <a:ext cx="1650241" cy="850021"/>
            </a:xfrm>
            <a:prstGeom prst="rect">
              <a:avLst/>
            </a:prstGeom>
            <a:ln w="19050">
              <a:noFill/>
            </a:ln>
          </p:spPr>
          <p:txBody>
            <a:bodyPr wrap="none">
              <a:spAutoFit/>
            </a:bodyPr>
            <a:lstStyle/>
            <a:p>
              <a:pPr algn="ctr" defTabSz="3657412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맑은 고딕"/>
                  <a:ea typeface="+mn-ea"/>
                </a:rPr>
                <a:t>STA3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3A3A5EF-4F38-48D4-B21F-D146E000A35C}"/>
                </a:ext>
              </a:extLst>
            </p:cNvPr>
            <p:cNvCxnSpPr/>
            <p:nvPr/>
          </p:nvCxnSpPr>
          <p:spPr>
            <a:xfrm flipH="1" flipV="1">
              <a:off x="12471118" y="3657600"/>
              <a:ext cx="1676400" cy="125728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6D4F85FD-67A5-43BD-8BBF-5E3B90D83AED}"/>
                </a:ext>
              </a:extLst>
            </p:cNvPr>
            <p:cNvCxnSpPr/>
            <p:nvPr/>
          </p:nvCxnSpPr>
          <p:spPr>
            <a:xfrm>
              <a:off x="15901969" y="3962400"/>
              <a:ext cx="1369749" cy="401221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B6739FF-19DC-47EC-A0FA-9074AD3EE1A6}"/>
                </a:ext>
              </a:extLst>
            </p:cNvPr>
            <p:cNvCxnSpPr/>
            <p:nvPr/>
          </p:nvCxnSpPr>
          <p:spPr>
            <a:xfrm>
              <a:off x="21869400" y="3962400"/>
              <a:ext cx="1447800" cy="22537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w="lg" len="lg"/>
              <a:tailEnd type="triangle"/>
            </a:ln>
            <a:effectLst/>
          </p:spPr>
        </p:cxnSp>
        <p:sp>
          <p:nvSpPr>
            <p:cNvPr id="51" name="Arc 50">
              <a:extLst>
                <a:ext uri="{FF2B5EF4-FFF2-40B4-BE49-F238E27FC236}">
                  <a16:creationId xmlns:a16="http://schemas.microsoft.com/office/drawing/2014/main" id="{DC761412-4DD4-4BA6-BE0A-4B90CD2E5D29}"/>
                </a:ext>
              </a:extLst>
            </p:cNvPr>
            <p:cNvSpPr/>
            <p:nvPr/>
          </p:nvSpPr>
          <p:spPr>
            <a:xfrm rot="13365483">
              <a:off x="13352131" y="201299"/>
              <a:ext cx="6188456" cy="7038329"/>
            </a:xfrm>
            <a:prstGeom prst="arc">
              <a:avLst/>
            </a:prstGeom>
            <a:noFill/>
            <a:ln w="19050" cap="flat" cmpd="sng" algn="ctr">
              <a:solidFill>
                <a:srgbClr val="4F81BD"/>
              </a:solidFill>
              <a:prstDash val="sysDot"/>
              <a:headEnd w="lg" len="lg"/>
              <a:tailEnd type="none" w="lg" len="lg"/>
            </a:ln>
            <a:effectLst/>
          </p:spPr>
          <p:txBody>
            <a:bodyPr rtlCol="0" anchor="ctr"/>
            <a:lstStyle/>
            <a:p>
              <a:pPr marL="0" marR="0" lvl="0" indent="0" algn="ctr" defTabSz="3657412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  <p:sp>
          <p:nvSpPr>
            <p:cNvPr id="52" name="Arc 51">
              <a:extLst>
                <a:ext uri="{FF2B5EF4-FFF2-40B4-BE49-F238E27FC236}">
                  <a16:creationId xmlns:a16="http://schemas.microsoft.com/office/drawing/2014/main" id="{148B0767-2444-4EE0-92E3-1D597A87BA02}"/>
                </a:ext>
              </a:extLst>
            </p:cNvPr>
            <p:cNvSpPr/>
            <p:nvPr/>
          </p:nvSpPr>
          <p:spPr>
            <a:xfrm rot="3161088">
              <a:off x="16124346" y="547772"/>
              <a:ext cx="6188456" cy="7038329"/>
            </a:xfrm>
            <a:prstGeom prst="arc">
              <a:avLst/>
            </a:prstGeom>
            <a:noFill/>
            <a:ln w="19050" cap="flat" cmpd="sng" algn="ctr">
              <a:solidFill>
                <a:srgbClr val="C0504D"/>
              </a:solidFill>
              <a:prstDash val="sysDot"/>
              <a:headEnd w="lg" len="lg"/>
              <a:tailEnd type="none" w="lg" len="lg"/>
            </a:ln>
            <a:effectLst/>
          </p:spPr>
          <p:txBody>
            <a:bodyPr rtlCol="0" anchor="ctr"/>
            <a:lstStyle/>
            <a:p>
              <a:pPr marL="0" marR="0" lvl="0" indent="0" algn="ctr" defTabSz="3657412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528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DF5D4-07DF-4B44-BF45-4B4741610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isolated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4347A-503D-4B1D-8C06-52D0B0F72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047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AP can determine a STA is isolated based on the RSSI level</a:t>
            </a:r>
          </a:p>
          <a:p>
            <a:pPr lvl="1"/>
            <a:r>
              <a:rPr lang="en-US" dirty="0"/>
              <a:t>Receiving a short packet from the STA is enough to measure the RSSI</a:t>
            </a:r>
          </a:p>
          <a:p>
            <a:r>
              <a:rPr lang="en-US" dirty="0"/>
              <a:t>Leveraging NDP Feedback Report will enable AP to get RSSI feedback from a massive number of STAs at once</a:t>
            </a:r>
          </a:p>
          <a:p>
            <a:pPr lvl="1"/>
            <a:r>
              <a:rPr lang="en-US" dirty="0"/>
              <a:t>Multiple APs can jointly transmit NFRP Trigger frame to solicit NFR across different BSSs</a:t>
            </a:r>
          </a:p>
          <a:p>
            <a:r>
              <a:rPr lang="en-US" dirty="0"/>
              <a:t>AP can trigger a joint feedback polling periodically or at the beginning of a TXOP </a:t>
            </a:r>
          </a:p>
          <a:p>
            <a:pPr lvl="1"/>
            <a:r>
              <a:rPr lang="en-US" dirty="0"/>
              <a:t>The collected feedback can be shared among multiple APs</a:t>
            </a:r>
          </a:p>
          <a:p>
            <a:pPr lvl="2"/>
            <a:r>
              <a:rPr lang="en-US" dirty="0"/>
              <a:t>by round robin, or</a:t>
            </a:r>
          </a:p>
          <a:p>
            <a:pPr lvl="2"/>
            <a:r>
              <a:rPr lang="en-US" dirty="0"/>
              <a:t>Piggybacked in the AP Trigger frame for coordinated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31F99-5DD9-4B5E-8427-FA19BBB001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8CC36-A19B-4CC9-AEAF-5439C91258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055D1E-94E7-492B-BE88-2095A9BB82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A870BA2-0D72-4D89-BE3E-F3941EB9CF3A}"/>
              </a:ext>
            </a:extLst>
          </p:cNvPr>
          <p:cNvCxnSpPr>
            <a:cxnSpLocks/>
          </p:cNvCxnSpPr>
          <p:nvPr/>
        </p:nvCxnSpPr>
        <p:spPr>
          <a:xfrm flipV="1">
            <a:off x="3680956" y="6248399"/>
            <a:ext cx="439624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w="lg" len="lg"/>
            <a:tailEnd type="none" w="lg" len="lg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C17FE863-E64A-478B-8CFF-E74ED7B59F2D}"/>
              </a:ext>
            </a:extLst>
          </p:cNvPr>
          <p:cNvSpPr/>
          <p:nvPr/>
        </p:nvSpPr>
        <p:spPr>
          <a:xfrm>
            <a:off x="4243067" y="5105407"/>
            <a:ext cx="582712" cy="114299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ATF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E990ED4-2DE1-404C-B23E-B6666EC3FD82}"/>
              </a:ext>
            </a:extLst>
          </p:cNvPr>
          <p:cNvSpPr/>
          <p:nvPr/>
        </p:nvSpPr>
        <p:spPr>
          <a:xfrm>
            <a:off x="6351488" y="5104288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700A17-700E-4D9B-8496-1C04D6034F78}"/>
              </a:ext>
            </a:extLst>
          </p:cNvPr>
          <p:cNvSpPr/>
          <p:nvPr/>
        </p:nvSpPr>
        <p:spPr>
          <a:xfrm>
            <a:off x="5111316" y="5104287"/>
            <a:ext cx="908484" cy="1142993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Joint NFRP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F7A2F2D-1B9B-4110-AF05-5C488AB8A987}"/>
              </a:ext>
            </a:extLst>
          </p:cNvPr>
          <p:cNvSpPr/>
          <p:nvPr/>
        </p:nvSpPr>
        <p:spPr>
          <a:xfrm>
            <a:off x="6351488" y="5179139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563FF7-DB14-4FAF-9718-719D32F58816}"/>
              </a:ext>
            </a:extLst>
          </p:cNvPr>
          <p:cNvSpPr/>
          <p:nvPr/>
        </p:nvSpPr>
        <p:spPr>
          <a:xfrm>
            <a:off x="6351488" y="5258037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2D1E28A-265A-4B77-9F9C-47492902120E}"/>
              </a:ext>
            </a:extLst>
          </p:cNvPr>
          <p:cNvSpPr/>
          <p:nvPr/>
        </p:nvSpPr>
        <p:spPr>
          <a:xfrm>
            <a:off x="6351488" y="5332888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A013D4F-3E82-42EA-932F-D8D95E28BABA}"/>
              </a:ext>
            </a:extLst>
          </p:cNvPr>
          <p:cNvSpPr/>
          <p:nvPr/>
        </p:nvSpPr>
        <p:spPr>
          <a:xfrm>
            <a:off x="6351488" y="5407016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23D2E40-75A9-4185-A213-025D3EC061C0}"/>
              </a:ext>
            </a:extLst>
          </p:cNvPr>
          <p:cNvSpPr/>
          <p:nvPr/>
        </p:nvSpPr>
        <p:spPr>
          <a:xfrm>
            <a:off x="6351488" y="5481867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271B075-E9EB-4270-886A-D33C76FD7E3A}"/>
              </a:ext>
            </a:extLst>
          </p:cNvPr>
          <p:cNvSpPr/>
          <p:nvPr/>
        </p:nvSpPr>
        <p:spPr>
          <a:xfrm>
            <a:off x="6351488" y="5560765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BBD8FC0-5E9C-489A-AA03-ABB51D4D2F30}"/>
              </a:ext>
            </a:extLst>
          </p:cNvPr>
          <p:cNvSpPr/>
          <p:nvPr/>
        </p:nvSpPr>
        <p:spPr>
          <a:xfrm>
            <a:off x="6351488" y="5635616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D1DE5FD-2347-4D64-9B58-90936D7D411B}"/>
              </a:ext>
            </a:extLst>
          </p:cNvPr>
          <p:cNvSpPr/>
          <p:nvPr/>
        </p:nvSpPr>
        <p:spPr>
          <a:xfrm>
            <a:off x="6351488" y="5713887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C6C9FE3-36DA-45A8-92C6-16B26E868D35}"/>
              </a:ext>
            </a:extLst>
          </p:cNvPr>
          <p:cNvSpPr/>
          <p:nvPr/>
        </p:nvSpPr>
        <p:spPr>
          <a:xfrm>
            <a:off x="6351488" y="5788738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C2F17D1-CEAC-4383-B3B7-72FA108D04DC}"/>
              </a:ext>
            </a:extLst>
          </p:cNvPr>
          <p:cNvSpPr/>
          <p:nvPr/>
        </p:nvSpPr>
        <p:spPr>
          <a:xfrm>
            <a:off x="6351488" y="5867636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4254AB8-6A6B-4A78-A54B-027C9083450D}"/>
              </a:ext>
            </a:extLst>
          </p:cNvPr>
          <p:cNvSpPr/>
          <p:nvPr/>
        </p:nvSpPr>
        <p:spPr>
          <a:xfrm>
            <a:off x="6351488" y="5942487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4E84963-2328-4EC3-A0B0-3DFE53C0814C}"/>
              </a:ext>
            </a:extLst>
          </p:cNvPr>
          <p:cNvSpPr/>
          <p:nvPr/>
        </p:nvSpPr>
        <p:spPr>
          <a:xfrm>
            <a:off x="6351488" y="6018680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F5D38D-EACF-443C-8B8B-2E26824FD9D1}"/>
              </a:ext>
            </a:extLst>
          </p:cNvPr>
          <p:cNvSpPr/>
          <p:nvPr/>
        </p:nvSpPr>
        <p:spPr>
          <a:xfrm>
            <a:off x="6351488" y="6093531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68D5E43-9B92-4017-A804-DE48298B7DD1}"/>
              </a:ext>
            </a:extLst>
          </p:cNvPr>
          <p:cNvSpPr/>
          <p:nvPr/>
        </p:nvSpPr>
        <p:spPr>
          <a:xfrm>
            <a:off x="6351488" y="6172429"/>
            <a:ext cx="582712" cy="77312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6574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6E9E22-92A0-41AB-A853-1430CD7C864A}"/>
              </a:ext>
            </a:extLst>
          </p:cNvPr>
          <p:cNvSpPr/>
          <p:nvPr/>
        </p:nvSpPr>
        <p:spPr>
          <a:xfrm>
            <a:off x="4385958" y="6211085"/>
            <a:ext cx="296929" cy="134247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AP1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5ACF7F5-683F-4FF7-A6CC-E275C01C746E}"/>
              </a:ext>
            </a:extLst>
          </p:cNvPr>
          <p:cNvSpPr/>
          <p:nvPr/>
        </p:nvSpPr>
        <p:spPr>
          <a:xfrm>
            <a:off x="5167728" y="6211084"/>
            <a:ext cx="764953" cy="261610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AP1, AP2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D41170A-8B3D-46F6-BDE1-5FD9DDDC526B}"/>
              </a:ext>
            </a:extLst>
          </p:cNvPr>
          <p:cNvSpPr/>
          <p:nvPr/>
        </p:nvSpPr>
        <p:spPr>
          <a:xfrm>
            <a:off x="6934200" y="5713650"/>
            <a:ext cx="811441" cy="261610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BSS1 NFR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616D923-F6F3-4F3F-B4DE-2272E354EE62}"/>
              </a:ext>
            </a:extLst>
          </p:cNvPr>
          <p:cNvSpPr/>
          <p:nvPr/>
        </p:nvSpPr>
        <p:spPr>
          <a:xfrm>
            <a:off x="6934200" y="5257800"/>
            <a:ext cx="811441" cy="261610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pPr algn="ctr" defTabSz="3657412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맑은 고딕"/>
                <a:ea typeface="+mn-ea"/>
              </a:rPr>
              <a:t>BSS2 NFR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7DC45CD-8C34-4133-81F1-5200A6833152}"/>
              </a:ext>
            </a:extLst>
          </p:cNvPr>
          <p:cNvCxnSpPr>
            <a:cxnSpLocks/>
          </p:cNvCxnSpPr>
          <p:nvPr/>
        </p:nvCxnSpPr>
        <p:spPr>
          <a:xfrm flipV="1">
            <a:off x="6172200" y="5638800"/>
            <a:ext cx="1694942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ysDot"/>
            <a:headEnd w="lg" len="lg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05780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065F-B1BD-4D06-B3B0-CF0359AA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 of the proposed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D1DB1-CADC-42C0-8A13-DC1932B12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channel occupancy of AP with low cost</a:t>
            </a:r>
          </a:p>
          <a:p>
            <a:pPr lvl="1"/>
            <a:r>
              <a:rPr lang="en-US" dirty="0"/>
              <a:t>After sharing a TXOP of a nearby AP, the participant AP can continue its EDCA behavior</a:t>
            </a:r>
          </a:p>
          <a:p>
            <a:r>
              <a:rPr lang="en-US" dirty="0"/>
              <a:t>Less signaling overhead</a:t>
            </a:r>
          </a:p>
          <a:p>
            <a:pPr lvl="1"/>
            <a:r>
              <a:rPr lang="en-US" dirty="0"/>
              <a:t>Channel feedback overhead is greatly reduced compare to joint MU-MIMO</a:t>
            </a:r>
          </a:p>
          <a:p>
            <a:pPr lvl="2"/>
            <a:r>
              <a:rPr lang="en-US" dirty="0"/>
              <a:t>An existing scheme, such as NFRP, can maximize the efficiency of feedback collection</a:t>
            </a:r>
          </a:p>
          <a:p>
            <a:pPr lvl="1"/>
            <a:r>
              <a:rPr lang="en-US" dirty="0"/>
              <a:t>Not requiring centralized scheduling</a:t>
            </a:r>
          </a:p>
          <a:p>
            <a:pPr lvl="2"/>
            <a:r>
              <a:rPr lang="en-US" dirty="0"/>
              <a:t>RU allocation can be done by each participating AP</a:t>
            </a:r>
          </a:p>
          <a:p>
            <a:pPr lvl="2"/>
            <a:r>
              <a:rPr lang="en-US" dirty="0"/>
              <a:t>Reducing the requirements on the backhaul link between APs</a:t>
            </a:r>
          </a:p>
          <a:p>
            <a:r>
              <a:rPr lang="en-US" dirty="0"/>
              <a:t>Less requirement on synchronization</a:t>
            </a:r>
          </a:p>
          <a:p>
            <a:pPr lvl="1"/>
            <a:r>
              <a:rPr lang="en-US" dirty="0"/>
              <a:t>The recipients of each AP are decoupled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9141-7C69-4B62-973B-E0363E58A8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12257-97BD-485E-8DC0-40C899DC34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3A0D33-372C-4D83-A163-6009A4C9C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76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9B4A-55E5-41D6-AFD6-A4D97798B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60593-D627-48CE-8D7D-855980BFC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proposed a simple coordinated transmission scheme</a:t>
            </a:r>
          </a:p>
          <a:p>
            <a:pPr lvl="1"/>
            <a:r>
              <a:rPr lang="en-US" dirty="0"/>
              <a:t>The TXOP holder AP provides information corresponding to its own transmission</a:t>
            </a:r>
          </a:p>
          <a:p>
            <a:pPr lvl="1"/>
            <a:r>
              <a:rPr lang="en-US" dirty="0"/>
              <a:t>A nearby AP participates coordinated transmission opportunistically if:</a:t>
            </a:r>
          </a:p>
          <a:p>
            <a:pPr lvl="2"/>
            <a:r>
              <a:rPr lang="en-US" dirty="0"/>
              <a:t>An RU is empty (Coordinated OFDMA)</a:t>
            </a:r>
          </a:p>
          <a:p>
            <a:pPr lvl="2"/>
            <a:r>
              <a:rPr lang="en-US" dirty="0"/>
              <a:t>The recipient of an RU is isolated (Coordinated Spatial Reuse)</a:t>
            </a:r>
          </a:p>
          <a:p>
            <a:r>
              <a:rPr lang="en-US" dirty="0"/>
              <a:t>An existing scheme, such as NFRP can be extended to efficiently collect feedbacks for the coordinated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548AF-2103-41A4-8581-5D7E833B8E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4B1B2-6DBC-4CF1-9842-FDBB494DA0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05EA29-5DA3-42E6-A1AB-BBBEF6FD5E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97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Distributed MU-MIMO and HARQ Support for EHT, 11-18/1116r0</a:t>
            </a:r>
          </a:p>
          <a:p>
            <a:r>
              <a:rPr lang="en-US" dirty="0"/>
              <a:t>[2] Multi-AP Enhancement and Multi-Band Operations, 11-18/1155r1</a:t>
            </a:r>
          </a:p>
          <a:p>
            <a:r>
              <a:rPr lang="en-US" dirty="0"/>
              <a:t>[3] Considerations on AP Coordination, 11-18/1576</a:t>
            </a:r>
          </a:p>
          <a:p>
            <a:r>
              <a:rPr lang="en-US" dirty="0"/>
              <a:t>[4] Terminology for AP Coordination, 11-18/1926r2</a:t>
            </a:r>
          </a:p>
          <a:p>
            <a:r>
              <a:rPr lang="en-US" dirty="0"/>
              <a:t>[5] Joint Processing MU-MIMO Update, 11-19/384r0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6695</TotalTime>
  <Words>716</Words>
  <Application>Microsoft Office PowerPoint</Application>
  <PresentationFormat>Widescreen</PresentationFormat>
  <Paragraphs>137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맑은 고딕</vt:lpstr>
      <vt:lpstr>Arial</vt:lpstr>
      <vt:lpstr>Times New Roman</vt:lpstr>
      <vt:lpstr>Office Theme</vt:lpstr>
      <vt:lpstr>Document</vt:lpstr>
      <vt:lpstr>Coordinated Transmission Scheme for 11be</vt:lpstr>
      <vt:lpstr>Introduction</vt:lpstr>
      <vt:lpstr>The Proposed Coordinated Transmission Scheme (1)</vt:lpstr>
      <vt:lpstr>The Proposed Coordinated Transmission Scheme (2)</vt:lpstr>
      <vt:lpstr>Determining isolated STAs</vt:lpstr>
      <vt:lpstr>Benefit of the proposed scheme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Opportunistic Coordinated OFDMA</dc:title>
  <dc:creator>Woojin Ahn</dc:creator>
  <cp:lastModifiedBy>Woojin Ahn</cp:lastModifiedBy>
  <cp:revision>59</cp:revision>
  <cp:lastPrinted>1601-01-01T00:00:00Z</cp:lastPrinted>
  <dcterms:created xsi:type="dcterms:W3CDTF">2019-05-07T09:25:16Z</dcterms:created>
  <dcterms:modified xsi:type="dcterms:W3CDTF">2019-05-16T15:59:16Z</dcterms:modified>
</cp:coreProperties>
</file>