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6" r:id="rId4"/>
    <p:sldId id="271" r:id="rId5"/>
    <p:sldId id="273" r:id="rId6"/>
    <p:sldId id="268" r:id="rId7"/>
    <p:sldId id="272" r:id="rId8"/>
    <p:sldId id="269" r:id="rId9"/>
    <p:sldId id="270" r:id="rId10"/>
    <p:sldId id="267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43" autoAdjust="0"/>
    <p:restoredTop sz="94660"/>
  </p:normalViewPr>
  <p:slideViewPr>
    <p:cSldViewPr>
      <p:cViewPr varScale="1">
        <p:scale>
          <a:sx n="94" d="100"/>
          <a:sy n="94" d="100"/>
        </p:scale>
        <p:origin x="678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802.11-18/0980r0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802.11-18/0980r0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802.11-18/0980r0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802.11-18/0980r0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596963F5-7B75-439B-8C7F-2834157A26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2018</a:t>
            </a:r>
            <a:endParaRPr 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2ED4E38A-C13D-45AB-BDAA-DE056FD8B5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Jon Rosdahl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075ECD03-F5EF-4795-ADA3-1A3E5C012A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7450E0C-7ED5-4BB5-8890-863087A593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336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4213" y="292079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802.11-18/0926r0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856538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 smtClean="0"/>
              <a:t>TGbd</a:t>
            </a:r>
            <a:r>
              <a:rPr lang="en-GB" dirty="0" smtClean="0"/>
              <a:t> Closing </a:t>
            </a:r>
            <a:r>
              <a:rPr lang="en-GB" dirty="0"/>
              <a:t>Report </a:t>
            </a:r>
            <a:r>
              <a:rPr lang="en-GB" dirty="0" smtClean="0"/>
              <a:t>– </a:t>
            </a:r>
            <a:r>
              <a:rPr lang="en-GB" dirty="0" smtClean="0"/>
              <a:t>Atlanta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550127" y="1868068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2019-05-16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7432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2997872"/>
              </p:ext>
            </p:extLst>
          </p:nvPr>
        </p:nvGraphicFramePr>
        <p:xfrm>
          <a:off x="719137" y="3402851"/>
          <a:ext cx="7780337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0" name="Document" r:id="rId4" imgW="8302326" imgH="1017911" progId="Word.Document.8">
                  <p:embed/>
                </p:oleObj>
              </mc:Choice>
              <mc:Fallback>
                <p:oleObj name="Document" r:id="rId4" imgW="8302326" imgH="101791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137" y="3402851"/>
                        <a:ext cx="7780337" cy="95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95B8BE7-048D-4C6C-95C1-5665FEF86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/>
              <a:t>Teleconferences and Goal for May meeting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4D66123-1FE2-4F62-AE66-BEFF7B702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418013"/>
          </a:xfrm>
        </p:spPr>
        <p:txBody>
          <a:bodyPr>
            <a:normAutofit lnSpcReduction="10000"/>
          </a:bodyPr>
          <a:lstStyle/>
          <a:p>
            <a:r>
              <a:rPr lang="en-US" altLang="zh-CN" dirty="0"/>
              <a:t>Planned TC: </a:t>
            </a:r>
          </a:p>
          <a:p>
            <a:pPr lvl="1"/>
            <a:r>
              <a:rPr lang="en-US" altLang="zh-CN" dirty="0"/>
              <a:t>Date: May 21 </a:t>
            </a:r>
            <a:r>
              <a:rPr lang="en-US" altLang="zh-CN" dirty="0" smtClean="0"/>
              <a:t>; 	Time</a:t>
            </a:r>
            <a:r>
              <a:rPr lang="en-US" altLang="zh-CN" dirty="0"/>
              <a:t>: 10:00am~11:59am, ET</a:t>
            </a:r>
          </a:p>
          <a:p>
            <a:endParaRPr lang="en-US" altLang="zh-CN" dirty="0"/>
          </a:p>
          <a:p>
            <a:r>
              <a:rPr lang="en-US" altLang="zh-CN" dirty="0"/>
              <a:t>New TC plan:</a:t>
            </a:r>
          </a:p>
          <a:p>
            <a:pPr lvl="1"/>
            <a:r>
              <a:rPr lang="en-US" altLang="zh-CN" dirty="0"/>
              <a:t>Date: Jun 18, </a:t>
            </a:r>
            <a:r>
              <a:rPr lang="en-US" altLang="zh-CN" b="1" u="sng" dirty="0"/>
              <a:t>Jun 25,</a:t>
            </a:r>
            <a:r>
              <a:rPr lang="en-US" altLang="zh-CN" dirty="0"/>
              <a:t> Aug </a:t>
            </a:r>
            <a:r>
              <a:rPr lang="en-US" altLang="zh-CN" dirty="0" smtClean="0"/>
              <a:t>6; 	Time</a:t>
            </a:r>
            <a:r>
              <a:rPr lang="en-US" altLang="zh-CN" dirty="0"/>
              <a:t>: 10:00am ~ 11:59am, ET</a:t>
            </a:r>
          </a:p>
          <a:p>
            <a:pPr lvl="1"/>
            <a:endParaRPr lang="en-US" altLang="zh-CN" dirty="0"/>
          </a:p>
          <a:p>
            <a:pPr lvl="1"/>
            <a:r>
              <a:rPr lang="en-US" altLang="zh-CN" dirty="0"/>
              <a:t>Date: Jun 4, Jul </a:t>
            </a:r>
            <a:r>
              <a:rPr lang="en-US" altLang="zh-CN" dirty="0" smtClean="0"/>
              <a:t>2; 			Time</a:t>
            </a:r>
            <a:r>
              <a:rPr lang="en-US" altLang="zh-CN" dirty="0"/>
              <a:t>: 6:00pm ~ 8:00pm, ET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Goal for May meeting</a:t>
            </a:r>
            <a:endParaRPr lang="en-US" altLang="zh-CN" dirty="0"/>
          </a:p>
          <a:p>
            <a:pPr lvl="1"/>
            <a:r>
              <a:rPr lang="en-US" altLang="zh-CN" dirty="0" smtClean="0"/>
              <a:t>Develop FRD and SFD</a:t>
            </a:r>
          </a:p>
          <a:p>
            <a:pPr lvl="1"/>
            <a:r>
              <a:rPr lang="en-US" altLang="zh-CN" dirty="0" smtClean="0"/>
              <a:t>Call for technical submissions for FRD and SFD</a:t>
            </a:r>
          </a:p>
          <a:p>
            <a:pPr lvl="1"/>
            <a:r>
              <a:rPr lang="en-US" dirty="0" smtClean="0"/>
              <a:t>Form PHY/MAC </a:t>
            </a:r>
            <a:r>
              <a:rPr lang="en-US" dirty="0" err="1" smtClean="0"/>
              <a:t>adhoc</a:t>
            </a:r>
            <a:r>
              <a:rPr lang="en-US" dirty="0" smtClean="0"/>
              <a:t> leadership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E925157-1A30-425D-8968-13D2240892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BBDFAEF7-10ED-486D-A0CB-86AD6331A83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456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en-US" dirty="0"/>
              <a:t>Closing report for </a:t>
            </a:r>
            <a:r>
              <a:rPr lang="en-GB" altLang="en-US" dirty="0" smtClean="0"/>
              <a:t>May 2019 </a:t>
            </a:r>
            <a:r>
              <a:rPr lang="en-GB" altLang="en-US" dirty="0" err="1" smtClean="0"/>
              <a:t>TGbd</a:t>
            </a:r>
            <a:r>
              <a:rPr lang="en-GB" altLang="en-US" dirty="0" smtClean="0"/>
              <a:t> meeting in Atlanta, GA, USA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DBDFE0C-82E1-46BE-987F-B7EF866C9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Completed work items in the week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D7B87A0-10F9-4121-935C-57A81A40B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799"/>
            <a:ext cx="7770813" cy="4646613"/>
          </a:xfrm>
        </p:spPr>
        <p:txBody>
          <a:bodyPr>
            <a:normAutofit fontScale="55000" lnSpcReduction="20000"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</a:pPr>
            <a:r>
              <a:rPr lang="en-US" altLang="en-US" sz="34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6 meeting slots were allocated in the week. 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</a:pPr>
            <a:r>
              <a:rPr lang="en-US" altLang="en-US" sz="34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Meeting agenda: the last revision of 11-19/0595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</a:pPr>
            <a:r>
              <a:rPr lang="en-US" altLang="en-US" sz="34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Work items completed in this week include: </a:t>
            </a:r>
            <a:endParaRPr lang="en-US" altLang="en-US" sz="34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Approve the meeting minutes for Mar meeting and Apr/May CCs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Discuss and approve the liaison response draft corresponding to liaison statement from ITU-T CITS (11-19/0843r0)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Review </a:t>
            </a:r>
            <a:r>
              <a:rPr lang="en-US" altLang="en-US" sz="2900" dirty="0" err="1" smtClean="0">
                <a:solidFill>
                  <a:schemeClr val="tx1"/>
                </a:solidFill>
                <a:ea typeface="MS PGothic" panose="020B0600070205080204" pitchFamily="34" charset="-128"/>
              </a:rPr>
              <a:t>TGbd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 timeline, no change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Teleconference plan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after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May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meeting was settled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The group agreed to form two </a:t>
            </a:r>
            <a:r>
              <a:rPr lang="en-US" altLang="en-US" sz="2900" dirty="0" err="1" smtClean="0">
                <a:solidFill>
                  <a:schemeClr val="tx1"/>
                </a:solidFill>
                <a:ea typeface="MS PGothic" panose="020B0600070205080204" pitchFamily="34" charset="-128"/>
              </a:rPr>
              <a:t>adhocs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 and call for nomination of co-chairs for each </a:t>
            </a:r>
            <a:r>
              <a:rPr lang="en-US" altLang="en-US" sz="2900" dirty="0" err="1" smtClean="0">
                <a:solidFill>
                  <a:schemeClr val="tx1"/>
                </a:solidFill>
                <a:ea typeface="MS PGothic" panose="020B0600070205080204" pitchFamily="34" charset="-128"/>
              </a:rPr>
              <a:t>adhoc</a:t>
            </a:r>
            <a:endParaRPr lang="en-US" altLang="en-US" sz="2900" dirty="0" smtClean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21 tech presentations were submitted for the week and part of them were presented in the week. </a:t>
            </a:r>
          </a:p>
          <a:p>
            <a:pPr lvl="1"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sz="25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8 </a:t>
            </a:r>
            <a:r>
              <a:rPr lang="en-US" sz="25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motions passed for developing FRD and SFD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IEEE 802.18 progress on 5GAA comment updated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endParaRPr lang="en-US" sz="2900" dirty="0"/>
          </a:p>
        </p:txBody>
      </p:sp>
      <p:sp>
        <p:nvSpPr>
          <p:cNvPr id="19460" name="灯片编号占位符 3">
            <a:extLst>
              <a:ext uri="{FF2B5EF4-FFF2-40B4-BE49-F238E27FC236}">
                <a16:creationId xmlns="" xmlns:a16="http://schemas.microsoft.com/office/drawing/2014/main" id="{548A6D8A-AFDC-4E13-A6E7-EED634F2E70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>
                <a:solidFill>
                  <a:schemeClr val="tx1"/>
                </a:solidFill>
                <a:ea typeface="MS PGothic" panose="020B0600070205080204" pitchFamily="34" charset="-128"/>
                <a:cs typeface="Arial Unicode MS" panose="020B0604020202020204" pitchFamily="34" charset="-128"/>
              </a:rPr>
              <a:t>Slide </a:t>
            </a:r>
            <a:fld id="{2C41C87B-5680-448A-80C1-C50BF4FA17C2}" type="slidenum">
              <a:rPr lang="en-US" altLang="en-US" sz="1200" b="0" smtClean="0">
                <a:solidFill>
                  <a:schemeClr val="tx1"/>
                </a:solidFill>
                <a:ea typeface="MS PGothic" panose="020B060007020508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>
              <a:solidFill>
                <a:schemeClr val="tx1"/>
              </a:solidFill>
              <a:ea typeface="MS PGothic" panose="020B060007020508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9458" name="日期占位符 1">
            <a:extLst>
              <a:ext uri="{FF2B5EF4-FFF2-40B4-BE49-F238E27FC236}">
                <a16:creationId xmlns="" xmlns:a16="http://schemas.microsoft.com/office/drawing/2014/main" id="{67D14339-D42D-45DB-8332-6253F8638EEC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May 2019</a:t>
            </a:r>
            <a:endParaRPr lang="en-US" altLang="en-US" sz="1800" dirty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634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Motion on LS response to CITS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Move to adopt the content in 11-19/0843r0 for IEEE 802.11 WG’s approval to send to ITU-T CITS and grant the 802.11 WG chair editorial privilege.</a:t>
            </a:r>
          </a:p>
          <a:p>
            <a:endParaRPr lang="en-US" altLang="zh-CN" dirty="0"/>
          </a:p>
          <a:p>
            <a:r>
              <a:rPr lang="en-US" altLang="zh-CN" dirty="0"/>
              <a:t>Moved:  	</a:t>
            </a:r>
            <a:r>
              <a:rPr lang="en-US" altLang="zh-CN" dirty="0" err="1" smtClean="0"/>
              <a:t>Dongguk</a:t>
            </a:r>
            <a:r>
              <a:rPr lang="en-US" altLang="zh-CN" dirty="0" smtClean="0"/>
              <a:t> Lim</a:t>
            </a:r>
            <a:endParaRPr lang="en-US" altLang="zh-CN" dirty="0"/>
          </a:p>
          <a:p>
            <a:r>
              <a:rPr lang="en-US" altLang="zh-CN" dirty="0"/>
              <a:t>Seconded: 	</a:t>
            </a:r>
            <a:r>
              <a:rPr lang="en-US" altLang="zh-CN" dirty="0" err="1" smtClean="0"/>
              <a:t>Rui</a:t>
            </a:r>
            <a:r>
              <a:rPr lang="en-US" altLang="zh-CN" dirty="0" smtClean="0"/>
              <a:t> Yang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Result: </a:t>
            </a:r>
            <a:r>
              <a:rPr lang="en-US" altLang="zh-CN" dirty="0" smtClean="0"/>
              <a:t>33Y/0N/2A </a:t>
            </a:r>
            <a:endParaRPr lang="en-US" altLang="zh-CN" dirty="0"/>
          </a:p>
          <a:p>
            <a:r>
              <a:rPr lang="en-US" altLang="zh-CN" dirty="0"/>
              <a:t>Motion passed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Sun (ZTE)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3884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Motion on forming </a:t>
            </a:r>
            <a:r>
              <a:rPr lang="en-US" altLang="zh-CN" dirty="0" err="1"/>
              <a:t>Adhoc</a:t>
            </a:r>
            <a:r>
              <a:rPr lang="en-US" altLang="zh-CN" dirty="0"/>
              <a:t> Groups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Move to form two </a:t>
            </a:r>
            <a:r>
              <a:rPr lang="en-US" altLang="zh-CN" dirty="0" err="1"/>
              <a:t>adhoc</a:t>
            </a:r>
            <a:r>
              <a:rPr lang="en-US" altLang="zh-CN" dirty="0"/>
              <a:t> groups: MAC and PHY and two co-chairs for each </a:t>
            </a:r>
            <a:r>
              <a:rPr lang="en-US" altLang="zh-CN" dirty="0" err="1"/>
              <a:t>adhoc</a:t>
            </a:r>
            <a:r>
              <a:rPr lang="en-US" altLang="zh-CN" dirty="0"/>
              <a:t> group.</a:t>
            </a:r>
          </a:p>
          <a:p>
            <a:endParaRPr lang="en-US" altLang="zh-CN" dirty="0"/>
          </a:p>
          <a:p>
            <a:r>
              <a:rPr lang="en-US" altLang="zh-CN" dirty="0"/>
              <a:t>Moved: </a:t>
            </a:r>
            <a:r>
              <a:rPr lang="en-US" altLang="zh-CN" dirty="0" err="1"/>
              <a:t>Hongyuan</a:t>
            </a:r>
            <a:r>
              <a:rPr lang="en-US" altLang="zh-CN" dirty="0"/>
              <a:t> Zhang </a:t>
            </a:r>
          </a:p>
          <a:p>
            <a:r>
              <a:rPr lang="en-US" altLang="zh-CN" dirty="0"/>
              <a:t>Seconded: Al </a:t>
            </a:r>
            <a:r>
              <a:rPr lang="en-US" altLang="zh-CN" dirty="0" err="1"/>
              <a:t>Petrick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Result: 13Y/0N/12A, Passed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Sun (ZTE)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1661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Tech submissions presented after Mar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Sun (ZTE)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987425" y="1770528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normAutofit fontScale="62500" lnSpcReduction="20000"/>
          </a:bodyPr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defRPr/>
            </a:pPr>
            <a:r>
              <a:rPr lang="en-US" altLang="en-US" b="0" dirty="0">
                <a:solidFill>
                  <a:srgbClr val="00B050"/>
                </a:solidFill>
                <a:latin typeface="Calibri" panose="020F0502020204030204" pitchFamily="34" charset="0"/>
              </a:rPr>
              <a:t>11-19/0349, </a:t>
            </a:r>
            <a:r>
              <a:rPr lang="en-US" altLang="zh-CN" b="0" dirty="0">
                <a:solidFill>
                  <a:srgbClr val="00B050"/>
                </a:solidFill>
                <a:latin typeface="Calibri" panose="020F0502020204030204" pitchFamily="34" charset="0"/>
              </a:rPr>
              <a:t>NGV indication in legacy unicast PPDU, </a:t>
            </a:r>
            <a:r>
              <a:rPr lang="en-US" altLang="zh-CN" b="0" dirty="0" err="1">
                <a:solidFill>
                  <a:srgbClr val="00B050"/>
                </a:solidFill>
                <a:latin typeface="Calibri" panose="020F0502020204030204" pitchFamily="34" charset="0"/>
              </a:rPr>
              <a:t>Liwen</a:t>
            </a:r>
            <a:r>
              <a:rPr lang="en-US" altLang="zh-CN" b="0" dirty="0">
                <a:solidFill>
                  <a:srgbClr val="00B050"/>
                </a:solidFill>
                <a:latin typeface="Calibri" panose="020F0502020204030204" pitchFamily="34" charset="0"/>
              </a:rPr>
              <a:t> Chu (Marvell)</a:t>
            </a:r>
          </a:p>
          <a:p>
            <a:pPr algn="just">
              <a:defRPr/>
            </a:pPr>
            <a:r>
              <a:rPr lang="en-US" altLang="zh-CN" b="0" dirty="0">
                <a:solidFill>
                  <a:srgbClr val="00B050"/>
                </a:solidFill>
                <a:latin typeface="Calibri" panose="020F0502020204030204" pitchFamily="34" charset="0"/>
              </a:rPr>
              <a:t>11-19/0366r3, 20MHz Channel Access in 11 </a:t>
            </a:r>
            <a:r>
              <a:rPr lang="en-US" altLang="zh-CN" b="0" dirty="0" err="1">
                <a:solidFill>
                  <a:srgbClr val="00B050"/>
                </a:solidFill>
                <a:latin typeface="Calibri" panose="020F0502020204030204" pitchFamily="34" charset="0"/>
              </a:rPr>
              <a:t>bd</a:t>
            </a:r>
            <a:r>
              <a:rPr lang="en-US" altLang="zh-CN" b="0" dirty="0">
                <a:solidFill>
                  <a:srgbClr val="00B050"/>
                </a:solidFill>
                <a:latin typeface="Calibri" panose="020F0502020204030204" pitchFamily="34" charset="0"/>
              </a:rPr>
              <a:t>, </a:t>
            </a:r>
            <a:r>
              <a:rPr lang="en-US" altLang="zh-CN" b="0" dirty="0" err="1">
                <a:solidFill>
                  <a:srgbClr val="00B050"/>
                </a:solidFill>
                <a:latin typeface="Calibri" panose="020F0502020204030204" pitchFamily="34" charset="0"/>
              </a:rPr>
              <a:t>Insun</a:t>
            </a:r>
            <a:r>
              <a:rPr lang="en-US" altLang="zh-CN" b="0" dirty="0">
                <a:solidFill>
                  <a:srgbClr val="00B050"/>
                </a:solidFill>
                <a:latin typeface="Calibri" panose="020F0502020204030204" pitchFamily="34" charset="0"/>
              </a:rPr>
              <a:t> Jang (LG Electronics)</a:t>
            </a:r>
          </a:p>
          <a:p>
            <a:pPr algn="just">
              <a:defRPr/>
            </a:pPr>
            <a:r>
              <a:rPr lang="en-US" altLang="en-US" b="0" dirty="0">
                <a:solidFill>
                  <a:srgbClr val="00B050"/>
                </a:solidFill>
                <a:latin typeface="Calibri" panose="020F0502020204030204" pitchFamily="34" charset="0"/>
              </a:rPr>
              <a:t>11-19/0368, Channel usage in NGV, </a:t>
            </a:r>
            <a:r>
              <a:rPr lang="en-US" altLang="en-US" b="0" dirty="0" err="1">
                <a:solidFill>
                  <a:srgbClr val="00B050"/>
                </a:solidFill>
                <a:latin typeface="Calibri" panose="020F0502020204030204" pitchFamily="34" charset="0"/>
              </a:rPr>
              <a:t>Hanseul</a:t>
            </a:r>
            <a:r>
              <a:rPr lang="en-US" altLang="en-US" b="0" dirty="0">
                <a:solidFill>
                  <a:srgbClr val="00B050"/>
                </a:solidFill>
                <a:latin typeface="Calibri" panose="020F0502020204030204" pitchFamily="34" charset="0"/>
              </a:rPr>
              <a:t> Hong (</a:t>
            </a:r>
            <a:r>
              <a:rPr lang="en-US" altLang="en-US" b="0" dirty="0" err="1">
                <a:solidFill>
                  <a:srgbClr val="00B050"/>
                </a:solidFill>
                <a:latin typeface="Calibri" panose="020F0502020204030204" pitchFamily="34" charset="0"/>
              </a:rPr>
              <a:t>Yonsei</a:t>
            </a:r>
            <a:r>
              <a:rPr lang="en-US" altLang="en-US" b="0" dirty="0">
                <a:solidFill>
                  <a:srgbClr val="00B050"/>
                </a:solidFill>
                <a:latin typeface="Calibri" panose="020F0502020204030204" pitchFamily="34" charset="0"/>
              </a:rPr>
              <a:t> Univ.)</a:t>
            </a:r>
          </a:p>
          <a:p>
            <a:pPr algn="just">
              <a:defRPr/>
            </a:pPr>
            <a:r>
              <a:rPr lang="en-US" altLang="en-US" b="0" dirty="0">
                <a:solidFill>
                  <a:srgbClr val="00B050"/>
                </a:solidFill>
                <a:latin typeface="Calibri" panose="020F0502020204030204" pitchFamily="34" charset="0"/>
              </a:rPr>
              <a:t>11-19/0082r3, </a:t>
            </a:r>
            <a:r>
              <a:rPr lang="en-US" altLang="zh-CN" b="0" dirty="0">
                <a:solidFill>
                  <a:srgbClr val="00B050"/>
                </a:solidFill>
                <a:latin typeface="Calibri" panose="020F0502020204030204" pitchFamily="34" charset="0"/>
              </a:rPr>
              <a:t>Interoperable Approach for NGV New Modulations, Michael Fischer (NXP)</a:t>
            </a:r>
          </a:p>
          <a:p>
            <a:pPr algn="just">
              <a:defRPr/>
            </a:pPr>
            <a:r>
              <a:rPr lang="en-US" altLang="en-US" b="0" dirty="0">
                <a:solidFill>
                  <a:srgbClr val="00B050"/>
                </a:solidFill>
                <a:latin typeface="Calibri" panose="020F0502020204030204" pitchFamily="34" charset="0"/>
              </a:rPr>
              <a:t>11-19/0375, </a:t>
            </a:r>
            <a:r>
              <a:rPr lang="en-US" altLang="zh-CN" b="0" dirty="0">
                <a:solidFill>
                  <a:srgbClr val="00B050"/>
                </a:solidFill>
                <a:latin typeface="Calibri" panose="020F0502020204030204" pitchFamily="34" charset="0"/>
              </a:rPr>
              <a:t>Frame Aggregation, James </a:t>
            </a:r>
            <a:r>
              <a:rPr lang="en-US" altLang="zh-CN" b="0" dirty="0" err="1">
                <a:solidFill>
                  <a:srgbClr val="00B050"/>
                </a:solidFill>
                <a:latin typeface="Calibri" panose="020F0502020204030204" pitchFamily="34" charset="0"/>
              </a:rPr>
              <a:t>Lepp</a:t>
            </a:r>
            <a:r>
              <a:rPr lang="en-US" altLang="zh-CN" b="0" dirty="0">
                <a:solidFill>
                  <a:srgbClr val="00B050"/>
                </a:solidFill>
                <a:latin typeface="Calibri" panose="020F0502020204030204" pitchFamily="34" charset="0"/>
              </a:rPr>
              <a:t> (BlackBerry)</a:t>
            </a:r>
          </a:p>
          <a:p>
            <a:pPr algn="just">
              <a:defRPr/>
            </a:pPr>
            <a:r>
              <a:rPr lang="en-US" altLang="en-US" b="0" dirty="0">
                <a:solidFill>
                  <a:srgbClr val="00B050"/>
                </a:solidFill>
                <a:latin typeface="Calibri" panose="020F0502020204030204" pitchFamily="34" charset="0"/>
              </a:rPr>
              <a:t>11-19/0376, Rate Buckets, James </a:t>
            </a:r>
            <a:r>
              <a:rPr lang="en-US" altLang="en-US" b="0" dirty="0" err="1">
                <a:solidFill>
                  <a:srgbClr val="00B050"/>
                </a:solidFill>
                <a:latin typeface="Calibri" panose="020F0502020204030204" pitchFamily="34" charset="0"/>
              </a:rPr>
              <a:t>Lepp</a:t>
            </a:r>
            <a:r>
              <a:rPr lang="en-US" altLang="en-US" b="0" dirty="0">
                <a:solidFill>
                  <a:srgbClr val="00B050"/>
                </a:solidFill>
                <a:latin typeface="Calibri" panose="020F0502020204030204" pitchFamily="34" charset="0"/>
              </a:rPr>
              <a:t> (BlackBerry)</a:t>
            </a:r>
          </a:p>
          <a:p>
            <a:pPr algn="just">
              <a:defRPr/>
            </a:pPr>
            <a:r>
              <a:rPr lang="en-US" altLang="en-US" b="0" dirty="0">
                <a:solidFill>
                  <a:srgbClr val="00B050"/>
                </a:solidFill>
                <a:latin typeface="Calibri" panose="020F0502020204030204" pitchFamily="34" charset="0"/>
              </a:rPr>
              <a:t>11-19/0393, simulation of potential PHY technology for NGV, </a:t>
            </a:r>
            <a:r>
              <a:rPr lang="en-US" altLang="en-US" b="0" dirty="0" err="1">
                <a:solidFill>
                  <a:srgbClr val="00B050"/>
                </a:solidFill>
                <a:latin typeface="Calibri" panose="020F0502020204030204" pitchFamily="34" charset="0"/>
              </a:rPr>
              <a:t>Yonggang</a:t>
            </a:r>
            <a:r>
              <a:rPr lang="en-US" altLang="en-US" b="0" dirty="0">
                <a:solidFill>
                  <a:srgbClr val="00B050"/>
                </a:solidFill>
                <a:latin typeface="Calibri" panose="020F0502020204030204" pitchFamily="34" charset="0"/>
              </a:rPr>
              <a:t> Fang (ZTE)</a:t>
            </a:r>
          </a:p>
          <a:p>
            <a:pPr algn="just">
              <a:defRPr/>
            </a:pPr>
            <a:r>
              <a:rPr lang="en-US" altLang="en-US" b="0" dirty="0">
                <a:solidFill>
                  <a:srgbClr val="00B050"/>
                </a:solidFill>
                <a:latin typeface="Calibri" panose="020F0502020204030204" pitchFamily="34" charset="0"/>
              </a:rPr>
              <a:t>11-19/0688, 11bd MCS Discussions, </a:t>
            </a:r>
            <a:r>
              <a:rPr lang="en-US" altLang="en-US" b="0" dirty="0" err="1">
                <a:solidFill>
                  <a:srgbClr val="00B050"/>
                </a:solidFill>
                <a:latin typeface="Calibri" panose="020F0502020204030204" pitchFamily="34" charset="0"/>
              </a:rPr>
              <a:t>Sudhir</a:t>
            </a:r>
            <a:r>
              <a:rPr lang="en-US" altLang="en-US" b="0" dirty="0">
                <a:solidFill>
                  <a:srgbClr val="00B050"/>
                </a:solidFill>
                <a:latin typeface="Calibri" panose="020F0502020204030204" pitchFamily="34" charset="0"/>
              </a:rPr>
              <a:t> </a:t>
            </a:r>
            <a:r>
              <a:rPr lang="en-US" altLang="en-US" b="0" dirty="0" err="1">
                <a:solidFill>
                  <a:srgbClr val="00B050"/>
                </a:solidFill>
                <a:latin typeface="Calibri" panose="020F0502020204030204" pitchFamily="34" charset="0"/>
              </a:rPr>
              <a:t>Srinivasa</a:t>
            </a:r>
            <a:r>
              <a:rPr lang="en-US" altLang="en-US" b="0" dirty="0">
                <a:solidFill>
                  <a:srgbClr val="00B050"/>
                </a:solidFill>
                <a:latin typeface="Calibri" panose="020F0502020204030204" pitchFamily="34" charset="0"/>
              </a:rPr>
              <a:t> (Marvell) </a:t>
            </a:r>
          </a:p>
          <a:p>
            <a:pPr algn="just">
              <a:defRPr/>
            </a:pPr>
            <a:r>
              <a:rPr lang="en-US" altLang="en-US" b="0" dirty="0">
                <a:solidFill>
                  <a:srgbClr val="00B050"/>
                </a:solidFill>
                <a:latin typeface="Calibri" panose="020F0502020204030204" pitchFamily="34" charset="0"/>
              </a:rPr>
              <a:t>11-19/0683, MCS, PPDU format of Responding Frame, </a:t>
            </a:r>
            <a:r>
              <a:rPr lang="en-US" altLang="en-US" b="0" dirty="0" err="1">
                <a:solidFill>
                  <a:srgbClr val="00B050"/>
                </a:solidFill>
                <a:latin typeface="Calibri" panose="020F0502020204030204" pitchFamily="34" charset="0"/>
              </a:rPr>
              <a:t>Liwen</a:t>
            </a:r>
            <a:r>
              <a:rPr lang="en-US" altLang="en-US" b="0" dirty="0">
                <a:solidFill>
                  <a:srgbClr val="00B050"/>
                </a:solidFill>
                <a:latin typeface="Calibri" panose="020F0502020204030204" pitchFamily="34" charset="0"/>
              </a:rPr>
              <a:t> Chu (Marvell)</a:t>
            </a:r>
          </a:p>
          <a:p>
            <a:pPr algn="just">
              <a:defRPr/>
            </a:pPr>
            <a:r>
              <a:rPr lang="en-US" altLang="en-US" b="0" dirty="0">
                <a:solidFill>
                  <a:srgbClr val="00B050"/>
                </a:solidFill>
                <a:latin typeface="Calibri" panose="020F0502020204030204" pitchFamily="34" charset="0"/>
              </a:rPr>
              <a:t>11-19/0686, PHY Numerology Discussions, Prashant Sharma (Marvell)</a:t>
            </a:r>
          </a:p>
          <a:p>
            <a:pPr algn="just">
              <a:defRPr/>
            </a:pPr>
            <a:r>
              <a:rPr lang="en-US" altLang="en-US" b="0" dirty="0">
                <a:solidFill>
                  <a:srgbClr val="00B050"/>
                </a:solidFill>
                <a:latin typeface="Calibri" panose="020F0502020204030204" pitchFamily="34" charset="0"/>
              </a:rPr>
              <a:t>11-19/0739, PPDU format for 11bd, </a:t>
            </a:r>
            <a:r>
              <a:rPr lang="en-US" altLang="en-US" b="0" dirty="0" err="1">
                <a:solidFill>
                  <a:srgbClr val="00B050"/>
                </a:solidFill>
                <a:latin typeface="Calibri" panose="020F0502020204030204" pitchFamily="34" charset="0"/>
              </a:rPr>
              <a:t>Dongguk</a:t>
            </a:r>
            <a:r>
              <a:rPr lang="en-US" altLang="en-US" b="0" dirty="0">
                <a:solidFill>
                  <a:srgbClr val="00B050"/>
                </a:solidFill>
                <a:latin typeface="Calibri" panose="020F0502020204030204" pitchFamily="34" charset="0"/>
              </a:rPr>
              <a:t> Lim (LGE)</a:t>
            </a:r>
          </a:p>
          <a:p>
            <a:pPr algn="just">
              <a:defRPr/>
            </a:pPr>
            <a:r>
              <a:rPr lang="en-US" altLang="en-US" b="0" dirty="0">
                <a:solidFill>
                  <a:srgbClr val="00B050"/>
                </a:solidFill>
                <a:latin typeface="Calibri" panose="020F0502020204030204" pitchFamily="34" charset="0"/>
              </a:rPr>
              <a:t>11-19/0684, </a:t>
            </a:r>
            <a:r>
              <a:rPr lang="en-US" altLang="en-US" b="0" dirty="0" err="1">
                <a:solidFill>
                  <a:srgbClr val="00B050"/>
                </a:solidFill>
                <a:latin typeface="Calibri" panose="020F0502020204030204" pitchFamily="34" charset="0"/>
              </a:rPr>
              <a:t>Midamble</a:t>
            </a:r>
            <a:r>
              <a:rPr lang="en-US" altLang="en-US" b="0" dirty="0">
                <a:solidFill>
                  <a:srgbClr val="00B050"/>
                </a:solidFill>
                <a:latin typeface="Calibri" panose="020F0502020204030204" pitchFamily="34" charset="0"/>
              </a:rPr>
              <a:t> Periodicity, Prashant Sharma (Marvell)</a:t>
            </a:r>
          </a:p>
          <a:p>
            <a:pPr algn="just">
              <a:defRPr/>
            </a:pPr>
            <a:r>
              <a:rPr lang="en-US" altLang="en-US" b="0" dirty="0">
                <a:solidFill>
                  <a:srgbClr val="00B050"/>
                </a:solidFill>
                <a:latin typeface="Calibri" panose="020F0502020204030204" pitchFamily="34" charset="0"/>
              </a:rPr>
              <a:t>11-19/0685, </a:t>
            </a:r>
            <a:r>
              <a:rPr lang="en-US" altLang="en-US" b="0" dirty="0" err="1">
                <a:solidFill>
                  <a:srgbClr val="00B050"/>
                </a:solidFill>
                <a:latin typeface="Calibri" panose="020F0502020204030204" pitchFamily="34" charset="0"/>
              </a:rPr>
              <a:t>Midamble</a:t>
            </a:r>
            <a:r>
              <a:rPr lang="en-US" altLang="en-US" b="0" dirty="0">
                <a:solidFill>
                  <a:srgbClr val="00B050"/>
                </a:solidFill>
                <a:latin typeface="Calibri" panose="020F0502020204030204" pitchFamily="34" charset="0"/>
              </a:rPr>
              <a:t> Compression, Prashant Sharma (Marvell)</a:t>
            </a:r>
          </a:p>
          <a:p>
            <a:pPr algn="just">
              <a:defRPr/>
            </a:pPr>
            <a:r>
              <a:rPr lang="en-US" altLang="en-US" b="0" dirty="0">
                <a:solidFill>
                  <a:srgbClr val="00B050"/>
                </a:solidFill>
                <a:latin typeface="Calibri" panose="020F0502020204030204" pitchFamily="34" charset="0"/>
              </a:rPr>
              <a:t>11-19/0740, Performance evaluation of </a:t>
            </a:r>
            <a:r>
              <a:rPr lang="en-US" altLang="en-US" b="0" dirty="0" err="1">
                <a:solidFill>
                  <a:srgbClr val="00B050"/>
                </a:solidFill>
                <a:latin typeface="Calibri" panose="020F0502020204030204" pitchFamily="34" charset="0"/>
              </a:rPr>
              <a:t>Midamble</a:t>
            </a:r>
            <a:r>
              <a:rPr lang="en-US" altLang="en-US" b="0" dirty="0">
                <a:solidFill>
                  <a:srgbClr val="00B050"/>
                </a:solidFill>
                <a:latin typeface="Calibri" panose="020F0502020204030204" pitchFamily="34" charset="0"/>
              </a:rPr>
              <a:t>, </a:t>
            </a:r>
            <a:r>
              <a:rPr lang="en-US" altLang="en-US" b="0" dirty="0" err="1">
                <a:solidFill>
                  <a:srgbClr val="00B050"/>
                </a:solidFill>
                <a:latin typeface="Calibri" panose="020F0502020204030204" pitchFamily="34" charset="0"/>
              </a:rPr>
              <a:t>Dongguk</a:t>
            </a:r>
            <a:r>
              <a:rPr lang="en-US" altLang="en-US" b="0" dirty="0">
                <a:solidFill>
                  <a:srgbClr val="00B050"/>
                </a:solidFill>
                <a:latin typeface="Calibri" panose="020F0502020204030204" pitchFamily="34" charset="0"/>
              </a:rPr>
              <a:t> Lim (LGE)</a:t>
            </a:r>
          </a:p>
          <a:p>
            <a:pPr algn="just">
              <a:defRPr/>
            </a:pPr>
            <a:r>
              <a:rPr lang="en-US" altLang="en-US" b="0" dirty="0">
                <a:solidFill>
                  <a:srgbClr val="00B050"/>
                </a:solidFill>
                <a:latin typeface="Calibri" panose="020F0502020204030204" pitchFamily="34" charset="0"/>
              </a:rPr>
              <a:t>11-19/0715, 20 MHz channel usage, Onn Haran (</a:t>
            </a:r>
            <a:r>
              <a:rPr lang="en-US" altLang="en-US" b="0" dirty="0" err="1">
                <a:solidFill>
                  <a:srgbClr val="00B050"/>
                </a:solidFill>
                <a:latin typeface="Calibri" panose="020F0502020204030204" pitchFamily="34" charset="0"/>
              </a:rPr>
              <a:t>Autotalks</a:t>
            </a:r>
            <a:r>
              <a:rPr lang="en-US" altLang="en-US" b="0" dirty="0">
                <a:solidFill>
                  <a:srgbClr val="00B050"/>
                </a:solidFill>
                <a:latin typeface="Calibri" panose="020F0502020204030204" pitchFamily="34" charset="0"/>
              </a:rPr>
              <a:t>)</a:t>
            </a:r>
          </a:p>
          <a:p>
            <a:pPr algn="just">
              <a:defRPr/>
            </a:pPr>
            <a:r>
              <a:rPr lang="en-US" altLang="zh-CN" b="0" dirty="0">
                <a:solidFill>
                  <a:srgbClr val="00B050"/>
                </a:solidFill>
                <a:latin typeface="Calibri" panose="020F0502020204030204" pitchFamily="34" charset="0"/>
              </a:rPr>
              <a:t>11-19/0807, Consideration on 20MHz channel access in 11bd, </a:t>
            </a:r>
            <a:r>
              <a:rPr lang="en-US" altLang="zh-CN" b="0" dirty="0" err="1">
                <a:solidFill>
                  <a:srgbClr val="00B050"/>
                </a:solidFill>
                <a:latin typeface="Calibri" panose="020F0502020204030204" pitchFamily="34" charset="0"/>
              </a:rPr>
              <a:t>Yongsu</a:t>
            </a:r>
            <a:r>
              <a:rPr lang="en-US" altLang="zh-CN" b="0" dirty="0">
                <a:solidFill>
                  <a:srgbClr val="00B050"/>
                </a:solidFill>
                <a:latin typeface="Calibri" panose="020F0502020204030204" pitchFamily="34" charset="0"/>
              </a:rPr>
              <a:t> </a:t>
            </a:r>
            <a:r>
              <a:rPr lang="en-US" altLang="zh-CN" b="0" dirty="0" err="1">
                <a:solidFill>
                  <a:srgbClr val="00B050"/>
                </a:solidFill>
                <a:latin typeface="Calibri" panose="020F0502020204030204" pitchFamily="34" charset="0"/>
              </a:rPr>
              <a:t>Gwak</a:t>
            </a:r>
            <a:r>
              <a:rPr lang="en-US" altLang="zh-CN" b="0" dirty="0">
                <a:solidFill>
                  <a:srgbClr val="00B050"/>
                </a:solidFill>
                <a:latin typeface="Calibri" panose="020F0502020204030204" pitchFamily="34" charset="0"/>
              </a:rPr>
              <a:t> (KNUT)</a:t>
            </a:r>
          </a:p>
          <a:p>
            <a:pPr algn="just">
              <a:defRPr/>
            </a:pPr>
            <a:r>
              <a:rPr lang="en-US" altLang="en-US" b="0" dirty="0">
                <a:solidFill>
                  <a:srgbClr val="00B050"/>
                </a:solidFill>
                <a:latin typeface="Calibri" panose="020F0502020204030204" pitchFamily="34" charset="0"/>
              </a:rPr>
              <a:t>11-19/0276r3, MAC Service Update for NGV, Michael Fischer (NXP)</a:t>
            </a:r>
          </a:p>
          <a:p>
            <a:pPr algn="just">
              <a:defRPr/>
            </a:pPr>
            <a:r>
              <a:rPr lang="en-US" altLang="en-US" b="0" dirty="0">
                <a:solidFill>
                  <a:srgbClr val="00B050"/>
                </a:solidFill>
                <a:latin typeface="Calibri" panose="020F0502020204030204" pitchFamily="34" charset="0"/>
              </a:rPr>
              <a:t>11-19/0716, Adjacent channel detector, Onn Haran (</a:t>
            </a:r>
            <a:r>
              <a:rPr lang="en-US" altLang="en-US" b="0" dirty="0" err="1">
                <a:solidFill>
                  <a:srgbClr val="00B050"/>
                </a:solidFill>
                <a:latin typeface="Calibri" panose="020F0502020204030204" pitchFamily="34" charset="0"/>
              </a:rPr>
              <a:t>Autotalks</a:t>
            </a:r>
            <a:r>
              <a:rPr lang="en-US" altLang="en-US" b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)</a:t>
            </a:r>
          </a:p>
          <a:p>
            <a:pPr algn="just">
              <a:defRPr/>
            </a:pPr>
            <a:r>
              <a:rPr lang="en-US" altLang="en-US" b="0" dirty="0">
                <a:solidFill>
                  <a:srgbClr val="00B050"/>
                </a:solidFill>
                <a:latin typeface="Calibri" panose="020F0502020204030204" pitchFamily="34" charset="0"/>
              </a:rPr>
              <a:t>11-19/0717, Reliable V2X operation, Onn Haran (</a:t>
            </a:r>
            <a:r>
              <a:rPr lang="en-US" altLang="en-US" b="0" dirty="0" err="1">
                <a:solidFill>
                  <a:srgbClr val="00B050"/>
                </a:solidFill>
                <a:latin typeface="Calibri" panose="020F0502020204030204" pitchFamily="34" charset="0"/>
              </a:rPr>
              <a:t>Autotalks</a:t>
            </a:r>
            <a:r>
              <a:rPr lang="en-US" altLang="en-US" b="0" dirty="0">
                <a:solidFill>
                  <a:srgbClr val="00B050"/>
                </a:solidFill>
                <a:latin typeface="Calibri" panose="020F0502020204030204" pitchFamily="34" charset="0"/>
              </a:rPr>
              <a:t>)</a:t>
            </a:r>
          </a:p>
          <a:p>
            <a:pPr algn="just">
              <a:defRPr/>
            </a:pPr>
            <a:endParaRPr lang="en-US" altLang="en-US" b="0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algn="just">
              <a:defRPr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23689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Tech submissions list (not presented)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Sun (ZTE)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987425" y="2209800"/>
            <a:ext cx="7772400" cy="4208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normAutofit fontScale="70000" lnSpcReduction="20000"/>
          </a:bodyPr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defRPr/>
            </a:pPr>
            <a:r>
              <a:rPr lang="en-US" altLang="en-US" b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11-19/0083r1</a:t>
            </a:r>
            <a:r>
              <a:rPr lang="en-US" altLang="en-US" b="0" dirty="0">
                <a:solidFill>
                  <a:srgbClr val="00B050"/>
                </a:solidFill>
                <a:latin typeface="Calibri" panose="020F0502020204030204" pitchFamily="34" charset="0"/>
              </a:rPr>
              <a:t>, Indicating NGV Capabilities in MAC Header, Michael Fischer (NXP)</a:t>
            </a:r>
          </a:p>
          <a:p>
            <a:pPr algn="just">
              <a:defRPr/>
            </a:pPr>
            <a:r>
              <a:rPr lang="en-US" altLang="en-US" b="0" dirty="0">
                <a:latin typeface="Calibri" panose="020F0502020204030204" pitchFamily="34" charset="0"/>
              </a:rPr>
              <a:t>11-19/0774, Modulation Scheme for 11bd Range Extension Update, </a:t>
            </a:r>
            <a:r>
              <a:rPr lang="en-US" altLang="en-US" b="0" dirty="0" err="1">
                <a:latin typeface="Calibri" panose="020F0502020204030204" pitchFamily="34" charset="0"/>
              </a:rPr>
              <a:t>Jianhan</a:t>
            </a:r>
            <a:r>
              <a:rPr lang="en-US" altLang="en-US" b="0" dirty="0">
                <a:latin typeface="Calibri" panose="020F0502020204030204" pitchFamily="34" charset="0"/>
              </a:rPr>
              <a:t> Liu (</a:t>
            </a:r>
            <a:r>
              <a:rPr lang="en-US" altLang="en-US" b="0" dirty="0" err="1">
                <a:latin typeface="Calibri" panose="020F0502020204030204" pitchFamily="34" charset="0"/>
              </a:rPr>
              <a:t>Mediatek</a:t>
            </a:r>
            <a:r>
              <a:rPr lang="en-US" altLang="en-US" b="0" dirty="0">
                <a:latin typeface="Calibri" panose="020F0502020204030204" pitchFamily="34" charset="0"/>
              </a:rPr>
              <a:t>)</a:t>
            </a:r>
          </a:p>
          <a:p>
            <a:pPr algn="just">
              <a:defRPr/>
            </a:pPr>
            <a:r>
              <a:rPr lang="en-US" altLang="en-US" b="0" dirty="0">
                <a:latin typeface="Calibri" panose="020F0502020204030204" pitchFamily="34" charset="0"/>
              </a:rPr>
              <a:t>11-19/0775, 20 MHz transmission in NGV, </a:t>
            </a:r>
            <a:r>
              <a:rPr lang="en-US" altLang="en-US" b="0" dirty="0" err="1">
                <a:latin typeface="Calibri" panose="020F0502020204030204" pitchFamily="34" charset="0"/>
              </a:rPr>
              <a:t>Yujin</a:t>
            </a:r>
            <a:r>
              <a:rPr lang="en-US" altLang="en-US" b="0" dirty="0">
                <a:latin typeface="Calibri" panose="020F0502020204030204" pitchFamily="34" charset="0"/>
              </a:rPr>
              <a:t> Noh (</a:t>
            </a:r>
            <a:r>
              <a:rPr lang="en-US" altLang="en-US" b="0" dirty="0" err="1">
                <a:latin typeface="Calibri" panose="020F0502020204030204" pitchFamily="34" charset="0"/>
              </a:rPr>
              <a:t>Newracom</a:t>
            </a:r>
            <a:r>
              <a:rPr lang="en-US" altLang="en-US" b="0" dirty="0">
                <a:latin typeface="Calibri" panose="020F0502020204030204" pitchFamily="34" charset="0"/>
              </a:rPr>
              <a:t>)</a:t>
            </a:r>
          </a:p>
          <a:p>
            <a:pPr algn="just">
              <a:defRPr/>
            </a:pPr>
            <a:r>
              <a:rPr lang="en-US" altLang="en-US" b="0" dirty="0">
                <a:solidFill>
                  <a:srgbClr val="00B050"/>
                </a:solidFill>
                <a:latin typeface="Calibri" panose="020F0502020204030204" pitchFamily="34" charset="0"/>
              </a:rPr>
              <a:t>11-19/0776, PHY designs for NGV, </a:t>
            </a:r>
            <a:r>
              <a:rPr lang="en-US" altLang="en-US" b="0" dirty="0" err="1">
                <a:solidFill>
                  <a:srgbClr val="00B050"/>
                </a:solidFill>
                <a:latin typeface="Calibri" panose="020F0502020204030204" pitchFamily="34" charset="0"/>
              </a:rPr>
              <a:t>Yujin</a:t>
            </a:r>
            <a:r>
              <a:rPr lang="en-US" altLang="en-US" b="0" dirty="0">
                <a:solidFill>
                  <a:srgbClr val="00B050"/>
                </a:solidFill>
                <a:latin typeface="Calibri" panose="020F0502020204030204" pitchFamily="34" charset="0"/>
              </a:rPr>
              <a:t> Noh (</a:t>
            </a:r>
            <a:r>
              <a:rPr lang="en-US" altLang="en-US" b="0" dirty="0" err="1">
                <a:solidFill>
                  <a:srgbClr val="00B050"/>
                </a:solidFill>
                <a:latin typeface="Calibri" panose="020F0502020204030204" pitchFamily="34" charset="0"/>
              </a:rPr>
              <a:t>Newracom</a:t>
            </a:r>
            <a:r>
              <a:rPr lang="en-US" altLang="en-US" b="0" dirty="0">
                <a:solidFill>
                  <a:srgbClr val="00B050"/>
                </a:solidFill>
                <a:latin typeface="Calibri" panose="020F0502020204030204" pitchFamily="34" charset="0"/>
              </a:rPr>
              <a:t>)</a:t>
            </a:r>
          </a:p>
          <a:p>
            <a:pPr algn="just">
              <a:defRPr/>
            </a:pPr>
            <a:r>
              <a:rPr lang="en-US" altLang="en-US" b="0" dirty="0">
                <a:latin typeface="Calibri" panose="020F0502020204030204" pitchFamily="34" charset="0"/>
              </a:rPr>
              <a:t>11-19/0783r0, Radio Environment Operational Metric for NGV, Michael Fischer (NXP)</a:t>
            </a:r>
          </a:p>
          <a:p>
            <a:pPr algn="just">
              <a:defRPr/>
            </a:pPr>
            <a:r>
              <a:rPr lang="en-US" altLang="en-US" b="0" dirty="0">
                <a:latin typeface="Calibri" panose="020F0502020204030204" pitchFamily="34" charset="0"/>
              </a:rPr>
              <a:t>11-19/0784r1, Adaptive Repetition Scheme for NGV, Michael Fischer (NXP)</a:t>
            </a:r>
          </a:p>
          <a:p>
            <a:pPr algn="just">
              <a:defRPr/>
            </a:pPr>
            <a:r>
              <a:rPr lang="en-US" altLang="en-US" b="0" dirty="0">
                <a:latin typeface="Calibri" panose="020F0502020204030204" pitchFamily="34" charset="0"/>
              </a:rPr>
              <a:t>11-19/0788, Considerations on Ranging in NGV, Stephan Sand (German Aerospace Center (DLR))</a:t>
            </a:r>
          </a:p>
          <a:p>
            <a:pPr>
              <a:defRPr/>
            </a:pPr>
            <a:r>
              <a:rPr lang="en-US" altLang="zh-CN" b="0" dirty="0">
                <a:latin typeface="Calibri" panose="020F0502020204030204" pitchFamily="34" charset="0"/>
              </a:rPr>
              <a:t>11-19/0808, 11p PPDU transmission with legacy device information, </a:t>
            </a:r>
            <a:r>
              <a:rPr lang="en-US" altLang="zh-CN" b="0" dirty="0" err="1">
                <a:latin typeface="Calibri" panose="020F0502020204030204" pitchFamily="34" charset="0"/>
              </a:rPr>
              <a:t>Hanseul</a:t>
            </a:r>
            <a:r>
              <a:rPr lang="en-US" altLang="zh-CN" b="0" dirty="0">
                <a:latin typeface="Calibri" panose="020F0502020204030204" pitchFamily="34" charset="0"/>
              </a:rPr>
              <a:t> Hong (</a:t>
            </a:r>
            <a:r>
              <a:rPr lang="en-US" altLang="zh-CN" b="0" dirty="0" err="1">
                <a:latin typeface="Calibri" panose="020F0502020204030204" pitchFamily="34" charset="0"/>
              </a:rPr>
              <a:t>Yonsei</a:t>
            </a:r>
            <a:r>
              <a:rPr lang="en-US" altLang="zh-CN" b="0" dirty="0">
                <a:latin typeface="Calibri" panose="020F0502020204030204" pitchFamily="34" charset="0"/>
              </a:rPr>
              <a:t> Univ.)</a:t>
            </a:r>
          </a:p>
          <a:p>
            <a:pPr>
              <a:defRPr/>
            </a:pPr>
            <a:r>
              <a:rPr lang="en-US" altLang="zh-CN" b="0" dirty="0">
                <a:latin typeface="Calibri" panose="020F0502020204030204" pitchFamily="34" charset="0"/>
              </a:rPr>
              <a:t>11-19/0809, Channel usage in NGV: follow-up, </a:t>
            </a:r>
            <a:r>
              <a:rPr lang="en-US" altLang="zh-CN" b="0" dirty="0" err="1">
                <a:latin typeface="Calibri" panose="020F0502020204030204" pitchFamily="34" charset="0"/>
              </a:rPr>
              <a:t>Hanseul</a:t>
            </a:r>
            <a:r>
              <a:rPr lang="en-US" altLang="zh-CN" b="0" dirty="0">
                <a:latin typeface="Calibri" panose="020F0502020204030204" pitchFamily="34" charset="0"/>
              </a:rPr>
              <a:t> Hong (</a:t>
            </a:r>
            <a:r>
              <a:rPr lang="en-US" altLang="zh-CN" b="0" dirty="0" err="1">
                <a:latin typeface="Calibri" panose="020F0502020204030204" pitchFamily="34" charset="0"/>
              </a:rPr>
              <a:t>Yonsei</a:t>
            </a:r>
            <a:r>
              <a:rPr lang="en-US" altLang="zh-CN" b="0" dirty="0">
                <a:latin typeface="Calibri" panose="020F0502020204030204" pitchFamily="34" charset="0"/>
              </a:rPr>
              <a:t> Univ.)</a:t>
            </a:r>
          </a:p>
          <a:p>
            <a:pPr>
              <a:defRPr/>
            </a:pPr>
            <a:r>
              <a:rPr lang="en-US" altLang="zh-CN" b="0" dirty="0">
                <a:latin typeface="Calibri" panose="020F0502020204030204" pitchFamily="34" charset="0"/>
              </a:rPr>
              <a:t>11-19/0859, Ranging Performance in 11bd, Feng Jiang (Intel)</a:t>
            </a:r>
          </a:p>
          <a:p>
            <a:pPr>
              <a:defRPr/>
            </a:pPr>
            <a:r>
              <a:rPr lang="en-US" altLang="zh-CN" b="0" dirty="0">
                <a:latin typeface="Calibri" panose="020F0502020204030204" pitchFamily="34" charset="0"/>
              </a:rPr>
              <a:t>11-19/0864, NGV PPDU with Hierarchical MCS, Enrico </a:t>
            </a:r>
            <a:r>
              <a:rPr lang="en-US" altLang="zh-CN" b="0" dirty="0" err="1">
                <a:latin typeface="Calibri" panose="020F0502020204030204" pitchFamily="34" charset="0"/>
              </a:rPr>
              <a:t>Rantala</a:t>
            </a:r>
            <a:r>
              <a:rPr lang="en-US" altLang="zh-CN" b="0" dirty="0">
                <a:latin typeface="Calibri" panose="020F0502020204030204" pitchFamily="34" charset="0"/>
              </a:rPr>
              <a:t> (Nokia)</a:t>
            </a:r>
          </a:p>
          <a:p>
            <a:pPr marL="0" indent="0" algn="just">
              <a:buNone/>
              <a:defRPr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84796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Approved TG Document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Sun (ZTE)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2019</a:t>
            </a:r>
            <a:endParaRPr lang="en-GB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707898"/>
              </p:ext>
            </p:extLst>
          </p:nvPr>
        </p:nvGraphicFramePr>
        <p:xfrm>
          <a:off x="600075" y="2590800"/>
          <a:ext cx="7856538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/>
                <a:gridCol w="1676400"/>
                <a:gridCol w="168433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TG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Baseline Version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Latest</a:t>
                      </a:r>
                      <a:r>
                        <a:rPr lang="en-US" altLang="zh-CN" baseline="0" dirty="0" smtClean="0"/>
                        <a:t> Revision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Definition and requirements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11-19/0202r1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11-19/0202r1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Selection Procedure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11-19/0030r6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11-19/0030r6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Functional Requirement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11-19/0440r0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11-19/0440r0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Spec Framework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11-19/0041r0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11-19/0441r0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Liaison response to IEEE VT/ITS</a:t>
                      </a:r>
                      <a:r>
                        <a:rPr lang="en-US" altLang="zh-CN" baseline="0" dirty="0" smtClean="0"/>
                        <a:t> 1609 WG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11-19/0437r3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11-19/0437r3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Liaison response</a:t>
                      </a:r>
                      <a:r>
                        <a:rPr lang="en-US" altLang="zh-CN" baseline="0" dirty="0" smtClean="0"/>
                        <a:t> to ITU-T CITS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rgbClr val="0070C0"/>
                          </a:solidFill>
                        </a:rPr>
                        <a:t>11-19/0843r0</a:t>
                      </a:r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0070C0"/>
                          </a:solidFill>
                        </a:rPr>
                        <a:t>11-19/0843r0</a:t>
                      </a:r>
                      <a:endParaRPr lang="zh-CN" alt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TBbd</a:t>
                      </a:r>
                      <a:r>
                        <a:rPr lang="en-US" altLang="zh-CN" baseline="0" dirty="0" smtClean="0"/>
                        <a:t> FRD/SFD Motion Booklet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rgbClr val="0070C0"/>
                          </a:solidFill>
                        </a:rPr>
                        <a:t>11-19/0514r0</a:t>
                      </a:r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0070C0"/>
                          </a:solidFill>
                        </a:rPr>
                        <a:t>11-19/0514r4</a:t>
                      </a:r>
                      <a:endParaRPr lang="zh-CN" alt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2100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Timeline (unchanged)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Sun (ZTE)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1143000" y="1981200"/>
            <a:ext cx="6858000" cy="4114800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>
                <a:solidFill>
                  <a:srgbClr val="00B050"/>
                </a:solidFill>
              </a:rPr>
              <a:t>PAR approved					Dec 2018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>
                <a:solidFill>
                  <a:srgbClr val="00B050"/>
                </a:solidFill>
              </a:rPr>
              <a:t>First TG meeting					Jan 2019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D0.1 							Sept 2019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D1.0 Letter Ballot				Nov 2019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D2.0 LB recirculation			Mar 2020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Form Sponsor Ballot Pool		May 2020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D3.0 LB recirculation			May 2020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D3.0 unchanged recirculation 	July 2020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Initial Sponsor Ballot (D4.0)		Sept 2020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Final 802.11 WG approval		July 2021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802 EC approval					July 2021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err="1" smtClean="0"/>
              <a:t>RevCom</a:t>
            </a:r>
            <a:r>
              <a:rPr lang="en-US" altLang="en-US" dirty="0" smtClean="0"/>
              <a:t> and SASB approval		Sept 2021</a:t>
            </a:r>
          </a:p>
          <a:p>
            <a:pPr marL="0" indent="0">
              <a:buFontTx/>
              <a:buNone/>
              <a:defRPr/>
            </a:pPr>
            <a:endParaRPr lang="en-US" altLang="zh-CN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70056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16165C"/>
      </a:accent6>
      <a:hlink>
        <a:srgbClr val="2D2DB9"/>
      </a:hlink>
      <a:folHlink>
        <a:srgbClr val="7777DE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2004</TotalTime>
  <Words>799</Words>
  <Application>Microsoft Office PowerPoint</Application>
  <PresentationFormat>全屏显示(4:3)</PresentationFormat>
  <Paragraphs>153</Paragraphs>
  <Slides>10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Arial Unicode MS</vt:lpstr>
      <vt:lpstr>MS Gothic</vt:lpstr>
      <vt:lpstr>MS PGothic</vt:lpstr>
      <vt:lpstr>Arial</vt:lpstr>
      <vt:lpstr>Calibri</vt:lpstr>
      <vt:lpstr>Times New Roman</vt:lpstr>
      <vt:lpstr>Office Theme</vt:lpstr>
      <vt:lpstr>Document</vt:lpstr>
      <vt:lpstr>TGbd Closing Report – Atlanta</vt:lpstr>
      <vt:lpstr>Abstract</vt:lpstr>
      <vt:lpstr>Completed work items in the week</vt:lpstr>
      <vt:lpstr>Motion on LS response to CITS</vt:lpstr>
      <vt:lpstr>Motion on forming Adhoc Groups</vt:lpstr>
      <vt:lpstr>Tech submissions presented after Mar</vt:lpstr>
      <vt:lpstr>Tech submissions list (not presented)</vt:lpstr>
      <vt:lpstr>Approved TG Document</vt:lpstr>
      <vt:lpstr>Timeline (unchanged)</vt:lpstr>
      <vt:lpstr>Teleconferences and Goal for May meeting</vt:lpstr>
    </vt:vector>
  </TitlesOfParts>
  <Company>Qualcomm Technologies,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NGV SG Closing Report - Warsaw</dc:title>
  <dc:subject>Report</dc:subject>
  <dc:creator>Jon Rosdahl</dc:creator>
  <dc:description>Jon Rosdahl (Qualcomm)</dc:description>
  <cp:lastModifiedBy>孙波10013985</cp:lastModifiedBy>
  <cp:revision>107</cp:revision>
  <cp:lastPrinted>1601-01-01T00:00:00Z</cp:lastPrinted>
  <dcterms:created xsi:type="dcterms:W3CDTF">2018-05-10T16:46:51Z</dcterms:created>
  <dcterms:modified xsi:type="dcterms:W3CDTF">2019-05-16T16:32:54Z</dcterms:modified>
  <cp:category>May 2018</cp:category>
</cp:coreProperties>
</file>