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72" r:id="rId3"/>
    <p:sldId id="293" r:id="rId4"/>
    <p:sldId id="303" r:id="rId5"/>
    <p:sldId id="304" r:id="rId6"/>
    <p:sldId id="302" r:id="rId7"/>
    <p:sldId id="305" r:id="rId8"/>
    <p:sldId id="306" r:id="rId9"/>
    <p:sldId id="290" r:id="rId10"/>
    <p:sldId id="296"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7" d="100"/>
          <a:sy n="127" d="100"/>
        </p:scale>
        <p:origin x="492" y="1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Joseph Levy (InterDigital)</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C5F82844-D3D8-4E2F-BC31-F893CF7EFBD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337961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Joseph Levy (InterDigital)</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A8AE28EE-710A-423D-918F-3472049856C0}"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2330960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a:t>
            </a:fld>
            <a:endParaRPr 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10</a:t>
            </a:fld>
            <a:endParaRPr lang="en-US"/>
          </a:p>
        </p:txBody>
      </p:sp>
    </p:spTree>
    <p:extLst>
      <p:ext uri="{BB962C8B-B14F-4D97-AF65-F5344CB8AC3E}">
        <p14:creationId xmlns:p14="http://schemas.microsoft.com/office/powerpoint/2010/main" val="23665327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2</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3</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4</a:t>
            </a:fld>
            <a:endParaRPr lang="en-US"/>
          </a:p>
        </p:txBody>
      </p:sp>
    </p:spTree>
    <p:extLst>
      <p:ext uri="{BB962C8B-B14F-4D97-AF65-F5344CB8AC3E}">
        <p14:creationId xmlns:p14="http://schemas.microsoft.com/office/powerpoint/2010/main" val="2850919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5</a:t>
            </a:fld>
            <a:endParaRPr lang="en-US"/>
          </a:p>
        </p:txBody>
      </p:sp>
    </p:spTree>
    <p:extLst>
      <p:ext uri="{BB962C8B-B14F-4D97-AF65-F5344CB8AC3E}">
        <p14:creationId xmlns:p14="http://schemas.microsoft.com/office/powerpoint/2010/main" val="1579249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6</a:t>
            </a:fld>
            <a:endParaRPr lang="en-US"/>
          </a:p>
        </p:txBody>
      </p:sp>
    </p:spTree>
    <p:extLst>
      <p:ext uri="{BB962C8B-B14F-4D97-AF65-F5344CB8AC3E}">
        <p14:creationId xmlns:p14="http://schemas.microsoft.com/office/powerpoint/2010/main" val="39997700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7</a:t>
            </a:fld>
            <a:endParaRPr lang="en-US"/>
          </a:p>
        </p:txBody>
      </p:sp>
    </p:spTree>
    <p:extLst>
      <p:ext uri="{BB962C8B-B14F-4D97-AF65-F5344CB8AC3E}">
        <p14:creationId xmlns:p14="http://schemas.microsoft.com/office/powerpoint/2010/main" val="2831089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8</a:t>
            </a:fld>
            <a:endParaRPr lang="en-US"/>
          </a:p>
        </p:txBody>
      </p:sp>
    </p:spTree>
    <p:extLst>
      <p:ext uri="{BB962C8B-B14F-4D97-AF65-F5344CB8AC3E}">
        <p14:creationId xmlns:p14="http://schemas.microsoft.com/office/powerpoint/2010/main" val="395894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9</a:t>
            </a:fld>
            <a:endParaRPr lang="en-US"/>
          </a:p>
        </p:txBody>
      </p:sp>
    </p:spTree>
    <p:extLst>
      <p:ext uri="{BB962C8B-B14F-4D97-AF65-F5344CB8AC3E}">
        <p14:creationId xmlns:p14="http://schemas.microsoft.com/office/powerpoint/2010/main" val="4037739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F657D9E5-F02D-4AA7-B795-6D72BFD354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6276E39-D40D-45EE-BB98-AEEAB1C4156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A177F988-3EF9-4784-AC86-CD5C16932EA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91C974D1-5F66-4D5B-932A-2DC0BB21FC6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A4BE456-3FE8-4C7D-BA70-D8903C2AAAE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9"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FEB95BF-DBFA-4D98-8EC1-D3D333DB61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CB3995D0-4C8C-441F-8566-9B527D4A87D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2878DC56-3D4A-4DDC-A5FE-22F351A5EA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5DD4CD7-45B6-4358-B054-C482FA7F6B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0D15DCF0-9B53-4E58-859A-C01E6730380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85801" y="332601"/>
            <a:ext cx="7759700" cy="276999"/>
          </a:xfrm>
          <a:prstGeom prst="rect">
            <a:avLst/>
          </a:prstGeom>
          <a:noFill/>
          <a:ln w="9525">
            <a:noFill/>
            <a:miter lim="800000"/>
            <a:headEnd/>
            <a:tailEnd/>
          </a:ln>
          <a:effectLst/>
        </p:spPr>
        <p:txBody>
          <a:bodyPr wrap="square" lIns="0" tIns="0" rIns="0" bIns="0" numCol="1" anchor="t" anchorCtr="0">
            <a:spAutoFit/>
          </a:bodyPr>
          <a:lstStyle/>
          <a:p>
            <a:pPr marL="0" lvl="4" algn="just">
              <a:tabLst>
                <a:tab pos="4846320" algn="l"/>
              </a:tabLst>
              <a:defRPr/>
            </a:pPr>
            <a:r>
              <a:rPr lang="en-US" sz="1800" b="1" baseline="0" dirty="0"/>
              <a:t>May</a:t>
            </a:r>
            <a:r>
              <a:rPr lang="en-US" sz="1800" b="1" dirty="0"/>
              <a:t> 2019	doc.: IEEE 802.11-19/0924r0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2"/>
            <a:ext cx="7772400" cy="184666"/>
          </a:xfrm>
          <a:prstGeom prst="rect">
            <a:avLst/>
          </a:prstGeom>
          <a:noFill/>
          <a:ln w="9525">
            <a:noFill/>
            <a:miter lim="800000"/>
            <a:headEnd/>
            <a:tailEnd/>
          </a:ln>
          <a:effectLst/>
        </p:spPr>
        <p:txBody>
          <a:bodyPr wrap="square" lIns="0" tIns="0" rIns="0" bIns="0">
            <a:spAutoFit/>
          </a:bodyPr>
          <a:lstStyle/>
          <a:p>
            <a:pPr>
              <a:tabLst>
                <a:tab pos="3749040" algn="ctr"/>
                <a:tab pos="7662672" algn="r"/>
              </a:tabLst>
              <a:defRPr/>
            </a:pPr>
            <a:r>
              <a:rPr lang="en-US" dirty="0"/>
              <a:t>Report	Slide </a:t>
            </a:r>
            <a:fld id="{77B4D580-F81A-477B-82FA-805B1E489321}" type="slidenum">
              <a:rPr lang="en-US" smtClean="0"/>
              <a:t>‹#›</a:t>
            </a:fld>
            <a:r>
              <a:rPr lang="en-US" dirty="0"/>
              <a:t>	Mark Hamilton</a:t>
            </a:r>
            <a:r>
              <a:rPr lang="en-US" baseline="0" dirty="0"/>
              <a:t> (Ruckus/CommScope)</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9/11-19-0627-05-0arc-arc-sc-agenda-may-2019.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cn/18/11-18-1051-05-0arc-what-is-an-ess.pptx" TargetMode="External"/><Relationship Id="rId4" Type="http://schemas.openxmlformats.org/officeDocument/2006/relationships/hyperlink" Target="https://datatracker.ietf.org/doc/draft-bi-savi-wla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ools.ietf.org/html/draft-ietf-ipwave-ipv6-over-80211ocb-45"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08/11-08-0949-04-0arc-mac-component-breakdown-wip.pp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19/11-19-0268-04-00bc-tgbc-use-case-document.ppt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a:t>Date:</a:t>
            </a:r>
            <a:r>
              <a:rPr lang="en-US" sz="2000" b="0" dirty="0"/>
              <a:t> 2019-05-16</a:t>
            </a:r>
          </a:p>
        </p:txBody>
      </p:sp>
      <p:graphicFrame>
        <p:nvGraphicFramePr>
          <p:cNvPr id="1026" name="Object 11"/>
          <p:cNvGraphicFramePr>
            <a:graphicFrameLocks noChangeAspect="1"/>
          </p:cNvGraphicFramePr>
          <p:nvPr>
            <p:extLst>
              <p:ext uri="{D42A27DB-BD31-4B8C-83A1-F6EECF244321}">
                <p14:modId xmlns:p14="http://schemas.microsoft.com/office/powerpoint/2010/main" val="3305098018"/>
              </p:ext>
            </p:extLst>
          </p:nvPr>
        </p:nvGraphicFramePr>
        <p:xfrm>
          <a:off x="517525" y="2286000"/>
          <a:ext cx="7559675" cy="2632075"/>
        </p:xfrm>
        <a:graphic>
          <a:graphicData uri="http://schemas.openxmlformats.org/presentationml/2006/ole">
            <mc:AlternateContent xmlns:mc="http://schemas.openxmlformats.org/markup-compatibility/2006">
              <mc:Choice xmlns:v="urn:schemas-microsoft-com:vml" Requires="v">
                <p:oleObj spid="_x0000_s1236" name="Document" r:id="rId4" imgW="8267030" imgH="2874253" progId="Word.Document.8">
                  <p:embed/>
                </p:oleObj>
              </mc:Choice>
              <mc:Fallback>
                <p:oleObj name="Document" r:id="rId4" imgW="8267030" imgH="2874253" progId="Word.Document.8">
                  <p:embed/>
                  <p:pic>
                    <p:nvPicPr>
                      <p:cNvPr id="0" name="Object 11"/>
                      <p:cNvPicPr>
                        <a:picLocks noChangeAspect="1" noChangeArrowheads="1"/>
                      </p:cNvPicPr>
                      <p:nvPr/>
                    </p:nvPicPr>
                    <p:blipFill>
                      <a:blip r:embed="rId5"/>
                      <a:srcRect/>
                      <a:stretch>
                        <a:fillRect/>
                      </a:stretch>
                    </p:blipFill>
                    <p:spPr bwMode="auto">
                      <a:xfrm>
                        <a:off x="517525" y="2286000"/>
                        <a:ext cx="7559675" cy="26320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5118"/>
          </a:xfrm>
        </p:spPr>
        <p:txBody>
          <a:bodyPr/>
          <a:lstStyle/>
          <a:p>
            <a:r>
              <a:rPr lang="en-US" dirty="0"/>
              <a:t>July 2019 Plans</a:t>
            </a:r>
          </a:p>
        </p:txBody>
      </p:sp>
      <p:sp>
        <p:nvSpPr>
          <p:cNvPr id="17414" name="Rectangle 3"/>
          <p:cNvSpPr>
            <a:spLocks noGrp="1" noChangeArrowheads="1"/>
          </p:cNvSpPr>
          <p:nvPr>
            <p:ph type="body" idx="1"/>
          </p:nvPr>
        </p:nvSpPr>
        <p:spPr>
          <a:xfrm>
            <a:off x="228600" y="1371600"/>
            <a:ext cx="8686800" cy="4953000"/>
          </a:xfrm>
          <a:ln>
            <a:solidFill>
              <a:schemeClr val="bg1"/>
            </a:solidFill>
          </a:ln>
        </p:spPr>
        <p:txBody>
          <a:bodyPr/>
          <a:lstStyle/>
          <a:p>
            <a:pPr>
              <a:lnSpc>
                <a:spcPct val="90000"/>
              </a:lnSpc>
            </a:pPr>
            <a:r>
              <a:rPr lang="en-US" sz="3200" dirty="0"/>
              <a:t>Three standalone meeting slots planned:</a:t>
            </a:r>
          </a:p>
          <a:p>
            <a:pPr marL="684213">
              <a:lnSpc>
                <a:spcPct val="90000"/>
              </a:lnSpc>
            </a:pPr>
            <a:r>
              <a:rPr lang="en-US" dirty="0"/>
              <a:t>“What is an ESS?”, “What is a STA?” and DS/AP/Portal architecture discussions</a:t>
            </a:r>
          </a:p>
          <a:p>
            <a:pPr marL="684213">
              <a:lnSpc>
                <a:spcPct val="90000"/>
              </a:lnSpc>
            </a:pPr>
            <a:r>
              <a:rPr lang="en-US" dirty="0"/>
              <a:t>What is the (“STA(s)”) architecture of off-channel TDLS?</a:t>
            </a:r>
          </a:p>
          <a:p>
            <a:pPr marL="684213">
              <a:lnSpc>
                <a:spcPct val="90000"/>
              </a:lnSpc>
            </a:pPr>
            <a:r>
              <a:rPr lang="en-US" dirty="0"/>
              <a:t>MLME-RESET, versus MLME-JOIN and MLME-START (add MLME-SCAN?) – feedback to </a:t>
            </a:r>
            <a:r>
              <a:rPr lang="en-US" dirty="0" err="1"/>
              <a:t>REVmd</a:t>
            </a:r>
            <a:endParaRPr lang="en-US" dirty="0"/>
          </a:p>
          <a:p>
            <a:pPr marL="684213">
              <a:lnSpc>
                <a:spcPct val="90000"/>
              </a:lnSpc>
            </a:pPr>
            <a:r>
              <a:rPr lang="en-US" altLang="en-US" dirty="0"/>
              <a:t>IETF SAVI draft </a:t>
            </a:r>
          </a:p>
          <a:p>
            <a:pPr marL="684213">
              <a:lnSpc>
                <a:spcPct val="90000"/>
              </a:lnSpc>
            </a:pPr>
            <a:r>
              <a:rPr lang="en-US" dirty="0"/>
              <a:t>Monitor any 802.1 and </a:t>
            </a:r>
            <a:r>
              <a:rPr lang="en-US" dirty="0" err="1"/>
              <a:t>TGbe</a:t>
            </a:r>
            <a:r>
              <a:rPr lang="en-US" dirty="0"/>
              <a:t> joint meeting in July on TSN/</a:t>
            </a:r>
            <a:r>
              <a:rPr lang="en-US" dirty="0" err="1"/>
              <a:t>DetNet</a:t>
            </a:r>
            <a:r>
              <a:rPr lang="en-US" dirty="0"/>
              <a:t> concepts, and IEEE 1609 and </a:t>
            </a:r>
            <a:r>
              <a:rPr lang="en-US" dirty="0" err="1"/>
              <a:t>TGbd</a:t>
            </a:r>
            <a:r>
              <a:rPr lang="en-US" dirty="0"/>
              <a:t> discussions on mappings.</a:t>
            </a:r>
          </a:p>
          <a:p>
            <a:pPr marL="684213">
              <a:lnSpc>
                <a:spcPct val="90000"/>
              </a:lnSpc>
            </a:pPr>
            <a:r>
              <a:rPr lang="en-US" dirty="0"/>
              <a:t>Consider a new layer in 802.11 to arbitrate the operation of multiple active sessions using 802.1ASrev. </a:t>
            </a:r>
          </a:p>
          <a:p>
            <a:pPr marL="684213">
              <a:lnSpc>
                <a:spcPct val="90000"/>
              </a:lnSpc>
            </a:pPr>
            <a:r>
              <a:rPr lang="en-US" dirty="0"/>
              <a:t>Monitor/discuss architecture </a:t>
            </a:r>
            <a:r>
              <a:rPr lang="en-US" dirty="0" err="1"/>
              <a:t>conepts</a:t>
            </a:r>
            <a:r>
              <a:rPr lang="en-US" dirty="0"/>
              <a:t> in </a:t>
            </a:r>
            <a:r>
              <a:rPr lang="en-US" dirty="0" err="1"/>
              <a:t>TGbc</a:t>
            </a:r>
            <a:r>
              <a:rPr lang="en-US" dirty="0"/>
              <a:t> and </a:t>
            </a:r>
            <a:r>
              <a:rPr lang="en-US" dirty="0" err="1"/>
              <a:t>TGbe</a:t>
            </a:r>
            <a:endParaRPr lang="en-US" dirty="0"/>
          </a:p>
          <a:p>
            <a:pPr marL="684213">
              <a:lnSpc>
                <a:spcPct val="90000"/>
              </a:lnSpc>
            </a:pPr>
            <a:endParaRPr lang="en-US" dirty="0"/>
          </a:p>
          <a:p>
            <a:pPr marL="684213">
              <a:lnSpc>
                <a:spcPct val="90000"/>
              </a:lnSpc>
            </a:pPr>
            <a:endParaRPr lang="en-US" dirty="0"/>
          </a:p>
        </p:txBody>
      </p:sp>
    </p:spTree>
    <p:extLst>
      <p:ext uri="{BB962C8B-B14F-4D97-AF65-F5344CB8AC3E}">
        <p14:creationId xmlns:p14="http://schemas.microsoft.com/office/powerpoint/2010/main" val="2852900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May 2019 Meeting in Atlanta, Georgia, USA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381000" y="1295400"/>
            <a:ext cx="8382000" cy="4343400"/>
          </a:xfrm>
        </p:spPr>
        <p:txBody>
          <a:bodyPr/>
          <a:lstStyle/>
          <a:p>
            <a:pPr>
              <a:spcBef>
                <a:spcPts val="0"/>
              </a:spcBef>
            </a:pPr>
            <a:r>
              <a:rPr lang="en-US" dirty="0"/>
              <a:t>Agenda is here: </a:t>
            </a:r>
            <a:r>
              <a:rPr lang="en-US" dirty="0">
                <a:hlinkClick r:id="rId3"/>
              </a:rPr>
              <a:t>11-19/0627r5</a:t>
            </a:r>
            <a:r>
              <a:rPr lang="en-US" dirty="0"/>
              <a:t> </a:t>
            </a:r>
          </a:p>
          <a:p>
            <a:pPr>
              <a:spcBef>
                <a:spcPts val="0"/>
              </a:spcBef>
            </a:pPr>
            <a:endParaRPr lang="en-US" dirty="0"/>
          </a:p>
          <a:p>
            <a:pPr>
              <a:spcBef>
                <a:spcPts val="0"/>
              </a:spcBef>
            </a:pPr>
            <a:r>
              <a:rPr lang="en-US" dirty="0"/>
              <a:t>Source Address Validation Improvements (SAVI)</a:t>
            </a:r>
          </a:p>
          <a:p>
            <a:pPr lvl="1">
              <a:spcBef>
                <a:spcPts val="0"/>
              </a:spcBef>
            </a:pPr>
            <a:r>
              <a:rPr lang="en-US" dirty="0"/>
              <a:t>Reminder of </a:t>
            </a:r>
            <a:r>
              <a:rPr lang="en-US" altLang="en-US" dirty="0"/>
              <a:t>IETF draft on SAVI: </a:t>
            </a:r>
            <a:r>
              <a:rPr lang="en-GB" u="sng" dirty="0">
                <a:hlinkClick r:id="rId4"/>
              </a:rPr>
              <a:t>https://datatracker.ietf.org/doc/draft-bi-savi-wlan</a:t>
            </a:r>
            <a:r>
              <a:rPr lang="en-GB" dirty="0"/>
              <a:t> which has references to 802.11 </a:t>
            </a:r>
            <a:r>
              <a:rPr lang="en-GB" dirty="0" err="1"/>
              <a:t>behaviors</a:t>
            </a:r>
            <a:r>
              <a:rPr lang="en-GB" dirty="0"/>
              <a:t>.</a:t>
            </a:r>
          </a:p>
          <a:p>
            <a:pPr lvl="1">
              <a:spcBef>
                <a:spcPts val="0"/>
              </a:spcBef>
            </a:pPr>
            <a:r>
              <a:rPr lang="en-GB" dirty="0"/>
              <a:t>Agreed in March that we need more time, and some background to understand the context, before we have high-level comments</a:t>
            </a:r>
          </a:p>
          <a:p>
            <a:pPr lvl="1">
              <a:spcBef>
                <a:spcPts val="0"/>
              </a:spcBef>
            </a:pPr>
            <a:r>
              <a:rPr lang="en-GB" dirty="0"/>
              <a:t>No submissions this time, and some experts not here this week.</a:t>
            </a:r>
          </a:p>
          <a:p>
            <a:pPr lvl="1">
              <a:spcBef>
                <a:spcPts val="0"/>
              </a:spcBef>
            </a:pPr>
            <a:r>
              <a:rPr lang="en-GB" dirty="0"/>
              <a:t>Will review at July meeting, including checking 802.11 details for accuracy</a:t>
            </a:r>
            <a:endParaRPr lang="en-US" dirty="0"/>
          </a:p>
          <a:p>
            <a:pPr>
              <a:spcBef>
                <a:spcPts val="0"/>
              </a:spcBef>
            </a:pPr>
            <a:r>
              <a:rPr lang="en-US" dirty="0"/>
              <a:t>“What is an ESS?”</a:t>
            </a:r>
          </a:p>
          <a:p>
            <a:pPr lvl="1">
              <a:spcBef>
                <a:spcPts val="0"/>
              </a:spcBef>
            </a:pPr>
            <a:r>
              <a:rPr lang="en-US" dirty="0"/>
              <a:t>Reviewed </a:t>
            </a:r>
            <a:r>
              <a:rPr lang="en-US" dirty="0">
                <a:hlinkClick r:id="rId5"/>
              </a:rPr>
              <a:t>11-18/1051r5</a:t>
            </a:r>
            <a:r>
              <a:rPr lang="en-US" dirty="0"/>
              <a:t>. </a:t>
            </a:r>
          </a:p>
          <a:p>
            <a:pPr lvl="1">
              <a:spcBef>
                <a:spcPts val="0"/>
              </a:spcBef>
            </a:pPr>
            <a:r>
              <a:rPr lang="en-US" dirty="0"/>
              <a:t>Needs contributions of draft text for consideration in </a:t>
            </a:r>
            <a:r>
              <a:rPr lang="en-US" dirty="0" err="1"/>
              <a:t>REVmd</a:t>
            </a:r>
            <a:r>
              <a:rPr lang="en-US" dirty="0"/>
              <a:t>.</a:t>
            </a:r>
          </a:p>
          <a:p>
            <a:pPr lvl="1">
              <a:spcBef>
                <a:spcPts val="0"/>
              </a:spcBef>
            </a:pPr>
            <a:r>
              <a:rPr lang="en-US" dirty="0"/>
              <a:t>No new progress on changing language to use 802.1 terms (in 802.1Q and 802.1AC), and cleanup/remove the mapping language for 802.2/LLC</a:t>
            </a:r>
          </a:p>
          <a:p>
            <a:pPr>
              <a:spcBef>
                <a:spcPts val="0"/>
              </a:spcBef>
            </a:pPr>
            <a:endParaRPr lang="en-US" dirty="0"/>
          </a:p>
          <a:p>
            <a:pPr marL="457200" lvl="1" indent="0">
              <a:spcBef>
                <a:spcPts val="0"/>
              </a:spcBef>
              <a:buNone/>
            </a:pPr>
            <a:endParaRPr lang="en-US" dirty="0"/>
          </a:p>
          <a:p>
            <a:pPr>
              <a:spcBef>
                <a:spcPts val="0"/>
              </a:spcBef>
            </a:pPr>
            <a:endParaRPr lang="en-US" u="sng" dirty="0"/>
          </a:p>
        </p:txBody>
      </p:sp>
    </p:spTree>
    <p:extLst>
      <p:ext uri="{BB962C8B-B14F-4D97-AF65-F5344CB8AC3E}">
        <p14:creationId xmlns:p14="http://schemas.microsoft.com/office/powerpoint/2010/main" val="159427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81000" y="1295400"/>
            <a:ext cx="8382000" cy="4876800"/>
          </a:xfrm>
        </p:spPr>
        <p:txBody>
          <a:bodyPr/>
          <a:lstStyle/>
          <a:p>
            <a:pPr>
              <a:spcBef>
                <a:spcPts val="0"/>
              </a:spcBef>
            </a:pPr>
            <a:r>
              <a:rPr lang="en-US" dirty="0"/>
              <a:t>“What is a STA?”</a:t>
            </a:r>
          </a:p>
          <a:p>
            <a:pPr lvl="1">
              <a:spcBef>
                <a:spcPts val="0"/>
              </a:spcBef>
            </a:pPr>
            <a:r>
              <a:rPr lang="en-US" dirty="0"/>
              <a:t>What name(s) should we use for our STA concepts (STA, AP, non-AP STA)? </a:t>
            </a:r>
            <a:r>
              <a:rPr lang="en-US" dirty="0">
                <a:hlinkClick r:id="rId3"/>
              </a:rPr>
              <a:t>11-19/0106r0</a:t>
            </a:r>
            <a:endParaRPr lang="en-US" dirty="0"/>
          </a:p>
          <a:p>
            <a:pPr lvl="1">
              <a:spcBef>
                <a:spcPts val="0"/>
              </a:spcBef>
            </a:pPr>
            <a:r>
              <a:rPr lang="en-US" dirty="0"/>
              <a:t>General support for aligning the names with common usage outside 802.11.  But, need to consider the amount of effort it would take, and confusion it could cause (is it any worse than the confusion we already have?)  No new progress on this, this week.  Will focus on this in July.</a:t>
            </a:r>
          </a:p>
          <a:p>
            <a:pPr lvl="1">
              <a:spcBef>
                <a:spcPts val="0"/>
              </a:spcBef>
            </a:pPr>
            <a:r>
              <a:rPr lang="en-US" dirty="0"/>
              <a:t>Also should consider STAs operating in different bands using a single MAC address, e.g. discovering a network on 6GHz and then associating on 5GHz; TDLS together with OCT; RX-only or TX-only “STA”s (</a:t>
            </a:r>
            <a:r>
              <a:rPr lang="en-US" dirty="0" err="1"/>
              <a:t>TGbc</a:t>
            </a:r>
            <a:r>
              <a:rPr lang="en-US" dirty="0"/>
              <a:t>); and concepts in </a:t>
            </a:r>
            <a:r>
              <a:rPr lang="en-US" dirty="0" err="1"/>
              <a:t>TGbe</a:t>
            </a:r>
            <a:r>
              <a:rPr lang="en-US" dirty="0"/>
              <a:t>.</a:t>
            </a:r>
          </a:p>
          <a:p>
            <a:pPr lvl="1">
              <a:spcBef>
                <a:spcPts val="0"/>
              </a:spcBef>
            </a:pPr>
            <a:endParaRPr lang="en-US" dirty="0"/>
          </a:p>
        </p:txBody>
      </p:sp>
    </p:spTree>
    <p:extLst>
      <p:ext uri="{BB962C8B-B14F-4D97-AF65-F5344CB8AC3E}">
        <p14:creationId xmlns:p14="http://schemas.microsoft.com/office/powerpoint/2010/main" val="2247988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81000" y="1321654"/>
            <a:ext cx="8458200" cy="5029200"/>
          </a:xfrm>
        </p:spPr>
        <p:txBody>
          <a:bodyPr/>
          <a:lstStyle/>
          <a:p>
            <a:pPr>
              <a:spcBef>
                <a:spcPts val="0"/>
              </a:spcBef>
            </a:pPr>
            <a:r>
              <a:rPr lang="en-US" dirty="0"/>
              <a:t>IETF/802 coordination</a:t>
            </a:r>
          </a:p>
          <a:p>
            <a:pPr lvl="1">
              <a:spcBef>
                <a:spcPts val="0"/>
              </a:spcBef>
            </a:pPr>
            <a:r>
              <a:rPr lang="en-US" dirty="0"/>
              <a:t>Noted that Deterministic Networking/Time-sensitive Networking discussions are ongoing.</a:t>
            </a:r>
          </a:p>
          <a:p>
            <a:pPr lvl="1">
              <a:spcBef>
                <a:spcPts val="0"/>
              </a:spcBef>
            </a:pPr>
            <a:r>
              <a:rPr lang="en-US" dirty="0" err="1"/>
              <a:t>TGbe</a:t>
            </a:r>
            <a:r>
              <a:rPr lang="en-US" dirty="0"/>
              <a:t> may be considering </a:t>
            </a:r>
            <a:r>
              <a:rPr lang="en-US" dirty="0" err="1"/>
              <a:t>DetNet</a:t>
            </a:r>
            <a:r>
              <a:rPr lang="en-US" dirty="0"/>
              <a:t> related concepts, as part of “low latency” features.</a:t>
            </a:r>
          </a:p>
          <a:p>
            <a:pPr lvl="1">
              <a:spcBef>
                <a:spcPts val="0"/>
              </a:spcBef>
            </a:pPr>
            <a:r>
              <a:rPr lang="en-US" dirty="0"/>
              <a:t>Separately, also reviewed an IETF proposal for mapping of IPv6 onto 802.11 OCB (</a:t>
            </a:r>
            <a:r>
              <a:rPr lang="en-US" dirty="0">
                <a:hlinkClick r:id="rId3"/>
              </a:rPr>
              <a:t>https://tools.ietf.org/html/draft-ietf-ipwave-ipv6-over-80211ocb-45</a:t>
            </a:r>
            <a:r>
              <a:rPr lang="en-US" dirty="0"/>
              <a:t>), and provided feedback for the WG11 Chair to communicate to IETF at their meeting next week.</a:t>
            </a:r>
          </a:p>
          <a:p>
            <a:pPr>
              <a:spcBef>
                <a:spcPts val="0"/>
              </a:spcBef>
            </a:pPr>
            <a:r>
              <a:rPr lang="en-US" dirty="0"/>
              <a:t>Other IEEE/IEEE 802 coordination</a:t>
            </a:r>
          </a:p>
          <a:p>
            <a:pPr lvl="1">
              <a:spcBef>
                <a:spcPts val="0"/>
              </a:spcBef>
            </a:pPr>
            <a:r>
              <a:rPr lang="en-US" dirty="0"/>
              <a:t>Noted that 802.1 and </a:t>
            </a:r>
            <a:r>
              <a:rPr lang="en-US" dirty="0" err="1"/>
              <a:t>TGbe</a:t>
            </a:r>
            <a:r>
              <a:rPr lang="en-US" dirty="0"/>
              <a:t> may have a joint meeting in July on TSN/</a:t>
            </a:r>
            <a:r>
              <a:rPr lang="en-US" dirty="0" err="1"/>
              <a:t>DetNet</a:t>
            </a:r>
            <a:r>
              <a:rPr lang="en-US" dirty="0"/>
              <a:t> concepts.</a:t>
            </a:r>
            <a:endParaRPr lang="en-US" dirty="0">
              <a:highlight>
                <a:srgbClr val="FF0000"/>
              </a:highlight>
            </a:endParaRPr>
          </a:p>
          <a:p>
            <a:pPr lvl="1">
              <a:spcBef>
                <a:spcPts val="0"/>
              </a:spcBef>
            </a:pPr>
            <a:r>
              <a:rPr lang="en-US" dirty="0"/>
              <a:t>Noted that IEEE 1609 and </a:t>
            </a:r>
            <a:r>
              <a:rPr lang="en-US" dirty="0" err="1"/>
              <a:t>TGbd</a:t>
            </a:r>
            <a:r>
              <a:rPr lang="en-US" dirty="0"/>
              <a:t> are having discussions about </a:t>
            </a:r>
            <a:r>
              <a:rPr lang="en-US" dirty="0" err="1"/>
              <a:t>uni</a:t>
            </a:r>
            <a:r>
              <a:rPr lang="en-US" dirty="0"/>
              <a:t>-directional “STA”s (related to our “What is a STA?”) and also potentially about how upper layers map to each other (from 802.11 up to IP), which relates to our discussion about IETF’s IPv6 over OCB document.</a:t>
            </a:r>
          </a:p>
          <a:p>
            <a:pPr>
              <a:spcBef>
                <a:spcPts val="0"/>
              </a:spcBef>
            </a:pPr>
            <a:endParaRPr lang="en-US" dirty="0"/>
          </a:p>
          <a:p>
            <a:pPr lvl="1">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756037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81000" y="1447800"/>
            <a:ext cx="8382000" cy="5029200"/>
          </a:xfrm>
        </p:spPr>
        <p:txBody>
          <a:bodyPr/>
          <a:lstStyle/>
          <a:p>
            <a:pPr>
              <a:spcBef>
                <a:spcPts val="0"/>
              </a:spcBef>
            </a:pPr>
            <a:r>
              <a:rPr lang="en-US" dirty="0"/>
              <a:t>IEEE 1588 mapping to IEEE 802.11 and 802.1AS-rev use of Fine Timing Measurement</a:t>
            </a:r>
          </a:p>
          <a:p>
            <a:pPr lvl="1">
              <a:spcBef>
                <a:spcPts val="0"/>
              </a:spcBef>
            </a:pPr>
            <a:r>
              <a:rPr lang="en-US" dirty="0"/>
              <a:t>Being worked directly by 802.11 experts, with 802.1AS</a:t>
            </a:r>
          </a:p>
          <a:p>
            <a:pPr lvl="1">
              <a:spcBef>
                <a:spcPts val="0"/>
              </a:spcBef>
            </a:pPr>
            <a:r>
              <a:rPr lang="en-US" dirty="0"/>
              <a:t>There may be an issue with the number of active sessions using 802.1ASrev. The solution to this may be a new layer in 802.11 to arbitrate the operation of 802.1ASrev.</a:t>
            </a:r>
          </a:p>
          <a:p>
            <a:pPr marL="0" indent="0">
              <a:spcBef>
                <a:spcPts val="0"/>
              </a:spcBef>
              <a:buNone/>
            </a:pPr>
            <a:endParaRPr lang="en-US" dirty="0"/>
          </a:p>
          <a:p>
            <a:pPr>
              <a:spcBef>
                <a:spcPts val="0"/>
              </a:spcBef>
            </a:pPr>
            <a:r>
              <a:rPr lang="en-US" dirty="0"/>
              <a:t>AP/DS/Portal architecture, 802/802.1 mappings</a:t>
            </a:r>
          </a:p>
          <a:p>
            <a:pPr lvl="1">
              <a:spcBef>
                <a:spcPts val="0"/>
              </a:spcBef>
            </a:pPr>
            <a:r>
              <a:rPr lang="en-US" dirty="0"/>
              <a:t>Didn’t have time.  Need to consolidate agreements, and provide input to </a:t>
            </a:r>
            <a:r>
              <a:rPr lang="en-US" dirty="0" err="1"/>
              <a:t>REVmd</a:t>
            </a:r>
            <a:r>
              <a:rPr lang="en-US" dirty="0"/>
              <a:t>.</a:t>
            </a:r>
          </a:p>
          <a:p>
            <a:pPr>
              <a:spcBef>
                <a:spcPts val="0"/>
              </a:spcBef>
            </a:pPr>
            <a:endParaRPr lang="en-US" dirty="0"/>
          </a:p>
          <a:p>
            <a:pPr>
              <a:spcBef>
                <a:spcPts val="0"/>
              </a:spcBef>
            </a:pPr>
            <a:endParaRPr lang="en-US" dirty="0"/>
          </a:p>
        </p:txBody>
      </p:sp>
    </p:spTree>
    <p:extLst>
      <p:ext uri="{BB962C8B-B14F-4D97-AF65-F5344CB8AC3E}">
        <p14:creationId xmlns:p14="http://schemas.microsoft.com/office/powerpoint/2010/main" val="3419816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04800" y="1295400"/>
            <a:ext cx="8534400" cy="4876800"/>
          </a:xfrm>
        </p:spPr>
        <p:txBody>
          <a:bodyPr/>
          <a:lstStyle/>
          <a:p>
            <a:pPr>
              <a:spcBef>
                <a:spcPts val="0"/>
              </a:spcBef>
            </a:pPr>
            <a:r>
              <a:rPr lang="en-US" dirty="0"/>
              <a:t>MLME-RESET, versus MLME-JOIN and MLME-START</a:t>
            </a:r>
          </a:p>
          <a:p>
            <a:pPr lvl="1">
              <a:spcBef>
                <a:spcPts val="0"/>
              </a:spcBef>
            </a:pPr>
            <a:r>
              <a:rPr lang="en-US" dirty="0"/>
              <a:t>Had a long discussion about this (entire meeting slot).</a:t>
            </a:r>
          </a:p>
          <a:p>
            <a:pPr lvl="1">
              <a:spcBef>
                <a:spcPts val="0"/>
              </a:spcBef>
            </a:pPr>
            <a:r>
              <a:rPr lang="en-US" dirty="0"/>
              <a:t>Probably need to add MLME-SCAN and MLME-STOP to this topic, to be complete.</a:t>
            </a:r>
          </a:p>
          <a:p>
            <a:pPr lvl="1">
              <a:spcBef>
                <a:spcPts val="0"/>
              </a:spcBef>
            </a:pPr>
            <a:r>
              <a:rPr lang="en-US" dirty="0"/>
              <a:t>A number of points were raised, mostly questions (to ourselves) and not answers.</a:t>
            </a:r>
          </a:p>
          <a:p>
            <a:pPr lvl="1">
              <a:spcBef>
                <a:spcPts val="0"/>
              </a:spcBef>
            </a:pPr>
            <a:r>
              <a:rPr lang="en-US" dirty="0"/>
              <a:t>Will be continued... </a:t>
            </a:r>
          </a:p>
          <a:p>
            <a:pPr lvl="1">
              <a:spcBef>
                <a:spcPts val="0"/>
              </a:spcBef>
            </a:pPr>
            <a:endParaRPr lang="en-US" dirty="0"/>
          </a:p>
        </p:txBody>
      </p:sp>
    </p:spTree>
    <p:extLst>
      <p:ext uri="{BB962C8B-B14F-4D97-AF65-F5344CB8AC3E}">
        <p14:creationId xmlns:p14="http://schemas.microsoft.com/office/powerpoint/2010/main" val="1898011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04800" y="1295400"/>
            <a:ext cx="8534400" cy="4876800"/>
          </a:xfrm>
        </p:spPr>
        <p:txBody>
          <a:bodyPr/>
          <a:lstStyle/>
          <a:p>
            <a:pPr marL="342900" lvl="1" indent="-342900" eaLnBrk="1" hangingPunct="1">
              <a:lnSpc>
                <a:spcPct val="90000"/>
              </a:lnSpc>
              <a:spcBef>
                <a:spcPts val="432"/>
              </a:spcBef>
              <a:buFont typeface="Arial" pitchFamily="34" charset="0"/>
              <a:buChar char="•"/>
              <a:defRPr/>
            </a:pPr>
            <a:r>
              <a:rPr lang="en-US" sz="2400" b="1" dirty="0" err="1"/>
              <a:t>TGbe</a:t>
            </a:r>
            <a:r>
              <a:rPr lang="en-US" sz="2400" b="1" dirty="0"/>
              <a:t> (EHT) multi-band operation architecture (</a:t>
            </a:r>
            <a:r>
              <a:rPr lang="en-US" sz="2400" dirty="0">
                <a:hlinkClick r:id="rId3"/>
              </a:rPr>
              <a:t>11-08/0949r4</a:t>
            </a:r>
            <a:r>
              <a:rPr lang="en-US" sz="2400" b="1" dirty="0"/>
              <a:t>)</a:t>
            </a:r>
          </a:p>
          <a:p>
            <a:pPr marL="685800" lvl="2" indent="-342900" eaLnBrk="1" hangingPunct="1">
              <a:lnSpc>
                <a:spcPct val="90000"/>
              </a:lnSpc>
              <a:spcBef>
                <a:spcPts val="432"/>
              </a:spcBef>
              <a:buFont typeface="Arial" pitchFamily="34" charset="0"/>
              <a:buChar char="•"/>
              <a:defRPr/>
            </a:pPr>
            <a:r>
              <a:rPr lang="en-US" sz="2000" dirty="0"/>
              <a:t>Reviewed document, agreed there are architectural concepts in </a:t>
            </a:r>
            <a:r>
              <a:rPr lang="en-US" sz="2000" dirty="0" err="1"/>
              <a:t>TGbe</a:t>
            </a:r>
            <a:r>
              <a:rPr lang="en-US" sz="2000" dirty="0"/>
              <a:t> that should be considered by ARC.  ARC Chair will coordinate with </a:t>
            </a:r>
            <a:r>
              <a:rPr lang="en-US" sz="2000" dirty="0" err="1"/>
              <a:t>TGbe</a:t>
            </a:r>
            <a:r>
              <a:rPr lang="en-US" sz="2000" dirty="0"/>
              <a:t> Chair.</a:t>
            </a:r>
            <a:endParaRPr lang="en-US" b="1" dirty="0"/>
          </a:p>
          <a:p>
            <a:pPr marL="342900" lvl="1" indent="-342900" eaLnBrk="1" hangingPunct="1">
              <a:lnSpc>
                <a:spcPct val="90000"/>
              </a:lnSpc>
              <a:spcBef>
                <a:spcPts val="432"/>
              </a:spcBef>
              <a:buFont typeface="Arial" pitchFamily="34" charset="0"/>
              <a:buChar char="•"/>
              <a:defRPr/>
            </a:pPr>
            <a:endParaRPr lang="en-US" sz="2400" b="1" dirty="0"/>
          </a:p>
          <a:p>
            <a:pPr marL="342900" lvl="1" indent="-342900" eaLnBrk="1" hangingPunct="1">
              <a:lnSpc>
                <a:spcPct val="90000"/>
              </a:lnSpc>
              <a:spcBef>
                <a:spcPts val="432"/>
              </a:spcBef>
              <a:buFont typeface="Arial" pitchFamily="34" charset="0"/>
              <a:buChar char="•"/>
              <a:defRPr/>
            </a:pPr>
            <a:r>
              <a:rPr lang="en-US" sz="2400" b="1" dirty="0" err="1"/>
              <a:t>TGbc</a:t>
            </a:r>
            <a:r>
              <a:rPr lang="en-US" sz="2400" b="1" dirty="0"/>
              <a:t> (Broadcast) unassociated broadcast, broadcast reception</a:t>
            </a:r>
          </a:p>
          <a:p>
            <a:pPr marL="685800" lvl="2" indent="-342900" eaLnBrk="1" hangingPunct="1">
              <a:lnSpc>
                <a:spcPct val="90000"/>
              </a:lnSpc>
              <a:spcBef>
                <a:spcPts val="432"/>
              </a:spcBef>
              <a:buFont typeface="Arial" pitchFamily="34" charset="0"/>
              <a:buChar char="•"/>
              <a:defRPr/>
            </a:pPr>
            <a:r>
              <a:rPr lang="en-US" sz="2000" dirty="0"/>
              <a:t>Reviewed </a:t>
            </a:r>
            <a:r>
              <a:rPr lang="en-US" sz="2000" dirty="0" err="1"/>
              <a:t>TGbc’s</a:t>
            </a:r>
            <a:r>
              <a:rPr lang="en-US" sz="2000" dirty="0"/>
              <a:t> use case document: </a:t>
            </a:r>
            <a:r>
              <a:rPr lang="en-US" sz="2000" dirty="0">
                <a:hlinkClick r:id="rId4"/>
              </a:rPr>
              <a:t>11-19/0268r4</a:t>
            </a:r>
            <a:r>
              <a:rPr lang="en-US" sz="2000" dirty="0"/>
              <a:t>.  There seem to be new architectural concepts implied by some of these (potentially), that ARC may want to consider. ARC Chair will coordinate with </a:t>
            </a:r>
            <a:r>
              <a:rPr lang="en-US" sz="2000" dirty="0" err="1"/>
              <a:t>TGbc</a:t>
            </a:r>
            <a:r>
              <a:rPr lang="en-US" sz="2000" dirty="0"/>
              <a:t> Chair.</a:t>
            </a:r>
          </a:p>
          <a:p>
            <a:pPr>
              <a:spcBef>
                <a:spcPts val="0"/>
              </a:spcBef>
            </a:pPr>
            <a:endParaRPr lang="en-US" dirty="0"/>
          </a:p>
          <a:p>
            <a:pPr lvl="1">
              <a:spcBef>
                <a:spcPts val="0"/>
              </a:spcBef>
            </a:pPr>
            <a:endParaRPr lang="en-US" dirty="0"/>
          </a:p>
          <a:p>
            <a:pPr lvl="1">
              <a:spcBef>
                <a:spcPts val="0"/>
              </a:spcBef>
            </a:pPr>
            <a:endParaRPr lang="en-US" dirty="0"/>
          </a:p>
        </p:txBody>
      </p:sp>
    </p:spTree>
    <p:extLst>
      <p:ext uri="{BB962C8B-B14F-4D97-AF65-F5344CB8AC3E}">
        <p14:creationId xmlns:p14="http://schemas.microsoft.com/office/powerpoint/2010/main" val="1563882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685800" y="1676400"/>
            <a:ext cx="7772400" cy="4419600"/>
          </a:xfrm>
          <a:ln>
            <a:solidFill>
              <a:schemeClr val="bg1"/>
            </a:solidFill>
          </a:ln>
        </p:spPr>
        <p:txBody>
          <a:bodyPr/>
          <a:lstStyle/>
          <a:p>
            <a:pPr>
              <a:lnSpc>
                <a:spcPct val="90000"/>
              </a:lnSpc>
            </a:pPr>
            <a:r>
              <a:rPr lang="en-US" sz="3200" dirty="0"/>
              <a:t>None</a:t>
            </a:r>
            <a:endParaRPr lang="en-US" sz="2800" dirty="0">
              <a:solidFill>
                <a:srgbClr val="FF0000"/>
              </a:solidFill>
            </a:endParaRP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8480</TotalTime>
  <Words>931</Words>
  <Application>Microsoft Office PowerPoint</Application>
  <PresentationFormat>On-screen Show (4:3)</PresentationFormat>
  <Paragraphs>104</Paragraphs>
  <Slides>10</Slides>
  <Notes>10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Arial</vt:lpstr>
      <vt:lpstr>Times New Roman</vt:lpstr>
      <vt:lpstr>802-11-Submission</vt:lpstr>
      <vt:lpstr>Microsoft Word 97 - 2003 Document</vt:lpstr>
      <vt:lpstr>ARC Closing Report </vt:lpstr>
      <vt:lpstr>Abstract</vt:lpstr>
      <vt:lpstr>Work Completed</vt:lpstr>
      <vt:lpstr>Work Completed (cont)</vt:lpstr>
      <vt:lpstr>Work Completed (cont)</vt:lpstr>
      <vt:lpstr>Work Completed (cont)</vt:lpstr>
      <vt:lpstr>Work Completed (cont)</vt:lpstr>
      <vt:lpstr>Work Completed (cont)</vt:lpstr>
      <vt:lpstr>Teleconference(s)</vt:lpstr>
      <vt:lpstr>July 2019 Plans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ARC-report-may-2012</dc:title>
  <dc:creator>Mark Hamilton</dc:creator>
  <cp:lastModifiedBy>Hamilton, Mark</cp:lastModifiedBy>
  <cp:revision>299</cp:revision>
  <cp:lastPrinted>1998-02-10T13:28:06Z</cp:lastPrinted>
  <dcterms:created xsi:type="dcterms:W3CDTF">2009-07-15T16:38:20Z</dcterms:created>
  <dcterms:modified xsi:type="dcterms:W3CDTF">2019-05-16T22:30:45Z</dcterms:modified>
</cp:coreProperties>
</file>