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3">
  <p:sldMasterIdLst>
    <p:sldMasterId id="2147483657" r:id="rId1"/>
  </p:sldMasterIdLst>
  <p:notesMasterIdLst>
    <p:notesMasterId r:id="rId14"/>
  </p:notesMasterIdLst>
  <p:handoutMasterIdLst>
    <p:handoutMasterId r:id="rId15"/>
  </p:handoutMasterIdLst>
  <p:sldIdLst>
    <p:sldId id="256" r:id="rId2"/>
    <p:sldId id="257" r:id="rId3"/>
    <p:sldId id="311" r:id="rId4"/>
    <p:sldId id="258" r:id="rId5"/>
    <p:sldId id="312" r:id="rId6"/>
    <p:sldId id="313" r:id="rId7"/>
    <p:sldId id="314" r:id="rId8"/>
    <p:sldId id="316" r:id="rId9"/>
    <p:sldId id="315" r:id="rId10"/>
    <p:sldId id="309" r:id="rId11"/>
    <p:sldId id="317" r:id="rId12"/>
    <p:sldId id="305" r:id="rId13"/>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CM" initials="BRCM"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1A19DCD-474F-49A0-BD6E-79F9A4CA8838}">
  <a:tblStyle styleId="{A1A19DCD-474F-49A0-BD6E-79F9A4CA883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8" autoAdjust="0"/>
    <p:restoredTop sz="94709" autoAdjust="0"/>
  </p:normalViewPr>
  <p:slideViewPr>
    <p:cSldViewPr>
      <p:cViewPr varScale="1">
        <p:scale>
          <a:sx n="74" d="100"/>
          <a:sy n="74" d="100"/>
        </p:scale>
        <p:origin x="288" y="52"/>
      </p:cViewPr>
      <p:guideLst>
        <p:guide orient="horz" pos="2160"/>
        <p:guide pos="3840"/>
      </p:guideLst>
    </p:cSldViewPr>
  </p:slideViewPr>
  <p:notesTextViewPr>
    <p:cViewPr>
      <p:scale>
        <a:sx n="1" d="1"/>
        <a:sy n="1" d="1"/>
      </p:scale>
      <p:origin x="0" y="0"/>
    </p:cViewPr>
  </p:notesTextViewPr>
  <p:sorterViewPr>
    <p:cViewPr>
      <p:scale>
        <a:sx n="100" d="100"/>
        <a:sy n="100" d="100"/>
      </p:scale>
      <p:origin x="0" y="492"/>
    </p:cViewPr>
  </p:sorterViewPr>
  <p:notesViewPr>
    <p:cSldViewPr>
      <p:cViewPr varScale="1">
        <p:scale>
          <a:sx n="50" d="100"/>
          <a:sy n="50" d="100"/>
        </p:scale>
        <p:origin x="-2464" y="-6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52E3C189-4302-4B95-A356-209735BB4331}" type="datetimeFigureOut">
              <a:rPr lang="en-US" smtClean="0"/>
              <a:t>5/16/2019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F7E0132C-FB33-4BA1-9E40-323B478DFC0F}" type="slidenum">
              <a:rPr lang="en-US" smtClean="0"/>
              <a:t>‹#›</a:t>
            </a:fld>
            <a:endParaRPr lang="en-US"/>
          </a:p>
        </p:txBody>
      </p:sp>
    </p:spTree>
    <p:extLst>
      <p:ext uri="{BB962C8B-B14F-4D97-AF65-F5344CB8AC3E}">
        <p14:creationId xmlns:p14="http://schemas.microsoft.com/office/powerpoint/2010/main" val="2940327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225424846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08577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906058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3560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6224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1893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4514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87422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27906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53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3231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63444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600" b="1" i="0" u="none" strike="noStrike" cap="none" dirty="0" smtClean="0">
                <a:solidFill>
                  <a:srgbClr val="000000"/>
                </a:solidFill>
                <a:effectLst/>
                <a:latin typeface="Arial"/>
                <a:ea typeface="Arial"/>
                <a:cs typeface="Arial"/>
                <a:sym typeface="Arial"/>
              </a:rPr>
              <a:t>doc.: IEEE 802.11-19/0920r0</a:t>
            </a:r>
            <a:endParaRPr sz="20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914400" y="663575"/>
            <a:ext cx="10363200" cy="8721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a:t>3GPP </a:t>
            </a:r>
            <a:r>
              <a:rPr lang="en-US" sz="2800" dirty="0" smtClean="0"/>
              <a:t>RAN1 status </a:t>
            </a:r>
            <a:r>
              <a:rPr lang="en-US" sz="2800" dirty="0"/>
              <a:t>on </a:t>
            </a:r>
            <a:r>
              <a:rPr lang="en-US" sz="2800" dirty="0" smtClean="0"/>
              <a:t>NR-Unlicensed</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828800" y="1463675"/>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2019-05-1</a:t>
            </a:r>
            <a:r>
              <a:rPr lang="en-US" sz="2000" b="0" dirty="0"/>
              <a:t>6</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smtClean="0"/>
              <a:t>May 2019</a:t>
            </a:r>
            <a:endParaRPr lang="en-US" dirty="0"/>
          </a:p>
        </p:txBody>
      </p:sp>
      <p:sp>
        <p:nvSpPr>
          <p:cNvPr id="90" name="Shape 9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1" name="Shape 91"/>
          <p:cNvSpPr/>
          <p:nvPr/>
        </p:nvSpPr>
        <p:spPr>
          <a:xfrm>
            <a:off x="993775" y="1972991"/>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a:solidFill>
                  <a:srgbClr val="000000"/>
                </a:solidFill>
                <a:latin typeface="Times New Roman"/>
                <a:ea typeface="Times New Roman"/>
                <a:cs typeface="Times New Roman"/>
                <a:sym typeface="Times New Roman"/>
              </a:rPr>
              <a:t>Authors:</a:t>
            </a:r>
            <a:endParaRPr/>
          </a:p>
        </p:txBody>
      </p:sp>
      <p:graphicFrame>
        <p:nvGraphicFramePr>
          <p:cNvPr id="92" name="Shape 92"/>
          <p:cNvGraphicFramePr/>
          <p:nvPr>
            <p:extLst>
              <p:ext uri="{D42A27DB-BD31-4B8C-83A1-F6EECF244321}">
                <p14:modId xmlns:p14="http://schemas.microsoft.com/office/powerpoint/2010/main" val="3374942755"/>
              </p:ext>
            </p:extLst>
          </p:nvPr>
        </p:nvGraphicFramePr>
        <p:xfrm>
          <a:off x="1044400" y="2471150"/>
          <a:ext cx="10826200" cy="2302723"/>
        </p:xfrm>
        <a:graphic>
          <a:graphicData uri="http://schemas.openxmlformats.org/drawingml/2006/table">
            <a:tbl>
              <a:tblPr>
                <a:noFill/>
                <a:tableStyleId>{A1A19DCD-474F-49A0-BD6E-79F9A4CA8838}</a:tableStyleId>
              </a:tblPr>
              <a:tblGrid>
                <a:gridCol w="2163300"/>
                <a:gridCol w="1840650"/>
                <a:gridCol w="2078525"/>
                <a:gridCol w="1314475"/>
                <a:gridCol w="3429250"/>
              </a:tblGrid>
              <a:tr h="1019575">
                <a:tc>
                  <a:txBody>
                    <a:bodyPr/>
                    <a:lstStyle/>
                    <a:p>
                      <a:pPr marL="0" lvl="0" indent="0" rtl="0">
                        <a:lnSpc>
                          <a:spcPct val="115000"/>
                        </a:lnSpc>
                        <a:spcBef>
                          <a:spcPts val="2400"/>
                        </a:spcBef>
                        <a:spcAft>
                          <a:spcPts val="600"/>
                        </a:spcAft>
                        <a:buNone/>
                      </a:pPr>
                      <a:r>
                        <a:rPr lang="en-US" sz="2300" b="1" dirty="0"/>
                        <a:t>Name</a:t>
                      </a:r>
                      <a:endParaRPr sz="2300" b="1"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Affiliations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Address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Phone</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dirty="0"/>
                        <a:t>email</a:t>
                      </a:r>
                      <a:endParaRPr sz="2300" b="1"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r h="455350">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US" dirty="0" smtClean="0"/>
                        <a:t>Sindhu</a:t>
                      </a:r>
                      <a:r>
                        <a:rPr lang="en-US" baseline="0" dirty="0" smtClean="0"/>
                        <a:t> Verma</a:t>
                      </a:r>
                      <a:endParaRPr lang="en-US" dirty="0" smtClean="0"/>
                    </a:p>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Broadcom</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US" sz="1400" dirty="0" smtClean="0"/>
                        <a:t>sindhu.verma@broadcom.com</a:t>
                      </a: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r>
              <a:tr h="473525">
                <a:tc>
                  <a:txBody>
                    <a:bodyPr/>
                    <a:lstStyle/>
                    <a:p>
                      <a:pPr marL="0" marR="0" lvl="0" indent="0" algn="l" rtl="0">
                        <a:lnSpc>
                          <a:spcPct val="115000"/>
                        </a:lnSpc>
                        <a:spcBef>
                          <a:spcPts val="0"/>
                        </a:spcBef>
                        <a:spcAft>
                          <a:spcPts val="0"/>
                        </a:spcAft>
                        <a:buNone/>
                      </a:pPr>
                      <a:r>
                        <a:rPr lang="en-US" dirty="0" smtClean="0"/>
                        <a:t>Shubhodeep Adhikari </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Broadcom</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 </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 </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t>shubhodeep.adhikari@broadcom.com</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400" dirty="0" smtClean="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a:t>CW adaptation mechanisms</a:t>
            </a:r>
          </a:p>
        </p:txBody>
      </p:sp>
      <p:sp>
        <p:nvSpPr>
          <p:cNvPr id="116" name="Shape 116"/>
          <p:cNvSpPr txBox="1">
            <a:spLocks noGrp="1"/>
          </p:cNvSpPr>
          <p:nvPr>
            <p:ph type="body" idx="1"/>
          </p:nvPr>
        </p:nvSpPr>
        <p:spPr>
          <a:xfrm>
            <a:off x="457200" y="1093213"/>
            <a:ext cx="11028325" cy="5090100"/>
          </a:xfrm>
          <a:prstGeom prst="rect">
            <a:avLst/>
          </a:prstGeom>
          <a:noFill/>
          <a:ln>
            <a:noFill/>
          </a:ln>
        </p:spPr>
        <p:txBody>
          <a:bodyPr spcFirstLastPara="1" wrap="square" lIns="92150" tIns="46075" rIns="92150" bIns="46075" anchor="t" anchorCtr="0">
            <a:noAutofit/>
          </a:bodyPr>
          <a:lstStyle/>
          <a:p>
            <a:pPr marL="0" lvl="0" indent="0">
              <a:spcBef>
                <a:spcPts val="0"/>
              </a:spcBef>
            </a:pPr>
            <a:endParaRPr lang="en-US" sz="1800" b="0" dirty="0">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600" dirty="0">
              <a:solidFill>
                <a:schemeClr val="dk1"/>
              </a:solidFill>
              <a:latin typeface="Arial"/>
              <a:ea typeface="Arial"/>
              <a:cs typeface="Arial"/>
              <a:sym typeface="Arial"/>
            </a:endParaRPr>
          </a:p>
          <a:p>
            <a:pPr marL="0" lvl="0" indent="0">
              <a:spcBef>
                <a:spcPts val="0"/>
              </a:spcBef>
              <a:tabLst>
                <a:tab pos="2062163" algn="l"/>
              </a:tabLst>
            </a:pP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Proposal</a:t>
            </a:r>
            <a:r>
              <a:rPr lang="en-US" sz="2000" b="0" dirty="0">
                <a:solidFill>
                  <a:schemeClr val="dk1"/>
                </a:solidFill>
                <a:latin typeface="Times New Roman" panose="02020603050405020304" pitchFamily="18" charset="0"/>
                <a:ea typeface="Arial"/>
                <a:cs typeface="Times New Roman" panose="02020603050405020304" pitchFamily="18" charset="0"/>
                <a:sym typeface="Arial"/>
              </a:rPr>
              <a:t> </a:t>
            </a: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that has been developed in an offline of the ongoing RAN1#97 meeting</a:t>
            </a:r>
          </a:p>
          <a:p>
            <a:pPr marL="0" lvl="0" indent="0">
              <a:spcBef>
                <a:spcPts val="0"/>
              </a:spcBef>
              <a:tabLst>
                <a:tab pos="2062163" algn="l"/>
              </a:tabLst>
            </a:pPr>
            <a:endParaRPr lang="en-US" sz="20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342900" lvl="0" indent="-342900">
              <a:spcBef>
                <a:spcPts val="0"/>
              </a:spcBef>
              <a:buFont typeface="Arial" panose="020B0604020202020204" pitchFamily="34" charset="0"/>
              <a:buChar char="•"/>
              <a:tabLst>
                <a:tab pos="2062163" algn="l"/>
              </a:tabLst>
            </a:pPr>
            <a:r>
              <a:rPr lang="en-US" sz="2000" b="0" i="1" dirty="0" smtClean="0">
                <a:solidFill>
                  <a:schemeClr val="dk1"/>
                </a:solidFill>
                <a:latin typeface="Times New Roman" panose="02020603050405020304" pitchFamily="18" charset="0"/>
                <a:ea typeface="Arial"/>
                <a:cs typeface="Times New Roman" panose="02020603050405020304" pitchFamily="18" charset="0"/>
                <a:sym typeface="Arial"/>
              </a:rPr>
              <a:t>The </a:t>
            </a:r>
            <a:r>
              <a:rPr lang="en-US" sz="2000" b="0" i="1" dirty="0">
                <a:solidFill>
                  <a:schemeClr val="dk1"/>
                </a:solidFill>
                <a:latin typeface="Times New Roman" panose="02020603050405020304" pitchFamily="18" charset="0"/>
                <a:ea typeface="Arial"/>
                <a:cs typeface="Times New Roman" panose="02020603050405020304" pitchFamily="18" charset="0"/>
                <a:sym typeface="Arial"/>
              </a:rPr>
              <a:t>following alternatives have been identified for a definition of reference slot for CWS adjustment</a:t>
            </a:r>
          </a:p>
          <a:p>
            <a:pPr marL="800100" lvl="1" indent="-342900">
              <a:spcBef>
                <a:spcPts val="0"/>
              </a:spcBef>
              <a:buFont typeface="Arial" panose="020B0604020202020204" pitchFamily="34" charset="0"/>
              <a:buChar char="•"/>
              <a:tabLst>
                <a:tab pos="2062163" algn="l"/>
              </a:tabLst>
            </a:pPr>
            <a:r>
              <a:rPr lang="en-US" sz="1800" b="0" i="1" dirty="0">
                <a:solidFill>
                  <a:schemeClr val="dk1"/>
                </a:solidFill>
                <a:latin typeface="Times New Roman" panose="02020603050405020304" pitchFamily="18" charset="0"/>
                <a:ea typeface="Arial"/>
                <a:cs typeface="Times New Roman" panose="02020603050405020304" pitchFamily="18" charset="0"/>
                <a:sym typeface="Arial"/>
              </a:rPr>
              <a:t>Alt 1: reference slot for CWS update for PDSCH/PUSCH is defined as </a:t>
            </a:r>
            <a:endParaRPr lang="en-US" sz="1800" b="0" i="1"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1257300" lvl="2" indent="-342900">
              <a:spcBef>
                <a:spcPts val="0"/>
              </a:spcBef>
              <a:buFont typeface="Arial" panose="020B0604020202020204" pitchFamily="34" charset="0"/>
              <a:buChar char="•"/>
              <a:tabLst>
                <a:tab pos="2062163" algn="l"/>
              </a:tabLst>
            </a:pP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the </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n first slots of the most recent transmission on the LBT </a:t>
            </a:r>
            <a:r>
              <a:rPr lang="en-US" sz="1600" b="0" i="1" dirty="0" err="1">
                <a:solidFill>
                  <a:schemeClr val="dk1"/>
                </a:solidFill>
                <a:latin typeface="Times New Roman" panose="02020603050405020304" pitchFamily="18" charset="0"/>
                <a:ea typeface="Arial"/>
                <a:cs typeface="Times New Roman" panose="02020603050405020304" pitchFamily="18" charset="0"/>
                <a:sym typeface="Arial"/>
              </a:rPr>
              <a:t>subband</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 made by </a:t>
            </a:r>
            <a:r>
              <a:rPr lang="en-US" sz="1600" b="0" i="1" dirty="0" err="1">
                <a:solidFill>
                  <a:schemeClr val="dk1"/>
                </a:solidFill>
                <a:latin typeface="Times New Roman" panose="02020603050405020304" pitchFamily="18" charset="0"/>
                <a:ea typeface="Arial"/>
                <a:cs typeface="Times New Roman" panose="02020603050405020304" pitchFamily="18" charset="0"/>
                <a:sym typeface="Arial"/>
              </a:rPr>
              <a:t>gNB</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 or UE, for which at least some HARQ-ACK feedback is expected to be </a:t>
            </a: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available</a:t>
            </a:r>
          </a:p>
          <a:p>
            <a:pPr marL="1257300" lvl="2" indent="-342900">
              <a:spcBef>
                <a:spcPts val="0"/>
              </a:spcBef>
              <a:buFont typeface="Arial" panose="020B0604020202020204" pitchFamily="34" charset="0"/>
              <a:buChar char="•"/>
              <a:tabLst>
                <a:tab pos="2062163" algn="l"/>
              </a:tabLst>
            </a:pP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FFS</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 value of n</a:t>
            </a:r>
          </a:p>
          <a:p>
            <a:pPr marL="800100" lvl="1" indent="-342900">
              <a:spcBef>
                <a:spcPts val="0"/>
              </a:spcBef>
              <a:buFont typeface="Arial" panose="020B0604020202020204" pitchFamily="34" charset="0"/>
              <a:buChar char="•"/>
              <a:tabLst>
                <a:tab pos="2062163" algn="l"/>
              </a:tabLst>
            </a:pPr>
            <a:r>
              <a:rPr lang="en-US" sz="1800" b="0" i="1" dirty="0">
                <a:solidFill>
                  <a:schemeClr val="dk1"/>
                </a:solidFill>
                <a:latin typeface="Times New Roman" panose="02020603050405020304" pitchFamily="18" charset="0"/>
                <a:ea typeface="Arial"/>
                <a:cs typeface="Times New Roman" panose="02020603050405020304" pitchFamily="18" charset="0"/>
                <a:sym typeface="Arial"/>
              </a:rPr>
              <a:t>Alt 2: reference slot for CWS update for PDSCH/PUSCH is defined as </a:t>
            </a:r>
            <a:endParaRPr lang="en-US" sz="1800" b="0" i="1"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1257300" lvl="2" indent="-342900">
              <a:spcBef>
                <a:spcPts val="0"/>
              </a:spcBef>
              <a:buFont typeface="Arial" panose="020B0604020202020204" pitchFamily="34" charset="0"/>
              <a:buChar char="•"/>
              <a:tabLst>
                <a:tab pos="2062163" algn="l"/>
              </a:tabLst>
            </a:pP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the </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n first slots of the most recent transmission on the LBT </a:t>
            </a:r>
            <a:r>
              <a:rPr lang="en-US" sz="1600" b="0" i="1" dirty="0" err="1">
                <a:solidFill>
                  <a:schemeClr val="dk1"/>
                </a:solidFill>
                <a:latin typeface="Times New Roman" panose="02020603050405020304" pitchFamily="18" charset="0"/>
                <a:ea typeface="Arial"/>
                <a:cs typeface="Times New Roman" panose="02020603050405020304" pitchFamily="18" charset="0"/>
                <a:sym typeface="Arial"/>
              </a:rPr>
              <a:t>subband</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 made by </a:t>
            </a:r>
            <a:r>
              <a:rPr lang="en-US" sz="1600" b="0" i="1" dirty="0" err="1">
                <a:solidFill>
                  <a:schemeClr val="dk1"/>
                </a:solidFill>
                <a:latin typeface="Times New Roman" panose="02020603050405020304" pitchFamily="18" charset="0"/>
                <a:ea typeface="Arial"/>
                <a:cs typeface="Times New Roman" panose="02020603050405020304" pitchFamily="18" charset="0"/>
                <a:sym typeface="Arial"/>
              </a:rPr>
              <a:t>gNB</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 or </a:t>
            </a: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UE</a:t>
            </a:r>
          </a:p>
          <a:p>
            <a:pPr marL="1257300" lvl="2" indent="-342900">
              <a:spcBef>
                <a:spcPts val="0"/>
              </a:spcBef>
              <a:buFont typeface="Arial" panose="020B0604020202020204" pitchFamily="34" charset="0"/>
              <a:buChar char="•"/>
              <a:tabLst>
                <a:tab pos="2062163" algn="l"/>
              </a:tabLst>
            </a:pP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FFS</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 value of n</a:t>
            </a:r>
          </a:p>
          <a:p>
            <a:pPr marL="0" indent="0">
              <a:spcBef>
                <a:spcPts val="0"/>
              </a:spcBef>
            </a:pPr>
            <a:endParaRPr sz="1800" b="0" dirty="0">
              <a:latin typeface="Times New Roman" panose="02020603050405020304" pitchFamily="18" charset="0"/>
              <a:ea typeface="Arial"/>
              <a:cs typeface="Times New Roman" panose="02020603050405020304" pitchFamily="18" charset="0"/>
              <a:sym typeface="Arial"/>
            </a:endParaRPr>
          </a:p>
          <a:p>
            <a:pPr marL="0" indent="0">
              <a:spcBef>
                <a:spcPts val="0"/>
              </a:spcBef>
            </a:pPr>
            <a:r>
              <a:rPr lang="en-US" sz="1800" b="0" dirty="0">
                <a:latin typeface="Times New Roman" panose="02020603050405020304" pitchFamily="18" charset="0"/>
                <a:ea typeface="Arial"/>
                <a:cs typeface="Times New Roman" panose="02020603050405020304" pitchFamily="18" charset="0"/>
                <a:sym typeface="Arial"/>
              </a:rPr>
              <a:t>Alt 2 is Broadcom proposal to align the behavior with the ETSI </a:t>
            </a:r>
            <a:r>
              <a:rPr lang="en-US" sz="1800" b="0" dirty="0" smtClean="0">
                <a:latin typeface="Times New Roman" panose="02020603050405020304" pitchFamily="18" charset="0"/>
                <a:ea typeface="Arial"/>
                <a:cs typeface="Times New Roman" panose="02020603050405020304" pitchFamily="18" charset="0"/>
                <a:sym typeface="Arial"/>
              </a:rPr>
              <a:t>BRAN regulations</a:t>
            </a:r>
            <a:endParaRPr sz="1800" b="0" dirty="0">
              <a:latin typeface="Times New Roman" panose="02020603050405020304" pitchFamily="18" charset="0"/>
              <a:ea typeface="Arial"/>
              <a:cs typeface="Times New Roman" panose="02020603050405020304" pitchFamily="18" charset="0"/>
              <a:sym typeface="Arial"/>
            </a:endParaRPr>
          </a:p>
          <a:p>
            <a:pPr marL="0" indent="0">
              <a:spcBef>
                <a:spcPts val="0"/>
              </a:spcBef>
            </a:pPr>
            <a:endParaRPr lang="en-US" sz="1800" b="0" dirty="0">
              <a:latin typeface="Times New Roman" panose="02020603050405020304" pitchFamily="18" charset="0"/>
              <a:ea typeface="Arial"/>
              <a:cs typeface="Times New Roman" panose="02020603050405020304" pitchFamily="18" charset="0"/>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smtClean="0"/>
              <a:t>May 2019</a:t>
            </a:r>
            <a:endParaRPr lang="en-US" dirty="0"/>
          </a:p>
        </p:txBody>
      </p:sp>
      <p:sp>
        <p:nvSpPr>
          <p:cNvPr id="5" name="Rectangle 2"/>
          <p:cNvSpPr>
            <a:spLocks noChangeArrowheads="1"/>
          </p:cNvSpPr>
          <p:nvPr/>
        </p:nvSpPr>
        <p:spPr bwMode="auto">
          <a:xfrm>
            <a:off x="704377" y="3244047"/>
            <a:ext cx="9906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endParaRPr lang="en-US" dirty="0"/>
          </a:p>
          <a:p>
            <a:endParaRPr lang="en-US" sz="800" dirty="0"/>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2784027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a:t>Multi-carrier channel access schemes </a:t>
            </a:r>
          </a:p>
        </p:txBody>
      </p:sp>
      <p:sp>
        <p:nvSpPr>
          <p:cNvPr id="116" name="Shape 116"/>
          <p:cNvSpPr txBox="1">
            <a:spLocks noGrp="1"/>
          </p:cNvSpPr>
          <p:nvPr>
            <p:ph type="body" idx="1"/>
          </p:nvPr>
        </p:nvSpPr>
        <p:spPr>
          <a:xfrm>
            <a:off x="1124425" y="1343027"/>
            <a:ext cx="10361100" cy="4840286"/>
          </a:xfrm>
          <a:prstGeom prst="rect">
            <a:avLst/>
          </a:prstGeom>
          <a:noFill/>
          <a:ln>
            <a:noFill/>
          </a:ln>
        </p:spPr>
        <p:txBody>
          <a:bodyPr spcFirstLastPara="1" wrap="square" lIns="92150" tIns="46075" rIns="92150" bIns="46075" anchor="t" anchorCtr="0">
            <a:noAutofit/>
          </a:bodyPr>
          <a:lstStyle/>
          <a:p>
            <a:pPr marL="0" lvl="0" indent="0"/>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Agreed:</a:t>
            </a:r>
          </a:p>
          <a:p>
            <a:pPr marL="342900" lvl="0" indent="-342900">
              <a:buFont typeface="Arial" panose="020B0604020202020204" pitchFamily="34" charset="0"/>
              <a:buChar char="•"/>
            </a:pP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Multi-carrier </a:t>
            </a:r>
            <a:r>
              <a:rPr lang="en-US" sz="2000" b="0" dirty="0">
                <a:solidFill>
                  <a:schemeClr val="dk1"/>
                </a:solidFill>
                <a:latin typeface="Times New Roman" panose="02020603050405020304" pitchFamily="18" charset="0"/>
                <a:ea typeface="Arial"/>
                <a:cs typeface="Times New Roman" panose="02020603050405020304" pitchFamily="18" charset="0"/>
                <a:sym typeface="Arial"/>
              </a:rPr>
              <a:t>channel access schemes that are applicable to multiple carriers with a single LBT sub-band per carrier that is the same as the carrier bandwidth are also applicable to multiple LBT sub-bands within a carrier when such carriers are used either as a single wideband carrier or as part of carrier aggregation of a set of carriers.</a:t>
            </a:r>
          </a:p>
          <a:p>
            <a:pPr marL="285750" lvl="0" indent="-285750">
              <a:buFont typeface="Arial" panose="020B0604020202020204" pitchFamily="34" charset="0"/>
              <a:buChar char="•"/>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 </a:t>
            </a:r>
          </a:p>
          <a:p>
            <a:pPr marL="285750" lvl="0" indent="-285750">
              <a:spcBef>
                <a:spcPts val="0"/>
              </a:spcBef>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sz="18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smtClean="0"/>
              <a:t>May 2019</a:t>
            </a:r>
            <a:endParaRPr lang="en-US" dirty="0"/>
          </a:p>
        </p:txBody>
      </p:sp>
    </p:spTree>
    <p:extLst>
      <p:ext uri="{BB962C8B-B14F-4D97-AF65-F5344CB8AC3E}">
        <p14:creationId xmlns:p14="http://schemas.microsoft.com/office/powerpoint/2010/main" val="3888219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127000"/>
            <a:r>
              <a:rPr lang="en-US" sz="2800" b="0" dirty="0" smtClean="0">
                <a:latin typeface="Times New Roman" panose="02020603050405020304" pitchFamily="18" charset="0"/>
                <a:ea typeface="Arial"/>
                <a:cs typeface="Times New Roman" panose="02020603050405020304" pitchFamily="18" charset="0"/>
                <a:sym typeface="Arial"/>
              </a:rPr>
              <a:t>Common preamble between NR-U and Wi-Fi</a:t>
            </a:r>
            <a:endParaRPr lang="en-US" sz="2800" b="0" dirty="0">
              <a:latin typeface="Times New Roman" panose="02020603050405020304" pitchFamily="18" charset="0"/>
              <a:ea typeface="Arial"/>
              <a:cs typeface="Times New Roman" panose="02020603050405020304" pitchFamily="18" charset="0"/>
              <a:sym typeface="Arial"/>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May 2019</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1066800"/>
            <a:ext cx="11430000" cy="5410200"/>
          </a:xfrm>
          <a:prstGeom prst="rect">
            <a:avLst/>
          </a:prstGeom>
          <a:noFill/>
          <a:ln>
            <a:noFill/>
          </a:ln>
        </p:spPr>
        <p:txBody>
          <a:bodyPr spcFirstLastPara="1" wrap="square" lIns="92150" tIns="46075" rIns="92150" bIns="46075" anchor="t" anchorCtr="0">
            <a:noAutofit/>
          </a:bodyPr>
          <a:lstStyle/>
          <a:p>
            <a:pPr marL="228600" indent="0"/>
            <a:r>
              <a:rPr lang="en-US" sz="1800" b="0" i="1" dirty="0"/>
              <a:t>      </a:t>
            </a:r>
            <a:endParaRPr lang="en-US" sz="1800" b="0" i="1" dirty="0" smtClean="0"/>
          </a:p>
          <a:p>
            <a:pPr marL="514350" indent="-285750">
              <a:buFontTx/>
              <a:buChar char="-"/>
            </a:pPr>
            <a:endParaRPr lang="en-US" sz="1800" b="0" i="1" dirty="0"/>
          </a:p>
          <a:p>
            <a:pPr marL="514350" indent="-285750">
              <a:buFontTx/>
              <a:buChar char="-"/>
            </a:pPr>
            <a:r>
              <a:rPr lang="en-US" sz="1800" b="0" i="1" dirty="0"/>
              <a:t> Both RAN1 WG and TSG-RAN have extensively discussed coexistence aspects, but did not find consensus for adopting a preamble for NR-U. As a consequence, and in accordance with the </a:t>
            </a:r>
            <a:r>
              <a:rPr lang="en-US" sz="1800" b="0" i="1" dirty="0" err="1"/>
              <a:t>workplan</a:t>
            </a:r>
            <a:r>
              <a:rPr lang="en-US" sz="1800" b="0" i="1" dirty="0"/>
              <a:t> outlined in the NR-U Work Item //add link//, RAN1 WG will not address proposals any further on adopting a preamble for NR-U.</a:t>
            </a:r>
            <a:endParaRPr lang="en-US" sz="1800" b="0" dirty="0"/>
          </a:p>
          <a:p>
            <a:r>
              <a:rPr lang="en-US" sz="1800" b="0" i="1" dirty="0"/>
              <a:t>-        Nevertheless, TSG-RAN is open for further discussions on a common preamble for 6GHz at its next meeting (3-6 June), and will check whether member company views have shifted towards a consensus.  </a:t>
            </a:r>
            <a:endParaRPr lang="en-US" sz="1800" b="0" dirty="0"/>
          </a:p>
        </p:txBody>
      </p:sp>
    </p:spTree>
    <p:extLst>
      <p:ext uri="{BB962C8B-B14F-4D97-AF65-F5344CB8AC3E}">
        <p14:creationId xmlns:p14="http://schemas.microsoft.com/office/powerpoint/2010/main" val="4167325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095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Abstract</a:t>
            </a:r>
            <a:endParaRPr/>
          </a:p>
        </p:txBody>
      </p:sp>
      <p:sp>
        <p:nvSpPr>
          <p:cNvPr id="103" name="Shape 103"/>
          <p:cNvSpPr txBox="1">
            <a:spLocks noGrp="1"/>
          </p:cNvSpPr>
          <p:nvPr>
            <p:ph type="body" idx="1"/>
          </p:nvPr>
        </p:nvSpPr>
        <p:spPr>
          <a:xfrm>
            <a:off x="838200" y="1371600"/>
            <a:ext cx="10361084" cy="4113213"/>
          </a:xfrm>
          <a:prstGeom prst="rect">
            <a:avLst/>
          </a:prstGeom>
          <a:noFill/>
          <a:ln>
            <a:noFill/>
          </a:ln>
        </p:spPr>
        <p:txBody>
          <a:bodyPr spcFirstLastPara="1" wrap="square" lIns="92150" tIns="46075" rIns="92150" bIns="46075" anchor="t" anchorCtr="0">
            <a:noAutofit/>
          </a:bodyPr>
          <a:lstStyle/>
          <a:p>
            <a:pPr marL="342900" lvl="0" indent="-342900">
              <a:spcBef>
                <a:spcPts val="0"/>
              </a:spcBef>
              <a:buSzPts val="2400"/>
              <a:buFont typeface="Arial"/>
              <a:buChar char="•"/>
            </a:pPr>
            <a:r>
              <a:rPr lang="en-US" sz="2400" b="0" i="0" u="none" strike="noStrike" cap="none" dirty="0">
                <a:solidFill>
                  <a:srgbClr val="000000"/>
                </a:solidFill>
              </a:rPr>
              <a:t>This </a:t>
            </a:r>
            <a:r>
              <a:rPr lang="en-US" b="0" dirty="0"/>
              <a:t>presentation</a:t>
            </a:r>
            <a:r>
              <a:rPr lang="en-US" sz="2400" b="0" i="0" u="none" strike="noStrike" cap="none" dirty="0">
                <a:solidFill>
                  <a:srgbClr val="000000"/>
                </a:solidFill>
              </a:rPr>
              <a:t> provides </a:t>
            </a:r>
            <a:r>
              <a:rPr lang="en-US" sz="2400" b="0" i="0" u="none" strike="noStrike" cap="none" dirty="0" smtClean="0">
                <a:solidFill>
                  <a:srgbClr val="000000"/>
                </a:solidFill>
              </a:rPr>
              <a:t>updates from the latest 3GPP RAN1 meetings (RAN1#96b and RAN1#97) on the standardization of </a:t>
            </a:r>
            <a:r>
              <a:rPr lang="en-US" b="0" dirty="0" smtClean="0"/>
              <a:t>NR-Unlicensed, with a focus on fair coexistence with 802.11. </a:t>
            </a:r>
            <a:endParaRPr sz="2400" b="0" i="0" u="none" strike="noStrike" cap="none" dirty="0">
              <a:solidFill>
                <a:srgbClr val="000000"/>
              </a:solidFill>
            </a:endParaRPr>
          </a:p>
        </p:txBody>
      </p:sp>
      <p:sp>
        <p:nvSpPr>
          <p:cNvPr id="104" name="Shape 10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105" name="Shape 10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lvl="0"/>
            <a:r>
              <a:rPr lang="en-US" smtClean="0"/>
              <a:t>May 2019</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smtClean="0"/>
              <a:t>Outline</a:t>
            </a:r>
            <a:endParaRPr lang="en-US"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0" lvl="0" indent="0">
              <a:spcBef>
                <a:spcPts val="0"/>
              </a:spcBef>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The presentation discusses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status of the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following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topics</a:t>
            </a:r>
            <a:r>
              <a:rPr lang="en-US" sz="1800" b="0" dirty="0" smtClean="0">
                <a:latin typeface="Times New Roman" panose="02020603050405020304" pitchFamily="18" charset="0"/>
                <a:ea typeface="Arial"/>
                <a:cs typeface="Times New Roman" panose="02020603050405020304" pitchFamily="18" charset="0"/>
                <a:sym typeface="Arial"/>
              </a:rPr>
              <a:t>:</a:t>
            </a:r>
            <a:endParaRPr lang="en-US" sz="1800" b="0" dirty="0">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Reply to LS from IEEE 802.11 on the use of no/short LBT</a:t>
            </a:r>
          </a:p>
          <a:p>
            <a:pPr marL="584200" indent="-457200">
              <a:spcBef>
                <a:spcPts val="0"/>
              </a:spcBef>
              <a:buClr>
                <a:schemeClr val="dk1"/>
              </a:buClr>
              <a:buSzPct val="1000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LBT </a:t>
            </a:r>
            <a:r>
              <a:rPr lang="en-US" sz="1800" b="0" dirty="0">
                <a:latin typeface="Times New Roman" panose="02020603050405020304" pitchFamily="18" charset="0"/>
                <a:ea typeface="Arial"/>
                <a:cs typeface="Times New Roman" panose="02020603050405020304" pitchFamily="18" charset="0"/>
                <a:sym typeface="Arial"/>
              </a:rPr>
              <a:t>for transmission </a:t>
            </a:r>
            <a:r>
              <a:rPr lang="en-US" sz="1800" b="0" dirty="0" smtClean="0">
                <a:latin typeface="Times New Roman" panose="02020603050405020304" pitchFamily="18" charset="0"/>
                <a:ea typeface="Arial"/>
                <a:cs typeface="Times New Roman" panose="02020603050405020304" pitchFamily="18" charset="0"/>
                <a:sym typeface="Arial"/>
              </a:rPr>
              <a:t>of DL </a:t>
            </a:r>
            <a:r>
              <a:rPr lang="en-US" sz="1800" b="0" dirty="0">
                <a:latin typeface="Times New Roman" panose="02020603050405020304" pitchFamily="18" charset="0"/>
                <a:ea typeface="Arial"/>
                <a:cs typeface="Times New Roman" panose="02020603050405020304" pitchFamily="18" charset="0"/>
                <a:sym typeface="Arial"/>
              </a:rPr>
              <a:t>control </a:t>
            </a:r>
            <a:r>
              <a:rPr lang="en-US" sz="1800" b="0" dirty="0" smtClean="0">
                <a:latin typeface="Times New Roman" panose="02020603050405020304" pitchFamily="18" charset="0"/>
                <a:ea typeface="Arial"/>
                <a:cs typeface="Times New Roman" panose="02020603050405020304" pitchFamily="18" charset="0"/>
                <a:sym typeface="Arial"/>
              </a:rPr>
              <a:t>messages</a:t>
            </a:r>
          </a:p>
          <a:p>
            <a:pPr marL="584200" indent="-457200">
              <a:spcBef>
                <a:spcPts val="0"/>
              </a:spcBef>
              <a:buClr>
                <a:schemeClr val="dk1"/>
              </a:buClr>
              <a:buSzPct val="1000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LBT for UCI-only PUSCH transmissions</a:t>
            </a:r>
          </a:p>
          <a:p>
            <a:pPr marL="584200" indent="-457200">
              <a:spcBef>
                <a:spcPts val="0"/>
              </a:spcBef>
              <a:buClr>
                <a:schemeClr val="dk1"/>
              </a:buClr>
              <a:buSzPct val="1000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LBT for DL transmissions containing only UL grants</a:t>
            </a:r>
          </a:p>
          <a:p>
            <a:pPr marL="584200" indent="-457200">
              <a:spcBef>
                <a:spcPts val="0"/>
              </a:spcBef>
              <a:buClr>
                <a:schemeClr val="dk1"/>
              </a:buClr>
              <a:buSzPct val="1000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LBT for a 16us gap after a DL transmission and before a UL transmission in a </a:t>
            </a:r>
            <a:r>
              <a:rPr lang="en-US" sz="1800" b="0" dirty="0" err="1" smtClean="0">
                <a:latin typeface="Times New Roman" panose="02020603050405020304" pitchFamily="18" charset="0"/>
                <a:ea typeface="Arial"/>
                <a:cs typeface="Times New Roman" panose="02020603050405020304" pitchFamily="18" charset="0"/>
                <a:sym typeface="Arial"/>
              </a:rPr>
              <a:t>gNB</a:t>
            </a:r>
            <a:r>
              <a:rPr lang="en-US" sz="1800" b="0" dirty="0" smtClean="0">
                <a:latin typeface="Times New Roman" panose="02020603050405020304" pitchFamily="18" charset="0"/>
                <a:ea typeface="Arial"/>
                <a:cs typeface="Times New Roman" panose="02020603050405020304" pitchFamily="18" charset="0"/>
                <a:sym typeface="Arial"/>
              </a:rPr>
              <a:t>-acquired COT</a:t>
            </a:r>
          </a:p>
          <a:p>
            <a:pPr marL="584200" indent="-457200">
              <a:spcBef>
                <a:spcPts val="0"/>
              </a:spcBef>
              <a:buClr>
                <a:schemeClr val="dk1"/>
              </a:buClr>
              <a:buSzPct val="1000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Supported sub-slot PDSCH durations</a:t>
            </a:r>
          </a:p>
          <a:p>
            <a:pPr marL="584200" indent="-457200">
              <a:spcBef>
                <a:spcPts val="0"/>
              </a:spcBef>
              <a:buClr>
                <a:schemeClr val="dk1"/>
              </a:buClr>
              <a:buSzPct val="1000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CW adaptation mechanisms</a:t>
            </a:r>
          </a:p>
          <a:p>
            <a:pPr marL="584200" indent="-457200">
              <a:spcBef>
                <a:spcPts val="0"/>
              </a:spcBef>
              <a:buClr>
                <a:schemeClr val="dk1"/>
              </a:buClr>
              <a:buSzPct val="100000"/>
              <a:buFont typeface="+mj-lt"/>
              <a:buAutoNum type="arabicPeriod"/>
            </a:pPr>
            <a:r>
              <a:rPr lang="en-US" sz="1800" b="0" dirty="0">
                <a:latin typeface="Times New Roman" panose="02020603050405020304" pitchFamily="18" charset="0"/>
                <a:ea typeface="Arial"/>
                <a:cs typeface="Times New Roman" panose="02020603050405020304" pitchFamily="18" charset="0"/>
                <a:sym typeface="Arial"/>
              </a:rPr>
              <a:t>Multi-carrier channel access schemes </a:t>
            </a: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Common preamble between NR-U and Wi-Fi in 5 GHz and 6 GHz.</a:t>
            </a: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sz="18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smtClean="0"/>
              <a:t>May 2019</a:t>
            </a:r>
            <a:endParaRPr lang="en-US" dirty="0"/>
          </a:p>
        </p:txBody>
      </p:sp>
    </p:spTree>
    <p:extLst>
      <p:ext uri="{BB962C8B-B14F-4D97-AF65-F5344CB8AC3E}">
        <p14:creationId xmlns:p14="http://schemas.microsoft.com/office/powerpoint/2010/main" val="1091357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a:t>Reply to LS from IEEE 802.11 on the use of no/short LBT</a:t>
            </a:r>
            <a:endParaRPr sz="2400" dirty="0"/>
          </a:p>
        </p:txBody>
      </p:sp>
      <p:sp>
        <p:nvSpPr>
          <p:cNvPr id="116" name="Shape 116"/>
          <p:cNvSpPr txBox="1">
            <a:spLocks noGrp="1"/>
          </p:cNvSpPr>
          <p:nvPr>
            <p:ph type="body" idx="1"/>
          </p:nvPr>
        </p:nvSpPr>
        <p:spPr>
          <a:xfrm>
            <a:off x="1124425" y="1343027"/>
            <a:ext cx="10361100" cy="4840286"/>
          </a:xfrm>
          <a:prstGeom prst="rect">
            <a:avLst/>
          </a:prstGeom>
          <a:noFill/>
          <a:ln>
            <a:noFill/>
          </a:ln>
        </p:spPr>
        <p:txBody>
          <a:bodyPr spcFirstLastPara="1" wrap="square" lIns="92150" tIns="46075" rIns="92150" bIns="46075" anchor="t" anchorCtr="0">
            <a:noAutofit/>
          </a:bodyPr>
          <a:lstStyle/>
          <a:p>
            <a:pPr marL="0" lvl="0" indent="0"/>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The LS from IEEE 802.11 to 3GPP RAN1 had raised concerns on NR-U employing the following:</a:t>
            </a:r>
            <a:endParaRPr lang="en-US" sz="1600" b="0" dirty="0">
              <a:solidFill>
                <a:schemeClr val="dk1"/>
              </a:solidFill>
              <a:latin typeface="Times New Roman" panose="02020603050405020304" pitchFamily="18" charset="0"/>
              <a:ea typeface="Arial"/>
              <a:cs typeface="Times New Roman" panose="02020603050405020304" pitchFamily="18" charset="0"/>
              <a:sym typeface="Arial"/>
            </a:endParaRPr>
          </a:p>
          <a:p>
            <a:pPr marL="285750" lvl="0" indent="-285750">
              <a:buFont typeface="Arial" panose="020B0604020202020204" pitchFamily="34" charset="0"/>
              <a:buChar char="•"/>
            </a:pPr>
            <a:r>
              <a:rPr lang="en-US" sz="1600" b="0" dirty="0">
                <a:solidFill>
                  <a:schemeClr val="dk1"/>
                </a:solidFill>
                <a:latin typeface="Times New Roman" panose="02020603050405020304" pitchFamily="18" charset="0"/>
                <a:ea typeface="Arial"/>
                <a:cs typeface="Times New Roman" panose="02020603050405020304" pitchFamily="18" charset="0"/>
                <a:sym typeface="Arial"/>
              </a:rPr>
              <a:t>Transmission of DRS by the </a:t>
            </a:r>
            <a:r>
              <a:rPr lang="en-US" sz="1600" b="0" dirty="0" err="1">
                <a:solidFill>
                  <a:schemeClr val="dk1"/>
                </a:solidFill>
                <a:latin typeface="Times New Roman" panose="02020603050405020304" pitchFamily="18" charset="0"/>
                <a:ea typeface="Arial"/>
                <a:cs typeface="Times New Roman" panose="02020603050405020304" pitchFamily="18" charset="0"/>
                <a:sym typeface="Arial"/>
              </a:rPr>
              <a:t>gNB</a:t>
            </a:r>
            <a:r>
              <a:rPr lang="en-US" sz="1600" b="0" dirty="0">
                <a:solidFill>
                  <a:schemeClr val="dk1"/>
                </a:solidFill>
                <a:latin typeface="Times New Roman" panose="02020603050405020304" pitchFamily="18" charset="0"/>
                <a:ea typeface="Arial"/>
                <a:cs typeface="Times New Roman" panose="02020603050405020304" pitchFamily="18" charset="0"/>
                <a:sym typeface="Arial"/>
              </a:rPr>
              <a:t> up to 5% of the time when the total duration of such transmissions is up to 1 </a:t>
            </a:r>
            <a:r>
              <a:rPr lang="en-US" sz="1600" b="0" dirty="0" err="1">
                <a:solidFill>
                  <a:schemeClr val="dk1"/>
                </a:solidFill>
                <a:latin typeface="Times New Roman" panose="02020603050405020304" pitchFamily="18" charset="0"/>
                <a:ea typeface="Arial"/>
                <a:cs typeface="Times New Roman" panose="02020603050405020304" pitchFamily="18" charset="0"/>
                <a:sym typeface="Arial"/>
              </a:rPr>
              <a:t>ms</a:t>
            </a:r>
            <a:r>
              <a:rPr lang="en-US" sz="1600" b="0" dirty="0">
                <a:solidFill>
                  <a:schemeClr val="dk1"/>
                </a:solidFill>
                <a:latin typeface="Times New Roman" panose="02020603050405020304" pitchFamily="18" charset="0"/>
                <a:ea typeface="Arial"/>
                <a:cs typeface="Times New Roman" panose="02020603050405020304" pitchFamily="18" charset="0"/>
                <a:sym typeface="Arial"/>
              </a:rPr>
              <a:t> </a:t>
            </a:r>
          </a:p>
          <a:p>
            <a:pPr marL="285750" lvl="0" indent="-285750">
              <a:buFont typeface="Arial" panose="020B0604020202020204" pitchFamily="34" charset="0"/>
              <a:buChar char="•"/>
            </a:pPr>
            <a:r>
              <a:rPr lang="en-US" sz="1600" b="0" dirty="0">
                <a:solidFill>
                  <a:schemeClr val="dk1"/>
                </a:solidFill>
                <a:latin typeface="Times New Roman" panose="02020603050405020304" pitchFamily="18" charset="0"/>
                <a:ea typeface="Arial"/>
                <a:cs typeface="Times New Roman" panose="02020603050405020304" pitchFamily="18" charset="0"/>
                <a:sym typeface="Arial"/>
              </a:rPr>
              <a:t>Transmissions by UEs for Random Access, HARQ-ACK, Scheduling Request, Channel State Information, etc</a:t>
            </a:r>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a:t>
            </a:r>
          </a:p>
          <a:p>
            <a:pPr marL="0" lvl="0" indent="0"/>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The response </a:t>
            </a:r>
            <a:r>
              <a:rPr lang="en-US" sz="1600" b="0" dirty="0">
                <a:solidFill>
                  <a:schemeClr val="dk1"/>
                </a:solidFill>
                <a:latin typeface="Times New Roman" panose="02020603050405020304" pitchFamily="18" charset="0"/>
                <a:ea typeface="Arial"/>
                <a:cs typeface="Times New Roman" panose="02020603050405020304" pitchFamily="18" charset="0"/>
                <a:sym typeface="Arial"/>
              </a:rPr>
              <a:t>contained in </a:t>
            </a:r>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R1-1905860 says the following (the original proposal </a:t>
            </a:r>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supported by many companies </a:t>
            </a:r>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had </a:t>
            </a:r>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omitted the highlighted details which now can be used as the topic for further LS exchanges):</a:t>
            </a:r>
            <a:endParaRPr lang="en-US" sz="1600" b="0" dirty="0">
              <a:solidFill>
                <a:schemeClr val="dk1"/>
              </a:solidFill>
              <a:latin typeface="Times New Roman" panose="02020603050405020304" pitchFamily="18" charset="0"/>
              <a:ea typeface="Arial"/>
              <a:cs typeface="Times New Roman" panose="02020603050405020304" pitchFamily="18" charset="0"/>
              <a:sym typeface="Arial"/>
            </a:endParaRPr>
          </a:p>
          <a:p>
            <a:pPr marL="285750" lvl="0" indent="-285750">
              <a:buFont typeface="Arial" panose="020B0604020202020204" pitchFamily="34" charset="0"/>
              <a:buChar char="•"/>
            </a:pPr>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NR-U uses short </a:t>
            </a:r>
            <a:r>
              <a:rPr lang="en-US" sz="1600" b="0" dirty="0">
                <a:solidFill>
                  <a:schemeClr val="dk1"/>
                </a:solidFill>
                <a:latin typeface="Times New Roman" panose="02020603050405020304" pitchFamily="18" charset="0"/>
                <a:ea typeface="Arial"/>
                <a:cs typeface="Times New Roman" panose="02020603050405020304" pitchFamily="18" charset="0"/>
                <a:sym typeface="Arial"/>
              </a:rPr>
              <a:t>LBT to transmit DRS alone </a:t>
            </a:r>
            <a:r>
              <a:rPr lang="en-US" sz="1600" b="0" dirty="0">
                <a:solidFill>
                  <a:srgbClr val="FF0000"/>
                </a:solidFill>
                <a:latin typeface="Times New Roman" panose="02020603050405020304" pitchFamily="18" charset="0"/>
                <a:ea typeface="Arial"/>
                <a:cs typeface="Times New Roman" panose="02020603050405020304" pitchFamily="18" charset="0"/>
                <a:sym typeface="Arial"/>
              </a:rPr>
              <a:t>or multiplexed with non-unicast data (e.g. OSI, paging, RAR)</a:t>
            </a:r>
            <a:r>
              <a:rPr lang="en-US" sz="1600" b="0" dirty="0">
                <a:solidFill>
                  <a:schemeClr val="dk1"/>
                </a:solidFill>
                <a:latin typeface="Times New Roman" panose="02020603050405020304" pitchFamily="18" charset="0"/>
                <a:ea typeface="Arial"/>
                <a:cs typeface="Times New Roman" panose="02020603050405020304" pitchFamily="18" charset="0"/>
                <a:sym typeface="Arial"/>
              </a:rPr>
              <a:t> if the DRS length is up to 1ms and the DRS is transmitted no more than 5% of the time. </a:t>
            </a:r>
            <a:r>
              <a:rPr lang="en-US" sz="1600" b="0" dirty="0" smtClean="0">
                <a:solidFill>
                  <a:srgbClr val="FF0000"/>
                </a:solidFill>
                <a:latin typeface="Times New Roman" panose="02020603050405020304" pitchFamily="18" charset="0"/>
                <a:ea typeface="Arial"/>
                <a:cs typeface="Times New Roman" panose="02020603050405020304" pitchFamily="18" charset="0"/>
                <a:sym typeface="Arial"/>
              </a:rPr>
              <a:t>NR-U </a:t>
            </a:r>
            <a:r>
              <a:rPr lang="en-US" sz="1600" b="0" dirty="0">
                <a:solidFill>
                  <a:srgbClr val="FF0000"/>
                </a:solidFill>
                <a:latin typeface="Times New Roman" panose="02020603050405020304" pitchFamily="18" charset="0"/>
                <a:ea typeface="Arial"/>
                <a:cs typeface="Times New Roman" panose="02020603050405020304" pitchFamily="18" charset="0"/>
                <a:sym typeface="Arial"/>
              </a:rPr>
              <a:t>DRS may have different signals/channels than LAA DRS. </a:t>
            </a:r>
          </a:p>
          <a:p>
            <a:pPr marL="285750" lvl="0" indent="-285750">
              <a:buFont typeface="Arial" panose="020B0604020202020204" pitchFamily="34" charset="0"/>
              <a:buChar char="•"/>
            </a:pPr>
            <a:r>
              <a:rPr lang="en-US" sz="1600" b="0" dirty="0">
                <a:solidFill>
                  <a:schemeClr val="dk1"/>
                </a:solidFill>
                <a:latin typeface="Times New Roman" panose="02020603050405020304" pitchFamily="18" charset="0"/>
                <a:ea typeface="Arial"/>
                <a:cs typeface="Times New Roman" panose="02020603050405020304" pitchFamily="18" charset="0"/>
                <a:sym typeface="Arial"/>
              </a:rPr>
              <a:t>Other proposals to use short LBT for transmissions other than the types of DRS transmissions mentioned above were not approved by RAN1, although it is expected that transmission with short LBT might be allowed for some NR-U carriers in a similar way that it is allowed for LTE-LAA with type B channel access procedure for transmissions on multiple carriers</a:t>
            </a:r>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a:t>
            </a:r>
            <a:endParaRPr lang="en-US" sz="1600" b="0" dirty="0">
              <a:solidFill>
                <a:schemeClr val="dk1"/>
              </a:solidFill>
              <a:latin typeface="Times New Roman" panose="02020603050405020304" pitchFamily="18" charset="0"/>
              <a:ea typeface="Arial"/>
              <a:cs typeface="Times New Roman" panose="02020603050405020304" pitchFamily="18" charset="0"/>
              <a:sym typeface="Arial"/>
            </a:endParaRPr>
          </a:p>
          <a:p>
            <a:pPr marL="285750" lvl="0" indent="-285750">
              <a:buFont typeface="Arial" panose="020B0604020202020204" pitchFamily="34" charset="0"/>
              <a:buChar char="•"/>
            </a:pPr>
            <a:r>
              <a:rPr lang="en-US" sz="1600" b="0" dirty="0">
                <a:solidFill>
                  <a:schemeClr val="dk1"/>
                </a:solidFill>
                <a:latin typeface="Times New Roman" panose="02020603050405020304" pitchFamily="18" charset="0"/>
                <a:ea typeface="Arial"/>
                <a:cs typeface="Times New Roman" panose="02020603050405020304" pitchFamily="18" charset="0"/>
                <a:sym typeface="Arial"/>
              </a:rPr>
              <a:t>Regarding the request for 3GPP RAN1 to consider supporting the proposal in ETSI BRAN to ban the use of no LBT and restrict the use of short LBT (to about 1%), the RAN1 view is that the clause 4.2.7.3.3 in EN 301 893 is used by LTE-LAA, even though a short LBT is additionally applied. There is no consensus on supporting the proposal to ban the use of no LBT and restrict the use of short LBT (to about 1%). </a:t>
            </a:r>
          </a:p>
          <a:p>
            <a:pPr marL="285750" lvl="0" indent="-285750">
              <a:spcBef>
                <a:spcPts val="0"/>
              </a:spcBef>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sz="18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smtClean="0"/>
              <a:t>May 2019</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a:t>LBT for transmission of DL control messages</a:t>
            </a:r>
          </a:p>
        </p:txBody>
      </p:sp>
      <p:sp>
        <p:nvSpPr>
          <p:cNvPr id="116" name="Shape 116"/>
          <p:cNvSpPr txBox="1">
            <a:spLocks noGrp="1"/>
          </p:cNvSpPr>
          <p:nvPr>
            <p:ph type="body" idx="1"/>
          </p:nvPr>
        </p:nvSpPr>
        <p:spPr>
          <a:xfrm>
            <a:off x="1124425" y="1343027"/>
            <a:ext cx="10361100" cy="4840286"/>
          </a:xfrm>
          <a:prstGeom prst="rect">
            <a:avLst/>
          </a:prstGeom>
          <a:noFill/>
          <a:ln>
            <a:noFill/>
          </a:ln>
        </p:spPr>
        <p:txBody>
          <a:bodyPr spcFirstLastPara="1" wrap="square" lIns="92150" tIns="46075" rIns="92150" bIns="46075" anchor="t" anchorCtr="0">
            <a:noAutofit/>
          </a:bodyPr>
          <a:lstStyle/>
          <a:p>
            <a:pPr marL="0" lvl="0" indent="0"/>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Agreed:</a:t>
            </a:r>
          </a:p>
          <a:p>
            <a:pPr marL="285750" lvl="0" indent="-285750">
              <a:buFont typeface="Arial" panose="020B0604020202020204" pitchFamily="34" charset="0"/>
              <a:buChar char="•"/>
            </a:pP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DRS </a:t>
            </a:r>
            <a:r>
              <a:rPr lang="en-US" sz="2000" b="0" dirty="0">
                <a:solidFill>
                  <a:schemeClr val="dk1"/>
                </a:solidFill>
                <a:latin typeface="Times New Roman" panose="02020603050405020304" pitchFamily="18" charset="0"/>
                <a:ea typeface="Arial"/>
                <a:cs typeface="Times New Roman" panose="02020603050405020304" pitchFamily="18" charset="0"/>
                <a:sym typeface="Arial"/>
              </a:rPr>
              <a:t>alone or multiplexed with non-unicast data (e.g. OSI, paging, RAR</a:t>
            </a: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a:t>
            </a:r>
          </a:p>
          <a:p>
            <a:pPr marL="742950" lvl="1"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When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the DRS duty cycle ≤1/20, and the total duration is up to 1 </a:t>
            </a:r>
            <a:r>
              <a:rPr lang="en-US" sz="1800" b="0" dirty="0" err="1">
                <a:solidFill>
                  <a:schemeClr val="dk1"/>
                </a:solidFill>
                <a:latin typeface="Times New Roman" panose="02020603050405020304" pitchFamily="18" charset="0"/>
                <a:ea typeface="Arial"/>
                <a:cs typeface="Times New Roman" panose="02020603050405020304" pitchFamily="18" charset="0"/>
                <a:sym typeface="Arial"/>
              </a:rPr>
              <a:t>ms</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 25 µs Cat 2 LBT is used (as in LAA</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 </a:t>
            </a:r>
          </a:p>
          <a:p>
            <a:pPr marL="1200150" lvl="2" indent="-285750">
              <a:buFont typeface="Arial" panose="020B0604020202020204" pitchFamily="34" charset="0"/>
              <a:buChar char="•"/>
            </a:pPr>
            <a:r>
              <a:rPr lang="en-US" sz="1600" dirty="0"/>
              <a:t>The maximum DRS transmission window duration is 5 </a:t>
            </a:r>
            <a:r>
              <a:rPr lang="en-US" sz="1600" dirty="0" err="1" smtClean="0"/>
              <a:t>ms.</a:t>
            </a:r>
            <a:r>
              <a:rPr lang="en-US" sz="1600" dirty="0" smtClean="0"/>
              <a:t> The </a:t>
            </a:r>
            <a:r>
              <a:rPr lang="en-US" sz="1600" dirty="0"/>
              <a:t>maximum number of candidate SSB positions within a DRS transmission window, Y, is selected as Y = 10 for 15 kHz SCS and Y = 20 for 30 kHz SCS.</a:t>
            </a:r>
          </a:p>
          <a:p>
            <a:pPr marL="1200150" lvl="2" indent="-285750">
              <a:buFont typeface="Arial" panose="020B0604020202020204" pitchFamily="34" charset="0"/>
              <a:buChar char="•"/>
            </a:pPr>
            <a:r>
              <a:rPr lang="en-GB" sz="1600" dirty="0" smtClean="0"/>
              <a:t>The </a:t>
            </a:r>
            <a:r>
              <a:rPr lang="en-GB" sz="1600" dirty="0"/>
              <a:t>number of starting points for DRS transmissions with the 5 </a:t>
            </a:r>
            <a:r>
              <a:rPr lang="en-GB" sz="1600" dirty="0" err="1"/>
              <a:t>ms</a:t>
            </a:r>
            <a:r>
              <a:rPr lang="en-GB" sz="1600" dirty="0"/>
              <a:t> window that can use a Cat. 2 LBT is to be discussed further as part of channel access discussions</a:t>
            </a:r>
            <a:r>
              <a:rPr lang="en-GB" sz="1600" dirty="0" smtClean="0"/>
              <a:t>.</a:t>
            </a:r>
            <a:endParaRPr lang="en-US" sz="16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742950" lvl="1" indent="-285750">
              <a:buFont typeface="Arial" panose="020B0604020202020204" pitchFamily="34" charset="0"/>
              <a:buChar char="•"/>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When DRS duty cycle is &gt; 1/20, or total duration &gt; 1 </a:t>
            </a:r>
            <a:r>
              <a:rPr lang="en-US" sz="1800" b="0" dirty="0" err="1" smtClean="0">
                <a:solidFill>
                  <a:schemeClr val="dk1"/>
                </a:solidFill>
                <a:latin typeface="Times New Roman" panose="02020603050405020304" pitchFamily="18" charset="0"/>
                <a:ea typeface="Arial"/>
                <a:cs typeface="Times New Roman" panose="02020603050405020304" pitchFamily="18" charset="0"/>
                <a:sym typeface="Arial"/>
              </a:rPr>
              <a:t>ms</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 Cat4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with any channel access priority class value can be used </a:t>
            </a: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285750" lvl="0" indent="-285750">
              <a:buFont typeface="Arial" panose="020B0604020202020204" pitchFamily="34" charset="0"/>
              <a:buChar char="•"/>
            </a:pPr>
            <a:r>
              <a:rPr lang="en-US" sz="2000" b="0" dirty="0">
                <a:solidFill>
                  <a:schemeClr val="dk1"/>
                </a:solidFill>
                <a:latin typeface="Times New Roman" panose="02020603050405020304" pitchFamily="18" charset="0"/>
                <a:ea typeface="Arial"/>
                <a:cs typeface="Times New Roman" panose="02020603050405020304" pitchFamily="18" charset="0"/>
                <a:sym typeface="Arial"/>
              </a:rPr>
              <a:t>DRS multiplexed with unicast data </a:t>
            </a:r>
            <a:endParaRPr lang="en-US" sz="20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742950" lvl="1" indent="-285750">
              <a:buFont typeface="Arial" panose="020B0604020202020204" pitchFamily="34" charset="0"/>
              <a:buChar char="•"/>
            </a:pPr>
            <a:r>
              <a:rPr lang="en-US" b="0" dirty="0" smtClean="0">
                <a:solidFill>
                  <a:schemeClr val="dk1"/>
                </a:solidFill>
                <a:latin typeface="Times New Roman" panose="02020603050405020304" pitchFamily="18" charset="0"/>
                <a:ea typeface="Arial"/>
                <a:cs typeface="Times New Roman" panose="02020603050405020304" pitchFamily="18" charset="0"/>
                <a:sym typeface="Arial"/>
              </a:rPr>
              <a:t>Channel </a:t>
            </a:r>
            <a:r>
              <a:rPr lang="en-US" b="0" dirty="0">
                <a:solidFill>
                  <a:schemeClr val="dk1"/>
                </a:solidFill>
                <a:latin typeface="Times New Roman" panose="02020603050405020304" pitchFamily="18" charset="0"/>
                <a:ea typeface="Arial"/>
                <a:cs typeface="Times New Roman" panose="02020603050405020304" pitchFamily="18" charset="0"/>
                <a:sym typeface="Arial"/>
              </a:rPr>
              <a:t>access priority class is selected according to the multiplexed data</a:t>
            </a:r>
          </a:p>
          <a:p>
            <a:pPr marL="285750" lvl="0" indent="-285750">
              <a:buFont typeface="Arial" panose="020B0604020202020204" pitchFamily="34" charset="0"/>
              <a:buChar char="•"/>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 </a:t>
            </a:r>
          </a:p>
          <a:p>
            <a:pPr marL="285750" lvl="0" indent="-285750">
              <a:spcBef>
                <a:spcPts val="0"/>
              </a:spcBef>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sz="18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smtClean="0"/>
              <a:t>May 2019</a:t>
            </a:r>
            <a:endParaRPr lang="en-US" dirty="0"/>
          </a:p>
        </p:txBody>
      </p:sp>
    </p:spTree>
    <p:extLst>
      <p:ext uri="{BB962C8B-B14F-4D97-AF65-F5344CB8AC3E}">
        <p14:creationId xmlns:p14="http://schemas.microsoft.com/office/powerpoint/2010/main" val="2458889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a:t>LBT for </a:t>
            </a:r>
            <a:r>
              <a:rPr lang="en-US" sz="2400" dirty="0" smtClean="0"/>
              <a:t>UCI-only PUSCH transmissions</a:t>
            </a:r>
            <a:endParaRPr lang="en-US" sz="2400" dirty="0"/>
          </a:p>
        </p:txBody>
      </p:sp>
      <p:sp>
        <p:nvSpPr>
          <p:cNvPr id="116" name="Shape 116"/>
          <p:cNvSpPr txBox="1">
            <a:spLocks noGrp="1"/>
          </p:cNvSpPr>
          <p:nvPr>
            <p:ph type="body" idx="1"/>
          </p:nvPr>
        </p:nvSpPr>
        <p:spPr>
          <a:xfrm>
            <a:off x="1124425" y="1343027"/>
            <a:ext cx="10361100" cy="4840286"/>
          </a:xfrm>
          <a:prstGeom prst="rect">
            <a:avLst/>
          </a:prstGeom>
          <a:noFill/>
          <a:ln>
            <a:noFill/>
          </a:ln>
        </p:spPr>
        <p:txBody>
          <a:bodyPr spcFirstLastPara="1" wrap="square" lIns="92150" tIns="46075" rIns="92150" bIns="46075" anchor="t" anchorCtr="0">
            <a:noAutofit/>
          </a:bodyPr>
          <a:lstStyle/>
          <a:p>
            <a:pPr marL="0" lvl="0" indent="0"/>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Agreed:</a:t>
            </a:r>
          </a:p>
          <a:p>
            <a:pPr marL="285750" lvl="0" indent="-285750">
              <a:buFont typeface="Arial" panose="020B0604020202020204" pitchFamily="34" charset="0"/>
              <a:buChar char="•"/>
            </a:pP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For </a:t>
            </a:r>
            <a:r>
              <a:rPr lang="en-US" sz="2000" b="0" dirty="0">
                <a:solidFill>
                  <a:schemeClr val="dk1"/>
                </a:solidFill>
                <a:latin typeface="Times New Roman" panose="02020603050405020304" pitchFamily="18" charset="0"/>
                <a:ea typeface="Arial"/>
                <a:cs typeface="Times New Roman" panose="02020603050405020304" pitchFamily="18" charset="0"/>
                <a:sym typeface="Arial"/>
              </a:rPr>
              <a:t>a UCI-only transmission on PUSCH in a channel occupancy initiated by the UE, Cat4 with lowest channel access priority class value can be used by the UE</a:t>
            </a:r>
          </a:p>
          <a:p>
            <a:pPr marL="285750" lvl="0" indent="-285750">
              <a:buFont typeface="Arial" panose="020B0604020202020204" pitchFamily="34" charset="0"/>
              <a:buChar char="•"/>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 </a:t>
            </a:r>
          </a:p>
          <a:p>
            <a:pPr marL="285750" lvl="0" indent="-285750">
              <a:spcBef>
                <a:spcPts val="0"/>
              </a:spcBef>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sz="18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smtClean="0"/>
              <a:t>May 2019</a:t>
            </a:r>
            <a:endParaRPr lang="en-US" dirty="0"/>
          </a:p>
        </p:txBody>
      </p:sp>
    </p:spTree>
    <p:extLst>
      <p:ext uri="{BB962C8B-B14F-4D97-AF65-F5344CB8AC3E}">
        <p14:creationId xmlns:p14="http://schemas.microsoft.com/office/powerpoint/2010/main" val="334396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a:t>LBT for </a:t>
            </a:r>
            <a:r>
              <a:rPr lang="en-US" sz="2400" dirty="0" smtClean="0"/>
              <a:t>DL transmissions containing only UL grants</a:t>
            </a:r>
            <a:endParaRPr lang="en-US" sz="2400" dirty="0"/>
          </a:p>
        </p:txBody>
      </p:sp>
      <p:sp>
        <p:nvSpPr>
          <p:cNvPr id="116" name="Shape 116"/>
          <p:cNvSpPr txBox="1">
            <a:spLocks noGrp="1"/>
          </p:cNvSpPr>
          <p:nvPr>
            <p:ph type="body" idx="1"/>
          </p:nvPr>
        </p:nvSpPr>
        <p:spPr>
          <a:xfrm>
            <a:off x="1124425" y="1343027"/>
            <a:ext cx="10361100" cy="4840286"/>
          </a:xfrm>
          <a:prstGeom prst="rect">
            <a:avLst/>
          </a:prstGeom>
          <a:noFill/>
          <a:ln>
            <a:noFill/>
          </a:ln>
        </p:spPr>
        <p:txBody>
          <a:bodyPr spcFirstLastPara="1" wrap="square" lIns="92150" tIns="46075" rIns="92150" bIns="46075" anchor="t" anchorCtr="0">
            <a:noAutofit/>
          </a:bodyPr>
          <a:lstStyle/>
          <a:p>
            <a:pPr marL="0" lvl="0" indent="0"/>
            <a:r>
              <a:rPr lang="en-US" sz="1400" b="0" dirty="0" smtClean="0">
                <a:solidFill>
                  <a:schemeClr val="dk1"/>
                </a:solidFill>
                <a:latin typeface="Times New Roman" panose="02020603050405020304" pitchFamily="18" charset="0"/>
                <a:ea typeface="Arial"/>
                <a:cs typeface="Times New Roman" panose="02020603050405020304" pitchFamily="18" charset="0"/>
                <a:sym typeface="Arial"/>
              </a:rPr>
              <a:t>Proposed by Ericsson (R1-1907454):</a:t>
            </a:r>
          </a:p>
          <a:p>
            <a:pPr marL="285750" lvl="0" indent="-285750">
              <a:buFont typeface="Arial" panose="020B0604020202020204" pitchFamily="34" charset="0"/>
              <a:buChar char="•"/>
            </a:pPr>
            <a:r>
              <a:rPr lang="en-US" sz="1400" b="0" i="1" dirty="0" smtClean="0">
                <a:solidFill>
                  <a:schemeClr val="dk1"/>
                </a:solidFill>
                <a:latin typeface="Times New Roman" panose="02020603050405020304" pitchFamily="18" charset="0"/>
                <a:ea typeface="Arial"/>
                <a:cs typeface="Times New Roman" panose="02020603050405020304" pitchFamily="18" charset="0"/>
                <a:sym typeface="Arial"/>
              </a:rPr>
              <a:t>When </a:t>
            </a:r>
            <a:r>
              <a:rPr lang="en-US" sz="1400" b="0" i="1" dirty="0">
                <a:solidFill>
                  <a:schemeClr val="dk1"/>
                </a:solidFill>
                <a:latin typeface="Times New Roman" panose="02020603050405020304" pitchFamily="18" charset="0"/>
                <a:ea typeface="Arial"/>
                <a:cs typeface="Times New Roman" panose="02020603050405020304" pitchFamily="18" charset="0"/>
                <a:sym typeface="Arial"/>
              </a:rPr>
              <a:t>a </a:t>
            </a:r>
            <a:r>
              <a:rPr lang="en-US" sz="1400" b="0" i="1" dirty="0" err="1">
                <a:solidFill>
                  <a:schemeClr val="dk1"/>
                </a:solidFill>
                <a:latin typeface="Times New Roman" panose="02020603050405020304" pitchFamily="18" charset="0"/>
                <a:ea typeface="Arial"/>
                <a:cs typeface="Times New Roman" panose="02020603050405020304" pitchFamily="18" charset="0"/>
                <a:sym typeface="Arial"/>
              </a:rPr>
              <a:t>gNB</a:t>
            </a:r>
            <a:r>
              <a:rPr lang="en-US" sz="1400" b="0" i="1" dirty="0">
                <a:solidFill>
                  <a:schemeClr val="dk1"/>
                </a:solidFill>
                <a:latin typeface="Times New Roman" panose="02020603050405020304" pitchFamily="18" charset="0"/>
                <a:ea typeface="Arial"/>
                <a:cs typeface="Times New Roman" panose="02020603050405020304" pitchFamily="18" charset="0"/>
                <a:sym typeface="Arial"/>
              </a:rPr>
              <a:t> transmission includes only control signals/channels/information without any user plane data, the priority class value for accessing the channel is up to </a:t>
            </a:r>
            <a:r>
              <a:rPr lang="en-US" sz="1400" b="0" i="1" dirty="0" err="1">
                <a:solidFill>
                  <a:schemeClr val="dk1"/>
                </a:solidFill>
                <a:latin typeface="Times New Roman" panose="02020603050405020304" pitchFamily="18" charset="0"/>
                <a:ea typeface="Arial"/>
                <a:cs typeface="Times New Roman" panose="02020603050405020304" pitchFamily="18" charset="0"/>
                <a:sym typeface="Arial"/>
              </a:rPr>
              <a:t>gNB</a:t>
            </a:r>
            <a:r>
              <a:rPr lang="en-US" sz="1400" b="0" i="1" dirty="0">
                <a:solidFill>
                  <a:schemeClr val="dk1"/>
                </a:solidFill>
                <a:latin typeface="Times New Roman" panose="02020603050405020304" pitchFamily="18" charset="0"/>
                <a:ea typeface="Arial"/>
                <a:cs typeface="Times New Roman" panose="02020603050405020304" pitchFamily="18" charset="0"/>
                <a:sym typeface="Arial"/>
              </a:rPr>
              <a:t>. </a:t>
            </a:r>
            <a:endParaRPr lang="en-US" sz="1400" b="0" dirty="0">
              <a:solidFill>
                <a:schemeClr val="dk1"/>
              </a:solidFill>
              <a:latin typeface="Times New Roman" panose="02020603050405020304" pitchFamily="18" charset="0"/>
              <a:ea typeface="Arial"/>
              <a:cs typeface="Times New Roman" panose="02020603050405020304" pitchFamily="18" charset="0"/>
              <a:sym typeface="Arial"/>
            </a:endParaRPr>
          </a:p>
          <a:p>
            <a:pPr marL="0" indent="0" hangingPunct="0"/>
            <a:r>
              <a:rPr lang="en-US" sz="1400" b="0" dirty="0">
                <a:solidFill>
                  <a:schemeClr val="dk1"/>
                </a:solidFill>
                <a:latin typeface="Times New Roman" panose="02020603050405020304" pitchFamily="18" charset="0"/>
                <a:ea typeface="Arial"/>
                <a:cs typeface="Times New Roman" panose="02020603050405020304" pitchFamily="18" charset="0"/>
                <a:sym typeface="Arial"/>
              </a:rPr>
              <a:t>The </a:t>
            </a:r>
            <a:r>
              <a:rPr lang="en-US" sz="1400" b="0" dirty="0" smtClean="0">
                <a:solidFill>
                  <a:schemeClr val="dk1"/>
                </a:solidFill>
                <a:latin typeface="Times New Roman" panose="02020603050405020304" pitchFamily="18" charset="0"/>
                <a:ea typeface="Arial"/>
                <a:cs typeface="Times New Roman" panose="02020603050405020304" pitchFamily="18" charset="0"/>
                <a:sym typeface="Arial"/>
              </a:rPr>
              <a:t>proposal affects the channel access mechanism indirectly used by the UEs which will share the COT initiated by the </a:t>
            </a:r>
            <a:r>
              <a:rPr lang="en-US" sz="1400" b="0" dirty="0" err="1" smtClean="0">
                <a:solidFill>
                  <a:schemeClr val="dk1"/>
                </a:solidFill>
                <a:latin typeface="Times New Roman" panose="02020603050405020304" pitchFamily="18" charset="0"/>
                <a:ea typeface="Arial"/>
                <a:cs typeface="Times New Roman" panose="02020603050405020304" pitchFamily="18" charset="0"/>
                <a:sym typeface="Arial"/>
              </a:rPr>
              <a:t>gNB</a:t>
            </a:r>
            <a:r>
              <a:rPr lang="en-US" sz="1400" b="0" dirty="0" smtClean="0">
                <a:solidFill>
                  <a:schemeClr val="dk1"/>
                </a:solidFill>
                <a:latin typeface="Times New Roman" panose="02020603050405020304" pitchFamily="18" charset="0"/>
                <a:ea typeface="Arial"/>
                <a:cs typeface="Times New Roman" panose="02020603050405020304" pitchFamily="18" charset="0"/>
                <a:sym typeface="Arial"/>
              </a:rPr>
              <a:t> while sending the grants. It </a:t>
            </a:r>
            <a:r>
              <a:rPr lang="en-US" sz="1400" b="0" dirty="0">
                <a:solidFill>
                  <a:schemeClr val="dk1"/>
                </a:solidFill>
                <a:latin typeface="Times New Roman" panose="02020603050405020304" pitchFamily="18" charset="0"/>
                <a:ea typeface="Arial"/>
                <a:cs typeface="Times New Roman" panose="02020603050405020304" pitchFamily="18" charset="0"/>
                <a:sym typeface="Arial"/>
              </a:rPr>
              <a:t>is based on an incorrect statement “</a:t>
            </a:r>
            <a:r>
              <a:rPr lang="en-US" sz="1400" b="0" i="1" dirty="0">
                <a:solidFill>
                  <a:schemeClr val="dk1"/>
                </a:solidFill>
                <a:latin typeface="Times New Roman" panose="02020603050405020304" pitchFamily="18" charset="0"/>
                <a:ea typeface="Arial"/>
                <a:cs typeface="Times New Roman" panose="02020603050405020304" pitchFamily="18" charset="0"/>
                <a:sym typeface="Arial"/>
              </a:rPr>
              <a:t>In LAA, the choice of LBT priority class for grant-only transmissions, i.e. PDCCH only, is up to </a:t>
            </a:r>
            <a:r>
              <a:rPr lang="en-US" sz="1400" b="0" i="1" dirty="0" err="1">
                <a:solidFill>
                  <a:schemeClr val="dk1"/>
                </a:solidFill>
                <a:latin typeface="Times New Roman" panose="02020603050405020304" pitchFamily="18" charset="0"/>
                <a:ea typeface="Arial"/>
                <a:cs typeface="Times New Roman" panose="02020603050405020304" pitchFamily="18" charset="0"/>
                <a:sym typeface="Arial"/>
              </a:rPr>
              <a:t>eNB</a:t>
            </a:r>
            <a:r>
              <a:rPr lang="en-US" sz="1400" b="0" dirty="0" smtClean="0">
                <a:solidFill>
                  <a:schemeClr val="dk1"/>
                </a:solidFill>
                <a:latin typeface="Times New Roman" panose="02020603050405020304" pitchFamily="18" charset="0"/>
                <a:ea typeface="Arial"/>
                <a:cs typeface="Times New Roman" panose="02020603050405020304" pitchFamily="18" charset="0"/>
                <a:sym typeface="Arial"/>
              </a:rPr>
              <a:t>” noted in the above contribution. </a:t>
            </a:r>
            <a:endParaRPr lang="en-US" sz="14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hangingPunct="0"/>
            <a:r>
              <a:rPr lang="en-US" sz="1400" b="0" dirty="0">
                <a:solidFill>
                  <a:schemeClr val="dk1"/>
                </a:solidFill>
                <a:latin typeface="Times New Roman" panose="02020603050405020304" pitchFamily="18" charset="0"/>
                <a:ea typeface="Arial"/>
                <a:cs typeface="Times New Roman" panose="02020603050405020304" pitchFamily="18" charset="0"/>
                <a:sym typeface="Arial"/>
              </a:rPr>
              <a:t>In LAA, it has been ensured that for grant-only transmissions, the priority class is based on the data that is expected to be transmitted. The only agreement was “</a:t>
            </a:r>
            <a:r>
              <a:rPr lang="en-US" sz="1400" b="0" i="1" dirty="0">
                <a:solidFill>
                  <a:schemeClr val="dk1"/>
                </a:solidFill>
                <a:latin typeface="Times New Roman" panose="02020603050405020304" pitchFamily="18" charset="0"/>
                <a:ea typeface="Arial"/>
                <a:cs typeface="Times New Roman" panose="02020603050405020304" pitchFamily="18" charset="0"/>
                <a:sym typeface="Arial"/>
              </a:rPr>
              <a:t>UL grant only transmission by </a:t>
            </a:r>
            <a:r>
              <a:rPr lang="en-US" sz="1400" b="0" i="1" dirty="0" err="1">
                <a:solidFill>
                  <a:schemeClr val="dk1"/>
                </a:solidFill>
                <a:latin typeface="Times New Roman" panose="02020603050405020304" pitchFamily="18" charset="0"/>
                <a:ea typeface="Arial"/>
                <a:cs typeface="Times New Roman" panose="02020603050405020304" pitchFamily="18" charset="0"/>
                <a:sym typeface="Arial"/>
              </a:rPr>
              <a:t>eNB</a:t>
            </a:r>
            <a:r>
              <a:rPr lang="en-US" sz="1400" b="0" i="1" dirty="0">
                <a:solidFill>
                  <a:schemeClr val="dk1"/>
                </a:solidFill>
                <a:latin typeface="Times New Roman" panose="02020603050405020304" pitchFamily="18" charset="0"/>
                <a:ea typeface="Arial"/>
                <a:cs typeface="Times New Roman" panose="02020603050405020304" pitchFamily="18" charset="0"/>
                <a:sym typeface="Arial"/>
              </a:rPr>
              <a:t> based on Rel-13 Cat-4 LBT priority class is supported</a:t>
            </a:r>
            <a:r>
              <a:rPr lang="en-US" sz="1400" b="0" dirty="0">
                <a:solidFill>
                  <a:schemeClr val="dk1"/>
                </a:solidFill>
                <a:latin typeface="Times New Roman" panose="02020603050405020304" pitchFamily="18" charset="0"/>
                <a:ea typeface="Arial"/>
                <a:cs typeface="Times New Roman" panose="02020603050405020304" pitchFamily="18" charset="0"/>
                <a:sym typeface="Arial"/>
              </a:rPr>
              <a:t>” which is valid along </a:t>
            </a:r>
            <a:r>
              <a:rPr lang="en-US" sz="1400" b="0" dirty="0" smtClean="0">
                <a:solidFill>
                  <a:schemeClr val="dk1"/>
                </a:solidFill>
                <a:latin typeface="Times New Roman" panose="02020603050405020304" pitchFamily="18" charset="0"/>
                <a:ea typeface="Arial"/>
                <a:cs typeface="Times New Roman" panose="02020603050405020304" pitchFamily="18" charset="0"/>
                <a:sym typeface="Arial"/>
              </a:rPr>
              <a:t>with another agreement:  </a:t>
            </a:r>
            <a:r>
              <a:rPr lang="en-US" sz="1400" b="0" dirty="0">
                <a:solidFill>
                  <a:schemeClr val="dk1"/>
                </a:solidFill>
                <a:latin typeface="Times New Roman" panose="02020603050405020304" pitchFamily="18" charset="0"/>
                <a:ea typeface="Arial"/>
                <a:cs typeface="Times New Roman" panose="02020603050405020304" pitchFamily="18" charset="0"/>
                <a:sym typeface="Arial"/>
              </a:rPr>
              <a:t>“</a:t>
            </a:r>
            <a:r>
              <a:rPr lang="en-US" sz="1400" b="0" i="1" dirty="0">
                <a:solidFill>
                  <a:schemeClr val="dk1"/>
                </a:solidFill>
                <a:latin typeface="Times New Roman" panose="02020603050405020304" pitchFamily="18" charset="0"/>
                <a:ea typeface="Arial"/>
                <a:cs typeface="Times New Roman" panose="02020603050405020304" pitchFamily="18" charset="0"/>
              </a:rPr>
              <a:t>When the UE performs 25 microsecond LBT on an LAA </a:t>
            </a:r>
            <a:r>
              <a:rPr lang="en-US" sz="1400" b="0" i="1" dirty="0" err="1">
                <a:solidFill>
                  <a:schemeClr val="dk1"/>
                </a:solidFill>
                <a:latin typeface="Times New Roman" panose="02020603050405020304" pitchFamily="18" charset="0"/>
                <a:ea typeface="Arial"/>
                <a:cs typeface="Times New Roman" panose="02020603050405020304" pitchFamily="18" charset="0"/>
              </a:rPr>
              <a:t>SCell</a:t>
            </a:r>
            <a:r>
              <a:rPr lang="en-US" sz="1400" b="0" i="1" dirty="0">
                <a:solidFill>
                  <a:schemeClr val="dk1"/>
                </a:solidFill>
                <a:latin typeface="Times New Roman" panose="02020603050405020304" pitchFamily="18" charset="0"/>
                <a:ea typeface="Arial"/>
                <a:cs typeface="Times New Roman" panose="02020603050405020304" pitchFamily="18" charset="0"/>
              </a:rPr>
              <a:t>,</a:t>
            </a:r>
          </a:p>
          <a:p>
            <a:pPr marL="285750" lvl="1" indent="-285750" hangingPunct="0">
              <a:spcBef>
                <a:spcPts val="600"/>
              </a:spcBef>
              <a:buFont typeface="Arial" panose="020B0604020202020204" pitchFamily="34" charset="0"/>
              <a:buChar char="•"/>
            </a:pPr>
            <a:r>
              <a:rPr lang="en-US" sz="1400" i="1" dirty="0">
                <a:solidFill>
                  <a:schemeClr val="dk1"/>
                </a:solidFill>
                <a:latin typeface="Times New Roman" panose="02020603050405020304" pitchFamily="18" charset="0"/>
                <a:ea typeface="Arial"/>
                <a:cs typeface="Times New Roman" panose="02020603050405020304" pitchFamily="18" charset="0"/>
              </a:rPr>
              <a:t>There is no additional restriction at the UE (other than the multiplexing rules defined in RAN2) on the type of the traffic that can be carried in the scheduled </a:t>
            </a:r>
            <a:r>
              <a:rPr lang="en-US" sz="1400" i="1" dirty="0" err="1">
                <a:solidFill>
                  <a:schemeClr val="dk1"/>
                </a:solidFill>
                <a:latin typeface="Times New Roman" panose="02020603050405020304" pitchFamily="18" charset="0"/>
                <a:ea typeface="Arial"/>
                <a:cs typeface="Times New Roman" panose="02020603050405020304" pitchFamily="18" charset="0"/>
              </a:rPr>
              <a:t>subframes</a:t>
            </a:r>
            <a:r>
              <a:rPr lang="en-US" sz="1400" i="1" dirty="0">
                <a:solidFill>
                  <a:schemeClr val="dk1"/>
                </a:solidFill>
                <a:latin typeface="Times New Roman" panose="02020603050405020304" pitchFamily="18" charset="0"/>
                <a:ea typeface="Arial"/>
                <a:cs typeface="Times New Roman" panose="02020603050405020304" pitchFamily="18" charset="0"/>
              </a:rPr>
              <a:t>.</a:t>
            </a:r>
          </a:p>
          <a:p>
            <a:pPr marL="285750" lvl="1" indent="-285750" hangingPunct="0">
              <a:spcBef>
                <a:spcPts val="600"/>
              </a:spcBef>
              <a:buFont typeface="Arial" panose="020B0604020202020204" pitchFamily="34" charset="0"/>
              <a:buChar char="•"/>
            </a:pPr>
            <a:r>
              <a:rPr lang="en-US" sz="1400" i="1" dirty="0" err="1">
                <a:solidFill>
                  <a:schemeClr val="dk1"/>
                </a:solidFill>
                <a:latin typeface="Times New Roman" panose="02020603050405020304" pitchFamily="18" charset="0"/>
                <a:ea typeface="Arial"/>
                <a:cs typeface="Times New Roman" panose="02020603050405020304" pitchFamily="18" charset="0"/>
              </a:rPr>
              <a:t>eNB</a:t>
            </a:r>
            <a:r>
              <a:rPr lang="en-US" sz="1400" i="1" dirty="0">
                <a:solidFill>
                  <a:schemeClr val="dk1"/>
                </a:solidFill>
                <a:latin typeface="Times New Roman" panose="02020603050405020304" pitchFamily="18" charset="0"/>
                <a:ea typeface="Arial"/>
                <a:cs typeface="Times New Roman" panose="02020603050405020304" pitchFamily="18" charset="0"/>
              </a:rPr>
              <a:t> shall not schedule the UE more </a:t>
            </a:r>
            <a:r>
              <a:rPr lang="en-US" sz="1400" i="1" dirty="0" err="1">
                <a:solidFill>
                  <a:schemeClr val="dk1"/>
                </a:solidFill>
                <a:latin typeface="Times New Roman" panose="02020603050405020304" pitchFamily="18" charset="0"/>
                <a:ea typeface="Arial"/>
                <a:cs typeface="Times New Roman" panose="02020603050405020304" pitchFamily="18" charset="0"/>
              </a:rPr>
              <a:t>subframes</a:t>
            </a:r>
            <a:r>
              <a:rPr lang="en-US" sz="1400" i="1" dirty="0">
                <a:solidFill>
                  <a:schemeClr val="dk1"/>
                </a:solidFill>
                <a:latin typeface="Times New Roman" panose="02020603050405020304" pitchFamily="18" charset="0"/>
                <a:ea typeface="Arial"/>
                <a:cs typeface="Times New Roman" panose="02020603050405020304" pitchFamily="18" charset="0"/>
              </a:rPr>
              <a:t> than the minimum necessary to transmit all the traffic corresponding to the same LBT priority class or lower (i.e., with a lower number in the LBT priority class table) than the LBT priority class used by the </a:t>
            </a:r>
            <a:r>
              <a:rPr lang="en-US" sz="1400" i="1" dirty="0" err="1">
                <a:solidFill>
                  <a:schemeClr val="dk1"/>
                </a:solidFill>
                <a:latin typeface="Times New Roman" panose="02020603050405020304" pitchFamily="18" charset="0"/>
                <a:ea typeface="Arial"/>
                <a:cs typeface="Times New Roman" panose="02020603050405020304" pitchFamily="18" charset="0"/>
              </a:rPr>
              <a:t>eNB</a:t>
            </a:r>
            <a:r>
              <a:rPr lang="en-US" sz="1400" i="1" dirty="0">
                <a:solidFill>
                  <a:schemeClr val="dk1"/>
                </a:solidFill>
                <a:latin typeface="Times New Roman" panose="02020603050405020304" pitchFamily="18" charset="0"/>
                <a:ea typeface="Arial"/>
                <a:cs typeface="Times New Roman" panose="02020603050405020304" pitchFamily="18" charset="0"/>
              </a:rPr>
              <a:t> based on the DL traffic and the latest BSR and received UL traffic from the UE.</a:t>
            </a:r>
          </a:p>
          <a:p>
            <a:pPr marL="285750" lvl="1" indent="-285750" hangingPunct="0">
              <a:spcBef>
                <a:spcPts val="600"/>
              </a:spcBef>
              <a:buFont typeface="Arial" panose="020B0604020202020204" pitchFamily="34" charset="0"/>
              <a:buChar char="•"/>
            </a:pPr>
            <a:r>
              <a:rPr lang="en-US" sz="1400" i="1" dirty="0">
                <a:solidFill>
                  <a:schemeClr val="dk1"/>
                </a:solidFill>
                <a:latin typeface="Times New Roman" panose="02020603050405020304" pitchFamily="18" charset="0"/>
                <a:ea typeface="Arial"/>
                <a:cs typeface="Times New Roman" panose="02020603050405020304" pitchFamily="18" charset="0"/>
              </a:rPr>
              <a:t>The </a:t>
            </a:r>
            <a:r>
              <a:rPr lang="en-US" sz="1400" i="1" dirty="0" err="1">
                <a:solidFill>
                  <a:schemeClr val="dk1"/>
                </a:solidFill>
                <a:latin typeface="Times New Roman" panose="02020603050405020304" pitchFamily="18" charset="0"/>
                <a:ea typeface="Arial"/>
                <a:cs typeface="Times New Roman" panose="02020603050405020304" pitchFamily="18" charset="0"/>
              </a:rPr>
              <a:t>eNB</a:t>
            </a:r>
            <a:r>
              <a:rPr lang="en-US" sz="1400" i="1" dirty="0">
                <a:solidFill>
                  <a:schemeClr val="dk1"/>
                </a:solidFill>
                <a:latin typeface="Times New Roman" panose="02020603050405020304" pitchFamily="18" charset="0"/>
                <a:ea typeface="Arial"/>
                <a:cs typeface="Times New Roman" panose="02020603050405020304" pitchFamily="18" charset="0"/>
              </a:rPr>
              <a:t> is responsible for making sure that the mapping between QCI and LBT priority class is consistent with section 5.7.1 in TS 36.300.</a:t>
            </a:r>
          </a:p>
          <a:p>
            <a:pPr marL="742950" lvl="3" indent="-285750" hangingPunct="0">
              <a:spcBef>
                <a:spcPts val="600"/>
              </a:spcBef>
              <a:buFont typeface="Arial" panose="020B0604020202020204" pitchFamily="34" charset="0"/>
              <a:buChar char="•"/>
            </a:pPr>
            <a:r>
              <a:rPr lang="en-US" sz="1200" i="1" dirty="0">
                <a:solidFill>
                  <a:schemeClr val="dk1"/>
                </a:solidFill>
                <a:latin typeface="Times New Roman" panose="02020603050405020304" pitchFamily="18" charset="0"/>
                <a:ea typeface="Arial"/>
                <a:cs typeface="Times New Roman" panose="02020603050405020304" pitchFamily="18" charset="0"/>
              </a:rPr>
              <a:t>The </a:t>
            </a:r>
            <a:r>
              <a:rPr lang="en-US" sz="1200" i="1" dirty="0" err="1">
                <a:solidFill>
                  <a:schemeClr val="dk1"/>
                </a:solidFill>
                <a:latin typeface="Times New Roman" panose="02020603050405020304" pitchFamily="18" charset="0"/>
                <a:ea typeface="Arial"/>
                <a:cs typeface="Times New Roman" panose="02020603050405020304" pitchFamily="18" charset="0"/>
              </a:rPr>
              <a:t>eNB</a:t>
            </a:r>
            <a:r>
              <a:rPr lang="en-US" sz="1200" i="1" dirty="0">
                <a:solidFill>
                  <a:schemeClr val="dk1"/>
                </a:solidFill>
                <a:latin typeface="Times New Roman" panose="02020603050405020304" pitchFamily="18" charset="0"/>
                <a:ea typeface="Arial"/>
                <a:cs typeface="Times New Roman" panose="02020603050405020304" pitchFamily="18" charset="0"/>
              </a:rPr>
              <a:t> is expected to take the QCI with the lowest priority in the logical channel group into account when defining the LBT priority class for a logical channel group</a:t>
            </a:r>
            <a:r>
              <a:rPr lang="en-US" sz="1200" dirty="0">
                <a:solidFill>
                  <a:schemeClr val="dk1"/>
                </a:solidFill>
                <a:latin typeface="Times New Roman" panose="02020603050405020304" pitchFamily="18" charset="0"/>
                <a:ea typeface="Arial"/>
                <a:cs typeface="Times New Roman" panose="02020603050405020304" pitchFamily="18" charset="0"/>
              </a:rPr>
              <a:t>”</a:t>
            </a:r>
            <a:endParaRPr lang="en-US" sz="120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400" b="0" dirty="0" smtClean="0">
                <a:solidFill>
                  <a:schemeClr val="dk1"/>
                </a:solidFill>
                <a:latin typeface="Times New Roman" panose="02020603050405020304" pitchFamily="18" charset="0"/>
                <a:ea typeface="Arial"/>
                <a:cs typeface="Times New Roman" panose="02020603050405020304" pitchFamily="18" charset="0"/>
                <a:sym typeface="Arial"/>
              </a:rPr>
              <a:t>Broadcom proposes the same mechanism as in LAA for grant-only transmissions.</a:t>
            </a:r>
            <a:endParaRPr lang="en-US" sz="1400" b="0" dirty="0">
              <a:solidFill>
                <a:schemeClr val="dk1"/>
              </a:solidFill>
              <a:latin typeface="Times New Roman" panose="02020603050405020304" pitchFamily="18" charset="0"/>
              <a:ea typeface="Arial"/>
              <a:cs typeface="Times New Roman" panose="02020603050405020304" pitchFamily="18" charset="0"/>
              <a:sym typeface="Arial"/>
            </a:endParaRPr>
          </a:p>
          <a:p>
            <a:pPr marL="285750" lvl="0" indent="-285750">
              <a:buFont typeface="Arial" panose="020B0604020202020204" pitchFamily="34" charset="0"/>
              <a:buChar char="•"/>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 </a:t>
            </a:r>
          </a:p>
          <a:p>
            <a:pPr marL="285750" lvl="0" indent="-285750">
              <a:spcBef>
                <a:spcPts val="0"/>
              </a:spcBef>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sz="18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smtClean="0"/>
              <a:t>May 2019</a:t>
            </a:r>
            <a:endParaRPr lang="en-US" dirty="0"/>
          </a:p>
        </p:txBody>
      </p:sp>
    </p:spTree>
    <p:extLst>
      <p:ext uri="{BB962C8B-B14F-4D97-AF65-F5344CB8AC3E}">
        <p14:creationId xmlns:p14="http://schemas.microsoft.com/office/powerpoint/2010/main" val="4544702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29217" y="733427"/>
            <a:ext cx="10361100" cy="609600"/>
          </a:xfrm>
          <a:prstGeom prst="rect">
            <a:avLst/>
          </a:prstGeom>
          <a:noFill/>
          <a:ln>
            <a:noFill/>
          </a:ln>
        </p:spPr>
        <p:txBody>
          <a:bodyPr spcFirstLastPara="1" wrap="square" lIns="92150" tIns="46075" rIns="92150" bIns="46075" anchor="ctr" anchorCtr="0">
            <a:noAutofit/>
          </a:bodyPr>
          <a:lstStyle/>
          <a:p>
            <a:pPr lvl="0"/>
            <a:r>
              <a:rPr lang="en-US" sz="2400" dirty="0"/>
              <a:t>LBT for a 16us gap after a DL transmission and before a UL transmission in a </a:t>
            </a:r>
            <a:r>
              <a:rPr lang="en-US" sz="2400" dirty="0" err="1" smtClean="0"/>
              <a:t>gNB</a:t>
            </a:r>
            <a:r>
              <a:rPr lang="en-US" sz="2400" dirty="0" smtClean="0"/>
              <a:t>-initiated </a:t>
            </a:r>
            <a:r>
              <a:rPr lang="en-US" sz="2400" dirty="0"/>
              <a:t>COT</a:t>
            </a:r>
          </a:p>
        </p:txBody>
      </p:sp>
      <p:sp>
        <p:nvSpPr>
          <p:cNvPr id="116" name="Shape 116"/>
          <p:cNvSpPr txBox="1">
            <a:spLocks noGrp="1"/>
          </p:cNvSpPr>
          <p:nvPr>
            <p:ph type="body" idx="1"/>
          </p:nvPr>
        </p:nvSpPr>
        <p:spPr>
          <a:xfrm>
            <a:off x="1124424" y="1371600"/>
            <a:ext cx="10534175" cy="5257800"/>
          </a:xfrm>
          <a:prstGeom prst="rect">
            <a:avLst/>
          </a:prstGeom>
          <a:noFill/>
          <a:ln>
            <a:noFill/>
          </a:ln>
        </p:spPr>
        <p:txBody>
          <a:bodyPr spcFirstLastPara="1" wrap="square" lIns="92150" tIns="46075" rIns="92150" bIns="46075" anchor="t" anchorCtr="0">
            <a:noAutofit/>
          </a:bodyPr>
          <a:lstStyle/>
          <a:p>
            <a:pPr marL="0" lvl="0" indent="0"/>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Agreed:</a:t>
            </a:r>
          </a:p>
          <a:p>
            <a:pPr marL="285750" lvl="0" indent="-285750">
              <a:buFont typeface="Arial" panose="020B0604020202020204" pitchFamily="34" charset="0"/>
              <a:buChar char="•"/>
            </a:pPr>
            <a:r>
              <a:rPr lang="en-US" sz="2000" b="0" dirty="0">
                <a:solidFill>
                  <a:schemeClr val="dk1"/>
                </a:solidFill>
                <a:latin typeface="Times New Roman" panose="02020603050405020304" pitchFamily="18" charset="0"/>
                <a:ea typeface="Arial"/>
                <a:cs typeface="Times New Roman" panose="02020603050405020304" pitchFamily="18" charset="0"/>
                <a:sym typeface="Arial"/>
              </a:rPr>
              <a:t>For LBT by a UE prior to transmission of a UL burst within a </a:t>
            </a:r>
            <a:r>
              <a:rPr lang="en-US" sz="2000" b="0" dirty="0" err="1">
                <a:solidFill>
                  <a:schemeClr val="dk1"/>
                </a:solidFill>
                <a:latin typeface="Times New Roman" panose="02020603050405020304" pitchFamily="18" charset="0"/>
                <a:ea typeface="Arial"/>
                <a:cs typeface="Times New Roman" panose="02020603050405020304" pitchFamily="18" charset="0"/>
                <a:sym typeface="Arial"/>
              </a:rPr>
              <a:t>gNB</a:t>
            </a:r>
            <a:r>
              <a:rPr lang="en-US" sz="2000" b="0" dirty="0">
                <a:solidFill>
                  <a:schemeClr val="dk1"/>
                </a:solidFill>
                <a:latin typeface="Times New Roman" panose="02020603050405020304" pitchFamily="18" charset="0"/>
                <a:ea typeface="Arial"/>
                <a:cs typeface="Times New Roman" panose="02020603050405020304" pitchFamily="18" charset="0"/>
                <a:sym typeface="Arial"/>
              </a:rPr>
              <a:t>-initiated channel occupancy as an LBE device, for gap durations shorter than 25 microseconds, Cat 2 LBT can be indicated (FFS: explicit and/or implicit) to the UE if the gap is 16 microseconds (allowing for implementation tolerances</a:t>
            </a: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a:t>
            </a:r>
          </a:p>
          <a:p>
            <a:pPr marL="285750" lvl="0" indent="-285750">
              <a:buFont typeface="Arial" panose="020B0604020202020204" pitchFamily="34" charset="0"/>
              <a:buChar char="•"/>
            </a:pPr>
            <a:r>
              <a:rPr lang="en-US" sz="2000" b="0" dirty="0">
                <a:solidFill>
                  <a:schemeClr val="dk1"/>
                </a:solidFill>
                <a:latin typeface="Times New Roman" panose="02020603050405020304" pitchFamily="18" charset="0"/>
                <a:ea typeface="Arial"/>
                <a:cs typeface="Times New Roman" panose="02020603050405020304" pitchFamily="18" charset="0"/>
                <a:sym typeface="Arial"/>
              </a:rPr>
              <a:t>Select one of the following alternatives for Cat2 LBT in a 16 us gap. </a:t>
            </a:r>
          </a:p>
          <a:p>
            <a:pPr marL="742950" lvl="1" indent="-285750">
              <a:buFont typeface="Arial" panose="020B0604020202020204" pitchFamily="34" charset="0"/>
              <a:buChar char="•"/>
            </a:pPr>
            <a:r>
              <a:rPr lang="en-US" sz="1600" b="0" dirty="0">
                <a:solidFill>
                  <a:schemeClr val="dk1"/>
                </a:solidFill>
                <a:latin typeface="Times New Roman" panose="02020603050405020304" pitchFamily="18" charset="0"/>
                <a:ea typeface="Arial"/>
                <a:cs typeface="Times New Roman" panose="02020603050405020304" pitchFamily="18" charset="0"/>
                <a:sym typeface="Arial"/>
              </a:rPr>
              <a:t>Alt 1: The 16us measurement period is split into two slots with the first slot having a duration 7us and second slot having a duration of 9us. </a:t>
            </a:r>
          </a:p>
          <a:p>
            <a:pPr marL="1200150" lvl="2" indent="-285750">
              <a:buFont typeface="Arial" panose="020B0604020202020204" pitchFamily="34" charset="0"/>
              <a:buChar char="•"/>
            </a:pPr>
            <a:r>
              <a:rPr lang="en-US" sz="1400" b="0" dirty="0">
                <a:solidFill>
                  <a:schemeClr val="dk1"/>
                </a:solidFill>
                <a:latin typeface="Times New Roman" panose="02020603050405020304" pitchFamily="18" charset="0"/>
                <a:ea typeface="Arial"/>
                <a:cs typeface="Times New Roman" panose="02020603050405020304" pitchFamily="18" charset="0"/>
                <a:sym typeface="Arial"/>
              </a:rPr>
              <a:t>Energy measurement is done in the 9us slot with the measurement including averaging for at least 4 us in any portion of the slot. LBT is said to be successful if the measured energy is lower than the ED threshold. </a:t>
            </a:r>
          </a:p>
          <a:p>
            <a:pPr marL="742950" lvl="1" indent="-285750">
              <a:buFont typeface="Arial" panose="020B0604020202020204" pitchFamily="34" charset="0"/>
              <a:buChar char="•"/>
            </a:pPr>
            <a:r>
              <a:rPr lang="en-US" sz="1600" b="0" dirty="0">
                <a:solidFill>
                  <a:schemeClr val="dk1"/>
                </a:solidFill>
                <a:latin typeface="Times New Roman" panose="02020603050405020304" pitchFamily="18" charset="0"/>
                <a:ea typeface="Arial"/>
                <a:cs typeface="Times New Roman" panose="02020603050405020304" pitchFamily="18" charset="0"/>
                <a:sym typeface="Arial"/>
              </a:rPr>
              <a:t>Alt 2: The 16us measurement period is split into two slots with the first slot having a duration 7us and second slot having a duration of 9us. </a:t>
            </a:r>
          </a:p>
          <a:p>
            <a:pPr marL="1200150" lvl="2" indent="-285750">
              <a:buFont typeface="Arial" panose="020B0604020202020204" pitchFamily="34" charset="0"/>
              <a:buChar char="•"/>
            </a:pPr>
            <a:r>
              <a:rPr lang="en-US" sz="1400" b="0" dirty="0">
                <a:solidFill>
                  <a:schemeClr val="dk1"/>
                </a:solidFill>
                <a:latin typeface="Times New Roman" panose="02020603050405020304" pitchFamily="18" charset="0"/>
                <a:ea typeface="Arial"/>
                <a:cs typeface="Times New Roman" panose="02020603050405020304" pitchFamily="18" charset="0"/>
                <a:sym typeface="Arial"/>
              </a:rPr>
              <a:t>Energy measurement is done in both the 7us and 9us slot with the measurement including averaging for at least 4 us in any portion of each slot. LBT is said to be successful if the measured energy is lower than the ED threshold in both slots. </a:t>
            </a:r>
          </a:p>
          <a:p>
            <a:pPr marL="742950" lvl="1" indent="-285750">
              <a:buFont typeface="Arial" panose="020B0604020202020204" pitchFamily="34" charset="0"/>
              <a:buChar char="•"/>
            </a:pPr>
            <a:r>
              <a:rPr lang="en-US" sz="1600" b="0" dirty="0">
                <a:solidFill>
                  <a:schemeClr val="dk1"/>
                </a:solidFill>
                <a:latin typeface="Times New Roman" panose="02020603050405020304" pitchFamily="18" charset="0"/>
                <a:ea typeface="Arial"/>
                <a:cs typeface="Times New Roman" panose="02020603050405020304" pitchFamily="18" charset="0"/>
                <a:sym typeface="Arial"/>
              </a:rPr>
              <a:t>Alt 3: Energy measurement is done in any portion of the 16 us duration including averaging for at least 4 us. LBT is said to be successful if the measured energy is lower than the ED threshold</a:t>
            </a:r>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a:t>
            </a:r>
          </a:p>
          <a:p>
            <a:pPr marL="0" indent="0"/>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Alt </a:t>
            </a:r>
            <a:r>
              <a:rPr lang="en-US" sz="2000" b="0" dirty="0">
                <a:solidFill>
                  <a:schemeClr val="dk1"/>
                </a:solidFill>
                <a:latin typeface="Times New Roman" panose="02020603050405020304" pitchFamily="18" charset="0"/>
                <a:ea typeface="Arial"/>
                <a:cs typeface="Times New Roman" panose="02020603050405020304" pitchFamily="18" charset="0"/>
                <a:sym typeface="Arial"/>
              </a:rPr>
              <a:t>2 is Broadcom's proposal and it aligns most closely in performance to what is done in 11ax</a:t>
            </a:r>
            <a:endParaRPr lang="en-US" sz="16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285750" lvl="0" indent="-285750">
              <a:buFont typeface="Arial" panose="020B0604020202020204" pitchFamily="34" charset="0"/>
              <a:buChar char="•"/>
            </a:pPr>
            <a:endParaRPr lang="en-US" sz="2000" b="0" dirty="0">
              <a:solidFill>
                <a:schemeClr val="dk1"/>
              </a:solidFill>
              <a:latin typeface="Times New Roman" panose="02020603050405020304" pitchFamily="18" charset="0"/>
              <a:ea typeface="Arial"/>
              <a:cs typeface="Times New Roman" panose="02020603050405020304" pitchFamily="18" charset="0"/>
              <a:sym typeface="Arial"/>
            </a:endParaRPr>
          </a:p>
          <a:p>
            <a:pPr marL="285750" lvl="0" indent="-285750">
              <a:buFont typeface="Arial" panose="020B0604020202020204" pitchFamily="34" charset="0"/>
              <a:buChar char="•"/>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 </a:t>
            </a:r>
          </a:p>
          <a:p>
            <a:pPr marL="285750" lvl="0" indent="-285750">
              <a:spcBef>
                <a:spcPts val="0"/>
              </a:spcBef>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sz="18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smtClean="0"/>
              <a:t>May 2019</a:t>
            </a:r>
            <a:endParaRPr lang="en-US" dirty="0"/>
          </a:p>
        </p:txBody>
      </p:sp>
    </p:spTree>
    <p:extLst>
      <p:ext uri="{BB962C8B-B14F-4D97-AF65-F5344CB8AC3E}">
        <p14:creationId xmlns:p14="http://schemas.microsoft.com/office/powerpoint/2010/main" val="553766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a:t>Supported sub-slot PDSCH </a:t>
            </a:r>
            <a:r>
              <a:rPr lang="en-US" sz="2400" dirty="0" smtClean="0"/>
              <a:t>durations</a:t>
            </a:r>
            <a:endParaRPr lang="en-US" sz="2400" dirty="0"/>
          </a:p>
        </p:txBody>
      </p:sp>
      <p:sp>
        <p:nvSpPr>
          <p:cNvPr id="116" name="Shape 116"/>
          <p:cNvSpPr txBox="1">
            <a:spLocks noGrp="1"/>
          </p:cNvSpPr>
          <p:nvPr>
            <p:ph type="body" idx="1"/>
          </p:nvPr>
        </p:nvSpPr>
        <p:spPr>
          <a:xfrm>
            <a:off x="1124425" y="1343027"/>
            <a:ext cx="10361100" cy="4840286"/>
          </a:xfrm>
          <a:prstGeom prst="rect">
            <a:avLst/>
          </a:prstGeom>
          <a:noFill/>
          <a:ln>
            <a:noFill/>
          </a:ln>
        </p:spPr>
        <p:txBody>
          <a:bodyPr spcFirstLastPara="1" wrap="square" lIns="92150" tIns="46075" rIns="92150" bIns="46075" anchor="t" anchorCtr="0">
            <a:noAutofit/>
          </a:bodyPr>
          <a:lstStyle/>
          <a:p>
            <a:pPr marL="0" lvl="0" indent="0"/>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Agreed:</a:t>
            </a:r>
          </a:p>
          <a:p>
            <a:pPr marL="285750" lvl="0" indent="-285750">
              <a:buFont typeface="Arial" panose="020B0604020202020204" pitchFamily="34" charset="0"/>
              <a:buChar char="•"/>
            </a:pP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Durations from </a:t>
            </a:r>
            <a:r>
              <a:rPr lang="en-US" sz="2000" b="0" dirty="0">
                <a:solidFill>
                  <a:schemeClr val="dk1"/>
                </a:solidFill>
                <a:latin typeface="Times New Roman" panose="02020603050405020304" pitchFamily="18" charset="0"/>
                <a:ea typeface="Arial"/>
                <a:cs typeface="Times New Roman" panose="02020603050405020304" pitchFamily="18" charset="0"/>
                <a:sym typeface="Arial"/>
              </a:rPr>
              <a:t>2 to 13 </a:t>
            </a: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symbols are supported</a:t>
            </a:r>
          </a:p>
          <a:p>
            <a:pPr marL="285750" lvl="0" indent="-285750">
              <a:buFont typeface="Arial" panose="020B0604020202020204" pitchFamily="34" charset="0"/>
              <a:buChar char="•"/>
            </a:pPr>
            <a:r>
              <a:rPr lang="en-US" sz="2000" b="0" dirty="0">
                <a:solidFill>
                  <a:schemeClr val="dk1"/>
                </a:solidFill>
                <a:latin typeface="Times New Roman" panose="02020603050405020304" pitchFamily="18" charset="0"/>
                <a:ea typeface="Arial"/>
                <a:cs typeface="Times New Roman" panose="02020603050405020304" pitchFamily="18" charset="0"/>
                <a:sym typeface="Arial"/>
              </a:rPr>
              <a:t>Capability </a:t>
            </a: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signaling </a:t>
            </a:r>
            <a:r>
              <a:rPr lang="en-US" sz="2000" b="0" dirty="0">
                <a:solidFill>
                  <a:schemeClr val="dk1"/>
                </a:solidFill>
                <a:latin typeface="Times New Roman" panose="02020603050405020304" pitchFamily="18" charset="0"/>
                <a:ea typeface="Arial"/>
                <a:cs typeface="Times New Roman" panose="02020603050405020304" pitchFamily="18" charset="0"/>
                <a:sym typeface="Arial"/>
              </a:rPr>
              <a:t>will be defined for UEs to indicate which specific subset of durations are supported by the </a:t>
            </a: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UE</a:t>
            </a:r>
          </a:p>
          <a:p>
            <a:pPr marL="285750" lvl="0" indent="-285750">
              <a:buFont typeface="Arial" panose="020B0604020202020204" pitchFamily="34" charset="0"/>
              <a:buChar char="•"/>
            </a:pP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This </a:t>
            </a: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helps to significantly reduce </a:t>
            </a: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transmission of reservation signals by NR-U.</a:t>
            </a:r>
          </a:p>
          <a:p>
            <a:pPr marL="285750" lvl="0" indent="-285750">
              <a:buFont typeface="Arial" panose="020B0604020202020204" pitchFamily="34" charset="0"/>
              <a:buChar char="•"/>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 </a:t>
            </a:r>
          </a:p>
          <a:p>
            <a:pPr marL="285750" lvl="0" indent="-285750">
              <a:spcBef>
                <a:spcPts val="0"/>
              </a:spcBef>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sz="18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smtClean="0"/>
              <a:t>May 2019</a:t>
            </a:r>
            <a:endParaRPr lang="en-US" dirty="0"/>
          </a:p>
        </p:txBody>
      </p:sp>
    </p:spTree>
    <p:extLst>
      <p:ext uri="{BB962C8B-B14F-4D97-AF65-F5344CB8AC3E}">
        <p14:creationId xmlns:p14="http://schemas.microsoft.com/office/powerpoint/2010/main" val="421278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9505</TotalTime>
  <Words>1740</Words>
  <Application>Microsoft Office PowerPoint</Application>
  <PresentationFormat>Widescreen</PresentationFormat>
  <Paragraphs>256</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3GPP RAN1 status on NR-Unlicensed</vt:lpstr>
      <vt:lpstr>Abstract</vt:lpstr>
      <vt:lpstr>Outline</vt:lpstr>
      <vt:lpstr>Reply to LS from IEEE 802.11 on the use of no/short LBT</vt:lpstr>
      <vt:lpstr>LBT for transmission of DL control messages</vt:lpstr>
      <vt:lpstr>LBT for UCI-only PUSCH transmissions</vt:lpstr>
      <vt:lpstr>LBT for DL transmissions containing only UL grants</vt:lpstr>
      <vt:lpstr>LBT for a 16us gap after a DL transmission and before a UL transmission in a gNB-initiated COT</vt:lpstr>
      <vt:lpstr>Supported sub-slot PDSCH durations</vt:lpstr>
      <vt:lpstr>CW adaptation mechanisms</vt:lpstr>
      <vt:lpstr>Multi-carrier channel access schemes </vt:lpstr>
      <vt:lpstr>Common preamble between NR-U and Wi-Fi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RAN1 status on LAA and NR-Unlicensed</dc:title>
  <dc:creator>Shubhodeep Adhikari</dc:creator>
  <cp:lastModifiedBy>Sindhu Verma</cp:lastModifiedBy>
  <cp:revision>325</cp:revision>
  <dcterms:modified xsi:type="dcterms:W3CDTF">2019-05-16T17:42:48Z</dcterms:modified>
</cp:coreProperties>
</file>