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60" r:id="rId2"/>
  </p:sldMasterIdLst>
  <p:notesMasterIdLst>
    <p:notesMasterId r:id="rId6"/>
  </p:notesMasterIdLst>
  <p:handoutMasterIdLst>
    <p:handoutMasterId r:id="rId7"/>
  </p:handoutMasterIdLst>
  <p:sldIdLst>
    <p:sldId id="331" r:id="rId3"/>
    <p:sldId id="440" r:id="rId4"/>
    <p:sldId id="441" r:id="rId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6" autoAdjust="0"/>
    <p:restoredTop sz="94616" autoAdjust="0"/>
  </p:normalViewPr>
  <p:slideViewPr>
    <p:cSldViewPr>
      <p:cViewPr varScale="1">
        <p:scale>
          <a:sx n="83" d="100"/>
          <a:sy n="83" d="100"/>
        </p:scale>
        <p:origin x="234"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19" y="2124"/>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802.11-14/0216r0</a:t>
            </a:r>
          </a:p>
        </p:txBody>
      </p:sp>
      <p:sp>
        <p:nvSpPr>
          <p:cNvPr id="3075" name="Rectangle 3"/>
          <p:cNvSpPr>
            <a:spLocks noGrp="1" noChangeArrowheads="1"/>
          </p:cNvSpPr>
          <p:nvPr>
            <p:ph type="dt" sz="quarter" idx="1"/>
          </p:nvPr>
        </p:nvSpPr>
        <p:spPr bwMode="auto">
          <a:xfrm>
            <a:off x="682625" y="203200"/>
            <a:ext cx="12271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March 2014</a:t>
            </a:r>
            <a:endParaRPr lang="en-GB"/>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Stephen McCann, Blackberry</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GB" altLang="en-US"/>
              <a:t>Page </a:t>
            </a:r>
            <a:fld id="{BAF696D6-2B11-400B-80BE-320340BD9C0B}" type="slidenum">
              <a:rPr lang="en-GB" altLang="en-US"/>
              <a:pPr/>
              <a:t>‹#›</a:t>
            </a:fld>
            <a:endParaRPr lang="en-GB" altLang="en-US"/>
          </a:p>
        </p:txBody>
      </p:sp>
      <p:sp>
        <p:nvSpPr>
          <p:cNvPr id="1331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625340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802.11-14/0216r0</a:t>
            </a:r>
          </a:p>
        </p:txBody>
      </p:sp>
      <p:sp>
        <p:nvSpPr>
          <p:cNvPr id="2051" name="Rectangle 3"/>
          <p:cNvSpPr>
            <a:spLocks noGrp="1" noChangeArrowheads="1"/>
          </p:cNvSpPr>
          <p:nvPr>
            <p:ph type="dt" idx="1"/>
          </p:nvPr>
        </p:nvSpPr>
        <p:spPr bwMode="auto">
          <a:xfrm>
            <a:off x="641350" y="117475"/>
            <a:ext cx="12271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March 2014</a:t>
            </a:r>
            <a:endParaRPr lang="en-GB"/>
          </a:p>
        </p:txBody>
      </p:sp>
      <p:sp>
        <p:nvSpPr>
          <p:cNvPr id="8196"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Stephen McCann, Blackberry</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GB" altLang="en-US"/>
              <a:t>Page </a:t>
            </a:r>
            <a:fld id="{191D54E5-86B9-40A9-ABFE-18C51DE813A8}" type="slidenum">
              <a:rPr lang="en-GB" altLang="en-US"/>
              <a:pPr/>
              <a:t>‹#›</a:t>
            </a:fld>
            <a:endParaRPr lang="en-GB" altLang="en-US"/>
          </a:p>
        </p:txBody>
      </p:sp>
      <p:sp>
        <p:nvSpPr>
          <p:cNvPr id="21512" name="Rectangle 8"/>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8201"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8202"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990318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802.11-14/0216r0</a:t>
            </a:r>
          </a:p>
        </p:txBody>
      </p:sp>
      <p:sp>
        <p:nvSpPr>
          <p:cNvPr id="92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endParaRPr lang="en-GB" altLang="en-US" sz="1400"/>
          </a:p>
        </p:txBody>
      </p:sp>
      <p:sp>
        <p:nvSpPr>
          <p:cNvPr id="92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Stephen McCann, Blackberry</a:t>
            </a:r>
          </a:p>
        </p:txBody>
      </p:sp>
      <p:sp>
        <p:nvSpPr>
          <p:cNvPr id="92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D55620EA-3F44-4E94-8BEB-09EE72043127}" type="slidenum">
              <a:rPr lang="en-GB" altLang="en-US"/>
              <a:pPr>
                <a:spcBef>
                  <a:spcPct val="0"/>
                </a:spcBef>
              </a:pPr>
              <a:t>1</a:t>
            </a:fld>
            <a:endParaRPr lang="en-GB" altLang="en-US"/>
          </a:p>
        </p:txBody>
      </p:sp>
      <p:sp>
        <p:nvSpPr>
          <p:cNvPr id="9222" name="Rectangle 2"/>
          <p:cNvSpPr>
            <a:spLocks noGrp="1" noRot="1" noChangeAspect="1" noChangeArrowheads="1" noTextEdit="1"/>
          </p:cNvSpPr>
          <p:nvPr>
            <p:ph type="sldImg"/>
          </p:nvPr>
        </p:nvSpPr>
        <p:spPr>
          <a:xfrm>
            <a:off x="922338" y="750888"/>
            <a:ext cx="4949825" cy="3711575"/>
          </a:xfrm>
          <a:ln/>
        </p:spPr>
      </p:sp>
      <p:sp>
        <p:nvSpPr>
          <p:cNvPr id="92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49640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0243"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0244"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0245"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FF711518-8A9C-49D7-8BC3-2A761B35C2E9}" type="slidenum">
              <a:rPr lang="en-US" altLang="en-US"/>
              <a:pPr>
                <a:spcBef>
                  <a:spcPct val="0"/>
                </a:spcBef>
              </a:pPr>
              <a:t>2</a:t>
            </a:fld>
            <a:endParaRPr lang="en-US" altLang="en-US"/>
          </a:p>
        </p:txBody>
      </p:sp>
      <p:sp>
        <p:nvSpPr>
          <p:cNvPr id="10246" name="Rectangle 2"/>
          <p:cNvSpPr>
            <a:spLocks noGrp="1" noRot="1" noChangeAspect="1" noChangeArrowheads="1" noTextEdit="1"/>
          </p:cNvSpPr>
          <p:nvPr>
            <p:ph type="sldImg"/>
          </p:nvPr>
        </p:nvSpPr>
        <p:spPr>
          <a:ln/>
        </p:spPr>
      </p:sp>
      <p:sp>
        <p:nvSpPr>
          <p:cNvPr id="102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391199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3959225" y="117475"/>
            <a:ext cx="2195513"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ea typeface="ＭＳ Ｐゴシック" panose="020B0600070205080204" pitchFamily="34" charset="-128"/>
              </a:rPr>
              <a:t>doc.: IEEE 802.11-14/0325r0</a:t>
            </a:r>
          </a:p>
        </p:txBody>
      </p:sp>
      <p:sp>
        <p:nvSpPr>
          <p:cNvPr id="11267" name="Rectangle 3"/>
          <p:cNvSpPr>
            <a:spLocks noGrp="1" noChangeArrowheads="1"/>
          </p:cNvSpPr>
          <p:nvPr>
            <p:ph type="dt" sz="quarter" idx="1"/>
          </p:nvPr>
        </p:nvSpPr>
        <p:spPr>
          <a:xfrm>
            <a:off x="641350" y="117475"/>
            <a:ext cx="9207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March 2014</a:t>
            </a:r>
          </a:p>
        </p:txBody>
      </p:sp>
      <p:sp>
        <p:nvSpPr>
          <p:cNvPr id="11268" name="Rectangle 6"/>
          <p:cNvSpPr>
            <a:spLocks noGrp="1" noChangeArrowheads="1"/>
          </p:cNvSpPr>
          <p:nvPr>
            <p:ph type="ftr" sz="quarter" idx="4"/>
          </p:nvPr>
        </p:nvSpPr>
        <p:spPr>
          <a:xfrm>
            <a:off x="3862388" y="9615488"/>
            <a:ext cx="229235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ea typeface="ＭＳ Ｐゴシック" panose="020B0600070205080204" pitchFamily="34" charset="-128"/>
              </a:rPr>
              <a:t>Stephen McCann, Blackberry</a:t>
            </a:r>
          </a:p>
        </p:txBody>
      </p:sp>
      <p:sp>
        <p:nvSpPr>
          <p:cNvPr id="11269" name="Rectangle 7"/>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E01ADE7-4C11-4939-A951-A30C1E62FF68}" type="slidenum">
              <a:rPr lang="en-US" altLang="en-US"/>
              <a:pPr>
                <a:spcBef>
                  <a:spcPct val="0"/>
                </a:spcBef>
              </a:pPr>
              <a:t>3</a:t>
            </a:fld>
            <a:endParaRPr lang="en-US" altLang="en-US"/>
          </a:p>
        </p:txBody>
      </p:sp>
      <p:sp>
        <p:nvSpPr>
          <p:cNvPr id="11270" name="Rectangle 2"/>
          <p:cNvSpPr>
            <a:spLocks noGrp="1" noRot="1" noChangeAspect="1" noChangeArrowheads="1" noTextEdit="1"/>
          </p:cNvSpPr>
          <p:nvPr>
            <p:ph type="sldImg"/>
          </p:nvPr>
        </p:nvSpPr>
        <p:spPr>
          <a:ln/>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40815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xfrm>
            <a:off x="684213" y="332601"/>
            <a:ext cx="968214" cy="276999"/>
          </a:xfrm>
        </p:spPr>
        <p:txBody>
          <a:bodyPr/>
          <a:lstStyle>
            <a:lvl1pPr>
              <a:defRPr/>
            </a:lvl1pPr>
          </a:lstStyle>
          <a:p>
            <a:pPr>
              <a:defRPr/>
            </a:pPr>
            <a:r>
              <a:rPr lang="en-US" dirty="0"/>
              <a:t>May 2017</a:t>
            </a:r>
            <a:endParaRPr lang="en-GB" dirty="0"/>
          </a:p>
        </p:txBody>
      </p:sp>
      <p:sp>
        <p:nvSpPr>
          <p:cNvPr id="5" name="Rectangle 5"/>
          <p:cNvSpPr>
            <a:spLocks noGrp="1" noChangeArrowheads="1"/>
          </p:cNvSpPr>
          <p:nvPr>
            <p:ph type="ftr" sz="quarter" idx="11"/>
          </p:nvPr>
        </p:nvSpPr>
        <p:spPr/>
        <p:txBody>
          <a:bodyPr/>
          <a:lstStyle>
            <a:lvl1pPr>
              <a:defRPr/>
            </a:lvl1pPr>
          </a:lstStyle>
          <a:p>
            <a:pPr>
              <a:defRPr/>
            </a:pPr>
            <a:r>
              <a:rPr lang="en-GB" dirty="0"/>
              <a:t>John Kenney, Toyota</a:t>
            </a:r>
          </a:p>
        </p:txBody>
      </p:sp>
      <p:sp>
        <p:nvSpPr>
          <p:cNvPr id="6" name="Rectangle 6"/>
          <p:cNvSpPr>
            <a:spLocks noGrp="1" noChangeArrowheads="1"/>
          </p:cNvSpPr>
          <p:nvPr>
            <p:ph type="sldNum" sz="quarter" idx="12"/>
          </p:nvPr>
        </p:nvSpPr>
        <p:spPr/>
        <p:txBody>
          <a:bodyPr/>
          <a:lstStyle>
            <a:lvl1pPr>
              <a:defRPr/>
            </a:lvl1pPr>
          </a:lstStyle>
          <a:p>
            <a:r>
              <a:rPr lang="en-GB" altLang="en-US"/>
              <a:t>Slide </a:t>
            </a:r>
            <a:fld id="{1C63A446-957E-4FA3-A6F6-424039CA2D54}" type="slidenum">
              <a:rPr lang="en-GB" altLang="en-US"/>
              <a:pPr/>
              <a:t>‹#›</a:t>
            </a:fld>
            <a:endParaRPr lang="en-GB" altLang="en-US"/>
          </a:p>
        </p:txBody>
      </p:sp>
    </p:spTree>
    <p:extLst>
      <p:ext uri="{BB962C8B-B14F-4D97-AF65-F5344CB8AC3E}">
        <p14:creationId xmlns:p14="http://schemas.microsoft.com/office/powerpoint/2010/main" val="287579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785A398-EB07-44E2-AD97-456BF5CED23C}" type="datetimeFigureOut">
              <a:rPr lang="en-US"/>
              <a:pPr>
                <a:defRPr/>
              </a:pPr>
              <a:t>5/15/2019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4606A28-B578-478A-BD40-2AA493B34AF3}" type="slidenum">
              <a:rPr lang="en-US" altLang="en-US"/>
              <a:pPr/>
              <a:t>‹#›</a:t>
            </a:fld>
            <a:endParaRPr lang="en-US" altLang="en-US"/>
          </a:p>
        </p:txBody>
      </p:sp>
    </p:spTree>
    <p:extLst>
      <p:ext uri="{BB962C8B-B14F-4D97-AF65-F5344CB8AC3E}">
        <p14:creationId xmlns:p14="http://schemas.microsoft.com/office/powerpoint/2010/main" val="199829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564EAF-75A1-4587-A456-C16E7364FE5F}" type="datetimeFigureOut">
              <a:rPr lang="en-US"/>
              <a:pPr>
                <a:defRPr/>
              </a:pPr>
              <a:t>5/15/2019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B55077B-0ED4-467E-9037-94987130A75A}" type="slidenum">
              <a:rPr lang="en-US" altLang="en-US"/>
              <a:pPr/>
              <a:t>‹#›</a:t>
            </a:fld>
            <a:endParaRPr lang="en-US" altLang="en-US"/>
          </a:p>
        </p:txBody>
      </p:sp>
    </p:spTree>
    <p:extLst>
      <p:ext uri="{BB962C8B-B14F-4D97-AF65-F5344CB8AC3E}">
        <p14:creationId xmlns:p14="http://schemas.microsoft.com/office/powerpoint/2010/main" val="1792870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EEFE451-27BC-41FC-B13F-D920B13DB40D}" type="datetimeFigureOut">
              <a:rPr lang="en-US"/>
              <a:pPr>
                <a:defRPr/>
              </a:pPr>
              <a:t>5/15/2019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9AD38DB-C722-4CF6-BE63-EE3545B17655}" type="slidenum">
              <a:rPr lang="en-US" altLang="en-US"/>
              <a:pPr/>
              <a:t>‹#›</a:t>
            </a:fld>
            <a:endParaRPr lang="en-US" altLang="en-US"/>
          </a:p>
        </p:txBody>
      </p:sp>
    </p:spTree>
    <p:extLst>
      <p:ext uri="{BB962C8B-B14F-4D97-AF65-F5344CB8AC3E}">
        <p14:creationId xmlns:p14="http://schemas.microsoft.com/office/powerpoint/2010/main" val="55277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D303C8A7-7F79-43C9-BD1D-C3A218F7FB54}" type="datetimeFigureOut">
              <a:rPr lang="en-US"/>
              <a:pPr>
                <a:defRPr/>
              </a:pPr>
              <a:t>5/15/2019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EC21CF-A91F-401B-8887-76475E086D71}" type="slidenum">
              <a:rPr lang="en-US" altLang="en-US"/>
              <a:pPr/>
              <a:t>‹#›</a:t>
            </a:fld>
            <a:endParaRPr lang="en-US" altLang="en-US"/>
          </a:p>
        </p:txBody>
      </p:sp>
    </p:spTree>
    <p:extLst>
      <p:ext uri="{BB962C8B-B14F-4D97-AF65-F5344CB8AC3E}">
        <p14:creationId xmlns:p14="http://schemas.microsoft.com/office/powerpoint/2010/main" val="4046420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4987DCB-92B9-4394-A334-F9A3BFAF09EF}" type="datetimeFigureOut">
              <a:rPr lang="en-US"/>
              <a:pPr>
                <a:defRPr/>
              </a:pPr>
              <a:t>5/15/2019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47B7AA3-6ED8-49E1-8F75-21B2EDE1D72A}" type="slidenum">
              <a:rPr lang="en-US" altLang="en-US"/>
              <a:pPr/>
              <a:t>‹#›</a:t>
            </a:fld>
            <a:endParaRPr lang="en-US" altLang="en-US"/>
          </a:p>
        </p:txBody>
      </p:sp>
    </p:spTree>
    <p:extLst>
      <p:ext uri="{BB962C8B-B14F-4D97-AF65-F5344CB8AC3E}">
        <p14:creationId xmlns:p14="http://schemas.microsoft.com/office/powerpoint/2010/main" val="283962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DC57E94-3B8C-44F6-9C59-C1C14DB3F532}" type="datetimeFigureOut">
              <a:rPr lang="en-US"/>
              <a:pPr>
                <a:defRPr/>
              </a:pPr>
              <a:t>5/15/2019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496A89A-12E7-41F4-A94B-031D316BA7D7}" type="slidenum">
              <a:rPr lang="en-US" altLang="en-US"/>
              <a:pPr/>
              <a:t>‹#›</a:t>
            </a:fld>
            <a:endParaRPr lang="en-US" altLang="en-US"/>
          </a:p>
        </p:txBody>
      </p:sp>
    </p:spTree>
    <p:extLst>
      <p:ext uri="{BB962C8B-B14F-4D97-AF65-F5344CB8AC3E}">
        <p14:creationId xmlns:p14="http://schemas.microsoft.com/office/powerpoint/2010/main" val="2266113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7BF9B9-62A3-406A-8D18-0DF1EA63157F}" type="datetimeFigureOut">
              <a:rPr lang="en-US"/>
              <a:pPr>
                <a:defRPr/>
              </a:pPr>
              <a:t>5/15/2019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129460A-A00E-4A2A-8486-1B898610B423}" type="slidenum">
              <a:rPr lang="en-US" altLang="en-US"/>
              <a:pPr/>
              <a:t>‹#›</a:t>
            </a:fld>
            <a:endParaRPr lang="en-US" altLang="en-US"/>
          </a:p>
        </p:txBody>
      </p:sp>
    </p:spTree>
    <p:extLst>
      <p:ext uri="{BB962C8B-B14F-4D97-AF65-F5344CB8AC3E}">
        <p14:creationId xmlns:p14="http://schemas.microsoft.com/office/powerpoint/2010/main" val="368520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FED6D27-18C4-4E41-91F3-499358260A02}" type="datetimeFigureOut">
              <a:rPr lang="en-US"/>
              <a:pPr>
                <a:defRPr/>
              </a:pPr>
              <a:t>5/15/2019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99BDE5B5-9A46-46A8-85A7-D88686A5C79E}" type="slidenum">
              <a:rPr lang="en-US" altLang="en-US"/>
              <a:pPr/>
              <a:t>‹#›</a:t>
            </a:fld>
            <a:endParaRPr lang="en-US" altLang="en-US"/>
          </a:p>
        </p:txBody>
      </p:sp>
    </p:spTree>
    <p:extLst>
      <p:ext uri="{BB962C8B-B14F-4D97-AF65-F5344CB8AC3E}">
        <p14:creationId xmlns:p14="http://schemas.microsoft.com/office/powerpoint/2010/main" val="147303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E606608-FC35-49D3-B23F-BF06E71BE91E}" type="datetimeFigureOut">
              <a:rPr lang="en-US"/>
              <a:pPr>
                <a:defRPr/>
              </a:pPr>
              <a:t>5/15/2019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C2866B6-40C9-4484-B17E-3410465EFDDF}" type="slidenum">
              <a:rPr lang="en-US" altLang="en-US"/>
              <a:pPr/>
              <a:t>‹#›</a:t>
            </a:fld>
            <a:endParaRPr lang="en-US" altLang="en-US"/>
          </a:p>
        </p:txBody>
      </p:sp>
    </p:spTree>
    <p:extLst>
      <p:ext uri="{BB962C8B-B14F-4D97-AF65-F5344CB8AC3E}">
        <p14:creationId xmlns:p14="http://schemas.microsoft.com/office/powerpoint/2010/main" val="126760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F5F812C-B94A-41E8-97B0-2165B66999E7}" type="datetimeFigureOut">
              <a:rPr lang="en-US"/>
              <a:pPr>
                <a:defRPr/>
              </a:pPr>
              <a:t>5/15/2019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0C8C8AFB-83CD-42A8-B4C3-A1D385044613}" type="slidenum">
              <a:rPr lang="en-US" altLang="en-US"/>
              <a:pPr/>
              <a:t>‹#›</a:t>
            </a:fld>
            <a:endParaRPr lang="en-US" altLang="en-US"/>
          </a:p>
        </p:txBody>
      </p:sp>
    </p:spTree>
    <p:extLst>
      <p:ext uri="{BB962C8B-B14F-4D97-AF65-F5344CB8AC3E}">
        <p14:creationId xmlns:p14="http://schemas.microsoft.com/office/powerpoint/2010/main" val="724003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87F2398-A3C6-45DC-A23B-8CC58C8F7EDA}" type="datetimeFigureOut">
              <a:rPr lang="en-US"/>
              <a:pPr>
                <a:defRPr/>
              </a:pPr>
              <a:t>5/15/2019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4B19327-98F7-4FAB-B1B9-7FE17CF0635D}" type="slidenum">
              <a:rPr lang="en-US" altLang="en-US"/>
              <a:pPr/>
              <a:t>‹#›</a:t>
            </a:fld>
            <a:endParaRPr lang="en-US" altLang="en-US"/>
          </a:p>
        </p:txBody>
      </p:sp>
    </p:spTree>
    <p:extLst>
      <p:ext uri="{BB962C8B-B14F-4D97-AF65-F5344CB8AC3E}">
        <p14:creationId xmlns:p14="http://schemas.microsoft.com/office/powerpoint/2010/main" val="81718150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Mar 2017</a:t>
            </a:r>
            <a:endParaRPr lang="en-GB" dirty="0"/>
          </a:p>
        </p:txBody>
      </p:sp>
      <p:sp>
        <p:nvSpPr>
          <p:cNvPr id="1029" name="Rectangle 5"/>
          <p:cNvSpPr>
            <a:spLocks noGrp="1" noChangeArrowheads="1"/>
          </p:cNvSpPr>
          <p:nvPr>
            <p:ph type="ftr" sz="quarter" idx="3"/>
          </p:nvPr>
        </p:nvSpPr>
        <p:spPr bwMode="auto">
          <a:xfrm>
            <a:off x="7244980" y="6475413"/>
            <a:ext cx="129894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John Kenney, Toyota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GB" altLang="en-US"/>
              <a:t>Slide </a:t>
            </a:r>
            <a:fld id="{8B8338B2-6E12-4130-9981-618315C80553}" type="slidenum">
              <a:rPr lang="en-GB" altLang="en-US"/>
              <a:pPr/>
              <a:t>‹#›</a:t>
            </a:fld>
            <a:endParaRPr lang="en-GB" altLang="en-US"/>
          </a:p>
        </p:txBody>
      </p:sp>
      <p:sp>
        <p:nvSpPr>
          <p:cNvPr id="1031" name="Rectangle 7"/>
          <p:cNvSpPr>
            <a:spLocks noChangeArrowheads="1"/>
          </p:cNvSpPr>
          <p:nvPr/>
        </p:nvSpPr>
        <p:spPr bwMode="auto">
          <a:xfrm>
            <a:off x="5176773" y="332601"/>
            <a:ext cx="3283015"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802.11-19/0905r0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userDrawn="1"/>
        </p:nvSpPr>
        <p:spPr bwMode="auto">
          <a:xfrm>
            <a:off x="685800" y="6475413"/>
            <a:ext cx="717550"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243"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fld id="{4C95FD14-B118-4462-9A0F-EBA8F6D060D3}" type="datetimeFigureOut">
              <a:rPr lang="en-US"/>
              <a:pPr>
                <a:defRPr/>
              </a:pPr>
              <a:t>5/15/2019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C5D422A3-5322-4D18-B9B0-F624B936D40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32" r:id="rId1"/>
    <p:sldLayoutId id="2147484233" r:id="rId2"/>
    <p:sldLayoutId id="2147484234" r:id="rId3"/>
    <p:sldLayoutId id="2147484235" r:id="rId4"/>
    <p:sldLayoutId id="2147484236" r:id="rId5"/>
    <p:sldLayoutId id="2147484237" r:id="rId6"/>
    <p:sldLayoutId id="2147484238" r:id="rId7"/>
    <p:sldLayoutId id="2147484239" r:id="rId8"/>
    <p:sldLayoutId id="2147484240" r:id="rId9"/>
    <p:sldLayoutId id="2147484241" r:id="rId10"/>
    <p:sldLayoutId id="214748424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842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2019</a:t>
            </a:r>
            <a:endParaRPr lang="en-GB" altLang="en-US" sz="1800" dirty="0"/>
          </a:p>
        </p:txBody>
      </p:sp>
      <p:sp>
        <p:nvSpPr>
          <p:cNvPr id="4099" name="Footer Placeholder 4"/>
          <p:cNvSpPr>
            <a:spLocks noGrp="1"/>
          </p:cNvSpPr>
          <p:nvPr>
            <p:ph type="ftr" sz="quarter" idx="11"/>
          </p:nvPr>
        </p:nvSpPr>
        <p:spPr>
          <a:xfrm>
            <a:off x="7244980" y="6475413"/>
            <a:ext cx="129894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John Kenney, Toyota</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1</a:t>
            </a:fld>
            <a:endParaRPr lang="en-GB" altLang="en-US" sz="1200" b="0" dirty="0"/>
          </a:p>
        </p:txBody>
      </p:sp>
      <p:sp>
        <p:nvSpPr>
          <p:cNvPr id="4101" name="Rectangle 2"/>
          <p:cNvSpPr>
            <a:spLocks noGrp="1" noChangeArrowheads="1"/>
          </p:cNvSpPr>
          <p:nvPr>
            <p:ph type="title"/>
          </p:nvPr>
        </p:nvSpPr>
        <p:spPr>
          <a:noFill/>
        </p:spPr>
        <p:txBody>
          <a:bodyPr/>
          <a:lstStyle/>
          <a:p>
            <a:r>
              <a:rPr lang="en-GB" altLang="en-US" dirty="0"/>
              <a:t>IEEE 1609 WG Liaison Update</a:t>
            </a:r>
          </a:p>
        </p:txBody>
      </p:sp>
      <p:sp>
        <p:nvSpPr>
          <p:cNvPr id="4102" name="Rectangle 4"/>
          <p:cNvSpPr>
            <a:spLocks noGrp="1" noChangeArrowheads="1"/>
          </p:cNvSpPr>
          <p:nvPr>
            <p:ph type="body" idx="1"/>
          </p:nvPr>
        </p:nvSpPr>
        <p:spPr>
          <a:xfrm>
            <a:off x="685800" y="1524000"/>
            <a:ext cx="7772400" cy="381000"/>
          </a:xfrm>
          <a:noFill/>
        </p:spPr>
        <p:txBody>
          <a:bodyPr/>
          <a:lstStyle/>
          <a:p>
            <a:pPr algn="ctr">
              <a:buFontTx/>
              <a:buNone/>
            </a:pPr>
            <a:r>
              <a:rPr lang="en-GB" altLang="en-US" sz="2000" dirty="0"/>
              <a:t>Date:</a:t>
            </a:r>
            <a:r>
              <a:rPr lang="en-GB" altLang="en-US" sz="2000" b="0" dirty="0"/>
              <a:t> 2019-05-15</a:t>
            </a:r>
          </a:p>
        </p:txBody>
      </p:sp>
      <p:sp>
        <p:nvSpPr>
          <p:cNvPr id="4104" name="Rectangle 6"/>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12">
            <a:extLst>
              <a:ext uri="{FF2B5EF4-FFF2-40B4-BE49-F238E27FC236}">
                <a16:creationId xmlns:a16="http://schemas.microsoft.com/office/drawing/2014/main" id="{613B6FF1-ABCB-450B-AE2C-498346D96B71}"/>
              </a:ext>
            </a:extLst>
          </p:cNvPr>
          <p:cNvGraphicFramePr>
            <a:graphicFrameLocks noGrp="1"/>
          </p:cNvGraphicFramePr>
          <p:nvPr>
            <p:extLst>
              <p:ext uri="{D42A27DB-BD31-4B8C-83A1-F6EECF244321}">
                <p14:modId xmlns:p14="http://schemas.microsoft.com/office/powerpoint/2010/main" val="3389835717"/>
              </p:ext>
            </p:extLst>
          </p:nvPr>
        </p:nvGraphicFramePr>
        <p:xfrm>
          <a:off x="658311" y="2297875"/>
          <a:ext cx="7620000" cy="780288"/>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1452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260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John Kenney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Toyota Motor North America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465 Bernardo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Mountain View CA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jkenney@us.Toyota-itc.com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645319" y="668376"/>
            <a:ext cx="8498681" cy="5400005"/>
          </a:xfrm>
        </p:spPr>
        <p:txBody>
          <a:bodyPr>
            <a:normAutofit/>
          </a:bodyPr>
          <a:lstStyle/>
          <a:p>
            <a:pPr>
              <a:defRPr/>
            </a:pPr>
            <a:r>
              <a:rPr lang="en-US" altLang="en-US" sz="2600" b="0" dirty="0"/>
              <a:t>The IEEE 1609 Working Group</a:t>
            </a:r>
          </a:p>
          <a:p>
            <a:pPr lvl="1">
              <a:defRPr/>
            </a:pPr>
            <a:r>
              <a:rPr lang="en-US" altLang="en-US" sz="2200" b="0" dirty="0"/>
              <a:t>Formed (approximately) 2003</a:t>
            </a:r>
          </a:p>
          <a:p>
            <a:pPr lvl="1">
              <a:defRPr/>
            </a:pPr>
            <a:r>
              <a:rPr lang="en-US" altLang="en-US" sz="2200" b="0" dirty="0"/>
              <a:t>Sponsor: IEEE Vehicular Technology Society (ITS Committee)</a:t>
            </a:r>
          </a:p>
          <a:p>
            <a:pPr lvl="1">
              <a:defRPr/>
            </a:pPr>
            <a:endParaRPr lang="en-US" altLang="en-US" sz="2200" b="0" dirty="0"/>
          </a:p>
          <a:p>
            <a:pPr lvl="1">
              <a:defRPr/>
            </a:pPr>
            <a:endParaRPr lang="en-US" altLang="en-US" sz="1600" dirty="0"/>
          </a:p>
        </p:txBody>
      </p:sp>
      <p:sp>
        <p:nvSpPr>
          <p:cNvPr id="5123" name="Date Placeholder 3"/>
          <p:cNvSpPr>
            <a:spLocks noGrp="1"/>
          </p:cNvSpPr>
          <p:nvPr>
            <p:ph type="dt" sz="quarter" idx="10"/>
          </p:nvPr>
        </p:nvSpPr>
        <p:spPr>
          <a:xfrm>
            <a:off x="683568"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2019</a:t>
            </a:r>
            <a:endParaRPr lang="en-GB" altLang="en-US" sz="1800" dirty="0"/>
          </a:p>
        </p:txBody>
      </p:sp>
      <p:sp>
        <p:nvSpPr>
          <p:cNvPr id="4"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2</a:t>
            </a:fld>
            <a:endParaRPr lang="en-GB" altLang="en-US" sz="1200" b="0" dirty="0"/>
          </a:p>
        </p:txBody>
      </p:sp>
      <p:grpSp>
        <p:nvGrpSpPr>
          <p:cNvPr id="2" name="Group 1">
            <a:extLst>
              <a:ext uri="{FF2B5EF4-FFF2-40B4-BE49-F238E27FC236}">
                <a16:creationId xmlns:a16="http://schemas.microsoft.com/office/drawing/2014/main" id="{1FD13B46-D442-4C9A-A7B0-0A9740430BA6}"/>
              </a:ext>
            </a:extLst>
          </p:cNvPr>
          <p:cNvGrpSpPr/>
          <p:nvPr/>
        </p:nvGrpSpPr>
        <p:grpSpPr>
          <a:xfrm>
            <a:off x="852488" y="2323143"/>
            <a:ext cx="6985000" cy="4232601"/>
            <a:chOff x="1000125" y="1781175"/>
            <a:chExt cx="6985000" cy="4633807"/>
          </a:xfrm>
        </p:grpSpPr>
        <p:sp>
          <p:nvSpPr>
            <p:cNvPr id="5" name="Rectangle 6">
              <a:extLst>
                <a:ext uri="{FF2B5EF4-FFF2-40B4-BE49-F238E27FC236}">
                  <a16:creationId xmlns:a16="http://schemas.microsoft.com/office/drawing/2014/main" id="{4F4BDF9D-4CFE-4F1E-95AE-F19DF4A93063}"/>
                </a:ext>
              </a:extLst>
            </p:cNvPr>
            <p:cNvSpPr>
              <a:spLocks noChangeArrowheads="1"/>
            </p:cNvSpPr>
            <p:nvPr/>
          </p:nvSpPr>
          <p:spPr bwMode="auto">
            <a:xfrm>
              <a:off x="2108200" y="5857875"/>
              <a:ext cx="5700713" cy="45561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sp>
          <p:nvSpPr>
            <p:cNvPr id="6" name="Rectangle 7">
              <a:extLst>
                <a:ext uri="{FF2B5EF4-FFF2-40B4-BE49-F238E27FC236}">
                  <a16:creationId xmlns:a16="http://schemas.microsoft.com/office/drawing/2014/main" id="{B7373F80-FF57-4C7C-8BEF-BD661A3CA02F}"/>
                </a:ext>
              </a:extLst>
            </p:cNvPr>
            <p:cNvSpPr>
              <a:spLocks noChangeArrowheads="1"/>
            </p:cNvSpPr>
            <p:nvPr/>
          </p:nvSpPr>
          <p:spPr bwMode="auto">
            <a:xfrm>
              <a:off x="2108200" y="5197475"/>
              <a:ext cx="5700713" cy="452438"/>
            </a:xfrm>
            <a:prstGeom prst="rect">
              <a:avLst/>
            </a:prstGeom>
            <a:solidFill>
              <a:srgbClr val="99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sp>
          <p:nvSpPr>
            <p:cNvPr id="7" name="Rectangle 8">
              <a:extLst>
                <a:ext uri="{FF2B5EF4-FFF2-40B4-BE49-F238E27FC236}">
                  <a16:creationId xmlns:a16="http://schemas.microsoft.com/office/drawing/2014/main" id="{85362A8E-64CD-4E0D-B12B-C453DBECDDD9}"/>
                </a:ext>
              </a:extLst>
            </p:cNvPr>
            <p:cNvSpPr>
              <a:spLocks noChangeArrowheads="1"/>
            </p:cNvSpPr>
            <p:nvPr/>
          </p:nvSpPr>
          <p:spPr bwMode="auto">
            <a:xfrm>
              <a:off x="2054225" y="3398838"/>
              <a:ext cx="2687638" cy="1389062"/>
            </a:xfrm>
            <a:prstGeom prst="rect">
              <a:avLst/>
            </a:prstGeom>
            <a:solidFill>
              <a:srgbClr val="99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sp>
          <p:nvSpPr>
            <p:cNvPr id="8" name="Rectangle 9">
              <a:extLst>
                <a:ext uri="{FF2B5EF4-FFF2-40B4-BE49-F238E27FC236}">
                  <a16:creationId xmlns:a16="http://schemas.microsoft.com/office/drawing/2014/main" id="{F563EE88-0673-4C19-8405-FF42854892E1}"/>
                </a:ext>
              </a:extLst>
            </p:cNvPr>
            <p:cNvSpPr>
              <a:spLocks noChangeArrowheads="1"/>
            </p:cNvSpPr>
            <p:nvPr/>
          </p:nvSpPr>
          <p:spPr bwMode="auto">
            <a:xfrm>
              <a:off x="5040313" y="4200525"/>
              <a:ext cx="2605087" cy="546100"/>
            </a:xfrm>
            <a:prstGeom prst="rect">
              <a:avLst/>
            </a:prstGeom>
            <a:solidFill>
              <a:srgbClr val="FFCC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sp>
          <p:nvSpPr>
            <p:cNvPr id="9" name="Rectangle 10">
              <a:extLst>
                <a:ext uri="{FF2B5EF4-FFF2-40B4-BE49-F238E27FC236}">
                  <a16:creationId xmlns:a16="http://schemas.microsoft.com/office/drawing/2014/main" id="{6470697A-6920-448E-B826-340A69C0106B}"/>
                </a:ext>
              </a:extLst>
            </p:cNvPr>
            <p:cNvSpPr>
              <a:spLocks noChangeArrowheads="1"/>
            </p:cNvSpPr>
            <p:nvPr/>
          </p:nvSpPr>
          <p:spPr bwMode="auto">
            <a:xfrm>
              <a:off x="5053013" y="3470275"/>
              <a:ext cx="2606675" cy="454025"/>
            </a:xfrm>
            <a:prstGeom prst="rect">
              <a:avLst/>
            </a:prstGeom>
            <a:solidFill>
              <a:srgbClr val="FFCC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sp>
          <p:nvSpPr>
            <p:cNvPr id="10" name="Rectangle 11">
              <a:extLst>
                <a:ext uri="{FF2B5EF4-FFF2-40B4-BE49-F238E27FC236}">
                  <a16:creationId xmlns:a16="http://schemas.microsoft.com/office/drawing/2014/main" id="{33B9096A-2679-4BF0-A507-B19B4E0A8F33}"/>
                </a:ext>
              </a:extLst>
            </p:cNvPr>
            <p:cNvSpPr>
              <a:spLocks noChangeArrowheads="1"/>
            </p:cNvSpPr>
            <p:nvPr/>
          </p:nvSpPr>
          <p:spPr bwMode="auto">
            <a:xfrm>
              <a:off x="2043113" y="2005013"/>
              <a:ext cx="2687637" cy="1057275"/>
            </a:xfrm>
            <a:prstGeom prst="rect">
              <a:avLst/>
            </a:prstGeom>
            <a:solidFill>
              <a:srgbClr val="99CC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sp>
          <p:nvSpPr>
            <p:cNvPr id="11" name="Rectangle 12">
              <a:extLst>
                <a:ext uri="{FF2B5EF4-FFF2-40B4-BE49-F238E27FC236}">
                  <a16:creationId xmlns:a16="http://schemas.microsoft.com/office/drawing/2014/main" id="{600896FA-D3E6-44CD-BB05-CF232236069A}"/>
                </a:ext>
              </a:extLst>
            </p:cNvPr>
            <p:cNvSpPr>
              <a:spLocks noChangeArrowheads="1"/>
            </p:cNvSpPr>
            <p:nvPr/>
          </p:nvSpPr>
          <p:spPr bwMode="auto">
            <a:xfrm>
              <a:off x="5053013" y="2055813"/>
              <a:ext cx="2606675" cy="960437"/>
            </a:xfrm>
            <a:prstGeom prst="rect">
              <a:avLst/>
            </a:prstGeom>
            <a:solidFill>
              <a:srgbClr val="FFCC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sp>
          <p:nvSpPr>
            <p:cNvPr id="12" name="Text Box 13">
              <a:extLst>
                <a:ext uri="{FF2B5EF4-FFF2-40B4-BE49-F238E27FC236}">
                  <a16:creationId xmlns:a16="http://schemas.microsoft.com/office/drawing/2014/main" id="{168DEACF-E035-4FB9-A7BE-517072028BBC}"/>
                </a:ext>
              </a:extLst>
            </p:cNvPr>
            <p:cNvSpPr txBox="1">
              <a:spLocks noChangeArrowheads="1"/>
            </p:cNvSpPr>
            <p:nvPr/>
          </p:nvSpPr>
          <p:spPr bwMode="auto">
            <a:xfrm>
              <a:off x="2696368" y="5857875"/>
              <a:ext cx="4652963" cy="557107"/>
            </a:xfrm>
            <a:prstGeom prst="rect">
              <a:avLst/>
            </a:prstGeom>
            <a:noFill/>
            <a:ln>
              <a:noFill/>
            </a:ln>
            <a:effectLst/>
            <a:extLst>
              <a:ext uri="{909E8E84-426E-40DD-AFC4-6F175D3DCCD1}">
                <a14:hiddenFill xmlns:a14="http://schemas.microsoft.com/office/drawing/2010/main">
                  <a:solidFill>
                    <a:srgbClr val="00B032">
                      <a:alpha val="50195"/>
                    </a:srgbClr>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5028" tIns="130055" rIns="65028" bIns="130055" anchor="b">
              <a:spAutoFit/>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kumimoji="1" lang="en-US" altLang="en-US" sz="2400" baseline="30000" dirty="0">
                  <a:latin typeface="Garamond" pitchFamily="18" charset="0"/>
                  <a:cs typeface="Arial" charset="0"/>
                </a:rPr>
                <a:t>DSRC PHY+MAC (IEEE 802.11p/IEEE 802.11bd)</a:t>
              </a:r>
            </a:p>
          </p:txBody>
        </p:sp>
        <p:sp>
          <p:nvSpPr>
            <p:cNvPr id="13" name="Text Box 14">
              <a:extLst>
                <a:ext uri="{FF2B5EF4-FFF2-40B4-BE49-F238E27FC236}">
                  <a16:creationId xmlns:a16="http://schemas.microsoft.com/office/drawing/2014/main" id="{354F576C-F47E-4703-A59E-2DD21BD67FF9}"/>
                </a:ext>
              </a:extLst>
            </p:cNvPr>
            <p:cNvSpPr txBox="1">
              <a:spLocks noChangeArrowheads="1"/>
            </p:cNvSpPr>
            <p:nvPr/>
          </p:nvSpPr>
          <p:spPr bwMode="auto">
            <a:xfrm>
              <a:off x="2944813" y="5281613"/>
              <a:ext cx="3870325" cy="509587"/>
            </a:xfrm>
            <a:prstGeom prst="rect">
              <a:avLst/>
            </a:prstGeom>
            <a:noFill/>
            <a:ln>
              <a:noFill/>
            </a:ln>
            <a:effectLst/>
            <a:extLst>
              <a:ext uri="{909E8E84-426E-40DD-AFC4-6F175D3DCCD1}">
                <a14:hiddenFill xmlns:a14="http://schemas.microsoft.com/office/drawing/2010/main">
                  <a:solidFill>
                    <a:srgbClr val="00B032">
                      <a:alpha val="50195"/>
                    </a:srgbClr>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028" tIns="130055" rIns="65028" bIns="130055" anchor="b">
              <a:spAutoFit/>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kumimoji="1" lang="en-US" altLang="en-US" sz="2400" baseline="30000">
                  <a:latin typeface="Garamond" pitchFamily="18" charset="0"/>
                  <a:cs typeface="Arial" charset="0"/>
                </a:rPr>
                <a:t>DSRC Multi-Channel MAC (IEEE 1609.4)</a:t>
              </a:r>
            </a:p>
          </p:txBody>
        </p:sp>
        <p:sp>
          <p:nvSpPr>
            <p:cNvPr id="14" name="Text Box 15">
              <a:extLst>
                <a:ext uri="{FF2B5EF4-FFF2-40B4-BE49-F238E27FC236}">
                  <a16:creationId xmlns:a16="http://schemas.microsoft.com/office/drawing/2014/main" id="{A92A109D-75FA-4680-A028-27FAEDEBBF12}"/>
                </a:ext>
              </a:extLst>
            </p:cNvPr>
            <p:cNvSpPr txBox="1">
              <a:spLocks noChangeArrowheads="1"/>
            </p:cNvSpPr>
            <p:nvPr/>
          </p:nvSpPr>
          <p:spPr bwMode="auto">
            <a:xfrm>
              <a:off x="5797550" y="4276725"/>
              <a:ext cx="868363" cy="504825"/>
            </a:xfrm>
            <a:prstGeom prst="rect">
              <a:avLst/>
            </a:prstGeom>
            <a:noFill/>
            <a:ln>
              <a:noFill/>
            </a:ln>
            <a:effectLst/>
            <a:extLst>
              <a:ext uri="{909E8E84-426E-40DD-AFC4-6F175D3DCCD1}">
                <a14:hiddenFill xmlns:a14="http://schemas.microsoft.com/office/drawing/2010/main">
                  <a:solidFill>
                    <a:srgbClr val="00B032">
                      <a:alpha val="50195"/>
                    </a:srgbClr>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028" tIns="130055" rIns="65028" bIns="130055" anchor="b">
              <a:spAutoFit/>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kumimoji="1" lang="en-US" altLang="en-US" sz="2400" baseline="30000">
                  <a:latin typeface="Garamond" pitchFamily="18" charset="0"/>
                  <a:cs typeface="Arial" charset="0"/>
                </a:rPr>
                <a:t>IPv6</a:t>
              </a:r>
            </a:p>
          </p:txBody>
        </p:sp>
        <p:sp>
          <p:nvSpPr>
            <p:cNvPr id="15" name="Text Box 16">
              <a:extLst>
                <a:ext uri="{FF2B5EF4-FFF2-40B4-BE49-F238E27FC236}">
                  <a16:creationId xmlns:a16="http://schemas.microsoft.com/office/drawing/2014/main" id="{FCF7D745-1F74-4F2F-83BD-99A6CD292630}"/>
                </a:ext>
              </a:extLst>
            </p:cNvPr>
            <p:cNvSpPr txBox="1">
              <a:spLocks noChangeArrowheads="1"/>
            </p:cNvSpPr>
            <p:nvPr/>
          </p:nvSpPr>
          <p:spPr bwMode="auto">
            <a:xfrm>
              <a:off x="5614988" y="3530600"/>
              <a:ext cx="1385887" cy="504825"/>
            </a:xfrm>
            <a:prstGeom prst="rect">
              <a:avLst/>
            </a:prstGeom>
            <a:noFill/>
            <a:ln>
              <a:noFill/>
            </a:ln>
            <a:effectLst/>
            <a:extLst>
              <a:ext uri="{909E8E84-426E-40DD-AFC4-6F175D3DCCD1}">
                <a14:hiddenFill xmlns:a14="http://schemas.microsoft.com/office/drawing/2010/main">
                  <a:solidFill>
                    <a:srgbClr val="00B032">
                      <a:alpha val="50195"/>
                    </a:srgbClr>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028" tIns="130055" rIns="65028" bIns="130055" anchor="b">
              <a:spAutoFit/>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kumimoji="1" lang="en-US" altLang="en-US" sz="2400" baseline="30000">
                  <a:latin typeface="Garamond" pitchFamily="18" charset="0"/>
                  <a:cs typeface="Arial" charset="0"/>
                </a:rPr>
                <a:t>TCP/UDP</a:t>
              </a:r>
            </a:p>
          </p:txBody>
        </p:sp>
        <p:sp>
          <p:nvSpPr>
            <p:cNvPr id="16" name="Text Box 17">
              <a:extLst>
                <a:ext uri="{FF2B5EF4-FFF2-40B4-BE49-F238E27FC236}">
                  <a16:creationId xmlns:a16="http://schemas.microsoft.com/office/drawing/2014/main" id="{301F9309-2BA7-45B2-A1C8-E635F9B87571}"/>
                </a:ext>
              </a:extLst>
            </p:cNvPr>
            <p:cNvSpPr txBox="1">
              <a:spLocks noChangeArrowheads="1"/>
            </p:cNvSpPr>
            <p:nvPr/>
          </p:nvSpPr>
          <p:spPr bwMode="auto">
            <a:xfrm>
              <a:off x="2001838" y="2133600"/>
              <a:ext cx="2822575" cy="877888"/>
            </a:xfrm>
            <a:prstGeom prst="rect">
              <a:avLst/>
            </a:prstGeom>
            <a:noFill/>
            <a:ln>
              <a:noFill/>
            </a:ln>
            <a:effectLst/>
            <a:extLst>
              <a:ext uri="{909E8E84-426E-40DD-AFC4-6F175D3DCCD1}">
                <a14:hiddenFill xmlns:a14="http://schemas.microsoft.com/office/drawing/2010/main">
                  <a:solidFill>
                    <a:srgbClr val="00B032">
                      <a:alpha val="50195"/>
                    </a:srgbClr>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028" tIns="130055" rIns="65028" bIns="130055" anchor="b">
              <a:spAutoFit/>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kumimoji="1" lang="en-US" altLang="en-US" sz="2200" baseline="30000">
                  <a:latin typeface="Garamond" pitchFamily="18" charset="0"/>
                  <a:cs typeface="Arial" charset="0"/>
                </a:rPr>
                <a:t>Message</a:t>
              </a:r>
              <a:r>
                <a:rPr kumimoji="1" lang="en-US" altLang="en-US" sz="2400" baseline="30000">
                  <a:latin typeface="Garamond" pitchFamily="18" charset="0"/>
                  <a:cs typeface="Arial" charset="0"/>
                </a:rPr>
                <a:t> </a:t>
              </a:r>
              <a:r>
                <a:rPr kumimoji="1" lang="en-US" altLang="en-US" sz="2200" baseline="30000">
                  <a:latin typeface="Garamond" pitchFamily="18" charset="0"/>
                  <a:cs typeface="Arial" charset="0"/>
                </a:rPr>
                <a:t>Dictionary (SAE J2735</a:t>
              </a:r>
              <a:r>
                <a:rPr kumimoji="1" lang="en-US" altLang="en-US" sz="2400" baseline="30000">
                  <a:latin typeface="Garamond" pitchFamily="18" charset="0"/>
                  <a:cs typeface="Arial" charset="0"/>
                </a:rPr>
                <a:t>) </a:t>
              </a:r>
              <a:r>
                <a:rPr kumimoji="1" lang="en-US" altLang="en-US" sz="2200" baseline="30000">
                  <a:latin typeface="Garamond" pitchFamily="18" charset="0"/>
                  <a:cs typeface="Arial" charset="0"/>
                </a:rPr>
                <a:t>Application Reqs. (SAE J2945/x)</a:t>
              </a:r>
              <a:endParaRPr kumimoji="1" lang="en-US" altLang="en-US" sz="2200">
                <a:latin typeface="Garamond" pitchFamily="18" charset="0"/>
                <a:cs typeface="Arial" charset="0"/>
              </a:endParaRPr>
            </a:p>
          </p:txBody>
        </p:sp>
        <p:sp>
          <p:nvSpPr>
            <p:cNvPr id="17" name="Text Box 18">
              <a:extLst>
                <a:ext uri="{FF2B5EF4-FFF2-40B4-BE49-F238E27FC236}">
                  <a16:creationId xmlns:a16="http://schemas.microsoft.com/office/drawing/2014/main" id="{331EA149-168C-4493-AD32-E7418C3AEDEF}"/>
                </a:ext>
              </a:extLst>
            </p:cNvPr>
            <p:cNvSpPr txBox="1">
              <a:spLocks noChangeArrowheads="1"/>
            </p:cNvSpPr>
            <p:nvPr/>
          </p:nvSpPr>
          <p:spPr bwMode="auto">
            <a:xfrm>
              <a:off x="5103813" y="2160588"/>
              <a:ext cx="2767012" cy="631825"/>
            </a:xfrm>
            <a:prstGeom prst="rect">
              <a:avLst/>
            </a:prstGeom>
            <a:noFill/>
            <a:ln>
              <a:noFill/>
            </a:ln>
            <a:effectLst/>
            <a:extLst>
              <a:ext uri="{909E8E84-426E-40DD-AFC4-6F175D3DCCD1}">
                <a14:hiddenFill xmlns:a14="http://schemas.microsoft.com/office/drawing/2010/main">
                  <a:solidFill>
                    <a:srgbClr val="00B032">
                      <a:alpha val="50195"/>
                    </a:srgbClr>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028" tIns="130055" rIns="65028" bIns="130055" anchor="b">
              <a:spAutoFit/>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kumimoji="1" lang="en-US" altLang="en-US" sz="2400" baseline="30000">
                  <a:latin typeface="Garamond" pitchFamily="18" charset="0"/>
                  <a:cs typeface="Arial" charset="0"/>
                </a:rPr>
                <a:t>Other DSRC applications</a:t>
              </a:r>
              <a:endParaRPr kumimoji="1" lang="en-US" altLang="en-US" sz="2400">
                <a:latin typeface="Garamond" pitchFamily="18" charset="0"/>
                <a:cs typeface="Arial" charset="0"/>
              </a:endParaRPr>
            </a:p>
          </p:txBody>
        </p:sp>
        <p:sp>
          <p:nvSpPr>
            <p:cNvPr id="18" name="Rectangle 19">
              <a:extLst>
                <a:ext uri="{FF2B5EF4-FFF2-40B4-BE49-F238E27FC236}">
                  <a16:creationId xmlns:a16="http://schemas.microsoft.com/office/drawing/2014/main" id="{0BF11D90-C72A-4ED3-859C-70DA038735D2}"/>
                </a:ext>
              </a:extLst>
            </p:cNvPr>
            <p:cNvSpPr>
              <a:spLocks noChangeArrowheads="1"/>
            </p:cNvSpPr>
            <p:nvPr/>
          </p:nvSpPr>
          <p:spPr bwMode="auto">
            <a:xfrm>
              <a:off x="1000125" y="1982788"/>
              <a:ext cx="731838" cy="2914650"/>
            </a:xfrm>
            <a:prstGeom prst="rect">
              <a:avLst/>
            </a:prstGeom>
            <a:solidFill>
              <a:srgbClr val="99FFCC"/>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FFCC"/>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sp>
          <p:nvSpPr>
            <p:cNvPr id="19" name="Text Box 20">
              <a:extLst>
                <a:ext uri="{FF2B5EF4-FFF2-40B4-BE49-F238E27FC236}">
                  <a16:creationId xmlns:a16="http://schemas.microsoft.com/office/drawing/2014/main" id="{1AACBBBE-99F1-4717-BE9E-28A0EC0058DA}"/>
                </a:ext>
              </a:extLst>
            </p:cNvPr>
            <p:cNvSpPr txBox="1">
              <a:spLocks noChangeArrowheads="1"/>
            </p:cNvSpPr>
            <p:nvPr/>
          </p:nvSpPr>
          <p:spPr bwMode="auto">
            <a:xfrm>
              <a:off x="1111250" y="1951038"/>
              <a:ext cx="377825" cy="2946400"/>
            </a:xfrm>
            <a:prstGeom prst="rect">
              <a:avLst/>
            </a:prstGeom>
            <a:noFill/>
            <a:ln>
              <a:noFill/>
            </a:ln>
            <a:effectLst/>
            <a:extLst>
              <a:ext uri="{909E8E84-426E-40DD-AFC4-6F175D3DCCD1}">
                <a14:hiddenFill xmlns:a14="http://schemas.microsoft.com/office/drawing/2010/main">
                  <a:solidFill>
                    <a:srgbClr val="00B032">
                      <a:alpha val="50195"/>
                    </a:srgbClr>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 lIns="65028" tIns="130055" rIns="65028" bIns="130055" anchor="b">
              <a:spAutoFit/>
            </a:bodyPr>
            <a:lstStyle>
              <a:lvl1pPr eaLnBrk="0" hangingPunct="0">
                <a:defRPr kumimoji="1" sz="1600" b="1">
                  <a:solidFill>
                    <a:schemeClr val="tx1"/>
                  </a:solidFill>
                  <a:latin typeface="Arial" pitchFamily="34" charset="0"/>
                  <a:ea typeface="ＭＳ Ｐゴシック" pitchFamily="34" charset="-128"/>
                </a:defRPr>
              </a:lvl1pPr>
              <a:lvl2pPr marL="742950" indent="-285750" eaLnBrk="0" hangingPunct="0">
                <a:defRPr kumimoji="1" sz="1600" b="1">
                  <a:solidFill>
                    <a:schemeClr val="tx1"/>
                  </a:solidFill>
                  <a:latin typeface="Arial" pitchFamily="34" charset="0"/>
                  <a:ea typeface="ＭＳ Ｐゴシック" pitchFamily="34" charset="-128"/>
                </a:defRPr>
              </a:lvl2pPr>
              <a:lvl3pPr marL="1143000" indent="-228600" eaLnBrk="0" hangingPunct="0">
                <a:defRPr kumimoji="1" sz="1600" b="1">
                  <a:solidFill>
                    <a:schemeClr val="tx1"/>
                  </a:solidFill>
                  <a:latin typeface="Arial" pitchFamily="34" charset="0"/>
                  <a:ea typeface="ＭＳ Ｐゴシック" pitchFamily="34" charset="-128"/>
                </a:defRPr>
              </a:lvl3pPr>
              <a:lvl4pPr marL="1600200" indent="-228600" eaLnBrk="0" hangingPunct="0">
                <a:defRPr kumimoji="1" sz="1600" b="1">
                  <a:solidFill>
                    <a:schemeClr val="tx1"/>
                  </a:solidFill>
                  <a:latin typeface="Arial" pitchFamily="34" charset="0"/>
                  <a:ea typeface="ＭＳ Ｐゴシック" pitchFamily="34" charset="-128"/>
                </a:defRPr>
              </a:lvl4pPr>
              <a:lvl5pPr marL="2057400" indent="-228600" eaLnBrk="0" hangingPunct="0">
                <a:defRPr kumimoji="1" sz="1600" b="1">
                  <a:solidFill>
                    <a:schemeClr val="tx1"/>
                  </a:solidFill>
                  <a:latin typeface="Arial" pitchFamily="34" charset="0"/>
                  <a:ea typeface="ＭＳ Ｐゴシック" pitchFamily="34" charset="-128"/>
                </a:defRPr>
              </a:lvl5pPr>
              <a:lvl6pPr marL="2514600" indent="-228600" algn="r" eaLnBrk="0" fontAlgn="base" hangingPunct="0">
                <a:spcBef>
                  <a:spcPct val="0"/>
                </a:spcBef>
                <a:spcAft>
                  <a:spcPct val="0"/>
                </a:spcAft>
                <a:defRPr kumimoji="1" sz="1600" b="1">
                  <a:solidFill>
                    <a:schemeClr val="tx1"/>
                  </a:solidFill>
                  <a:latin typeface="Arial" pitchFamily="34" charset="0"/>
                  <a:ea typeface="ＭＳ Ｐゴシック" pitchFamily="34" charset="-128"/>
                </a:defRPr>
              </a:lvl6pPr>
              <a:lvl7pPr marL="2971800" indent="-228600" algn="r" eaLnBrk="0" fontAlgn="base" hangingPunct="0">
                <a:spcBef>
                  <a:spcPct val="0"/>
                </a:spcBef>
                <a:spcAft>
                  <a:spcPct val="0"/>
                </a:spcAft>
                <a:defRPr kumimoji="1" sz="1600" b="1">
                  <a:solidFill>
                    <a:schemeClr val="tx1"/>
                  </a:solidFill>
                  <a:latin typeface="Arial" pitchFamily="34" charset="0"/>
                  <a:ea typeface="ＭＳ Ｐゴシック" pitchFamily="34" charset="-128"/>
                </a:defRPr>
              </a:lvl7pPr>
              <a:lvl8pPr marL="3429000" indent="-228600" algn="r" eaLnBrk="0" fontAlgn="base" hangingPunct="0">
                <a:spcBef>
                  <a:spcPct val="0"/>
                </a:spcBef>
                <a:spcAft>
                  <a:spcPct val="0"/>
                </a:spcAft>
                <a:defRPr kumimoji="1" sz="1600" b="1">
                  <a:solidFill>
                    <a:schemeClr val="tx1"/>
                  </a:solidFill>
                  <a:latin typeface="Arial" pitchFamily="34" charset="0"/>
                  <a:ea typeface="ＭＳ Ｐゴシック" pitchFamily="34" charset="-128"/>
                </a:defRPr>
              </a:lvl8pPr>
              <a:lvl9pPr marL="3886200" indent="-228600" algn="r" eaLnBrk="0" fontAlgn="base" hangingPunct="0">
                <a:spcBef>
                  <a:spcPct val="0"/>
                </a:spcBef>
                <a:spcAft>
                  <a:spcPct val="0"/>
                </a:spcAft>
                <a:defRPr kumimoji="1" sz="1600" b="1">
                  <a:solidFill>
                    <a:schemeClr val="tx1"/>
                  </a:solidFill>
                  <a:latin typeface="Arial" pitchFamily="34" charset="0"/>
                  <a:ea typeface="ＭＳ Ｐゴシック" pitchFamily="34" charset="-128"/>
                </a:defRPr>
              </a:lvl9pPr>
            </a:lstStyle>
            <a:p>
              <a:pPr eaLnBrk="1" hangingPunct="1">
                <a:spcBef>
                  <a:spcPct val="50000"/>
                </a:spcBef>
                <a:defRPr/>
              </a:pPr>
              <a:r>
                <a:rPr lang="en-US" sz="2400" baseline="30000" dirty="0">
                  <a:latin typeface="Garamond" pitchFamily="18" charset="0"/>
                  <a:cs typeface="Arial" pitchFamily="34" charset="0"/>
                </a:rPr>
                <a:t>DSRC Security (IEEE 1609.2)</a:t>
              </a:r>
            </a:p>
          </p:txBody>
        </p:sp>
        <p:sp>
          <p:nvSpPr>
            <p:cNvPr id="20" name="Text Box 21">
              <a:extLst>
                <a:ext uri="{FF2B5EF4-FFF2-40B4-BE49-F238E27FC236}">
                  <a16:creationId xmlns:a16="http://schemas.microsoft.com/office/drawing/2014/main" id="{376EDE92-1F65-402E-A033-1DA3C4A07D7B}"/>
                </a:ext>
              </a:extLst>
            </p:cNvPr>
            <p:cNvSpPr txBox="1">
              <a:spLocks noChangeArrowheads="1"/>
            </p:cNvSpPr>
            <p:nvPr/>
          </p:nvSpPr>
          <p:spPr bwMode="auto">
            <a:xfrm>
              <a:off x="2258881" y="3339307"/>
              <a:ext cx="2471738" cy="1616075"/>
            </a:xfrm>
            <a:prstGeom prst="rect">
              <a:avLst/>
            </a:prstGeom>
            <a:noFill/>
            <a:ln>
              <a:noFill/>
            </a:ln>
            <a:effectLst/>
            <a:extLst>
              <a:ext uri="{909E8E84-426E-40DD-AFC4-6F175D3DCCD1}">
                <a14:hiddenFill xmlns:a14="http://schemas.microsoft.com/office/drawing/2010/main">
                  <a:solidFill>
                    <a:srgbClr val="00B032">
                      <a:alpha val="50195"/>
                    </a:srgbClr>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028" tIns="130055" rIns="65028" bIns="130055" anchor="b">
              <a:spAutoFit/>
            </a:bodyP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kumimoji="1" lang="en-US" altLang="en-US" sz="1600" dirty="0">
                  <a:latin typeface="Garamond" pitchFamily="18" charset="0"/>
                  <a:cs typeface="Arial" charset="0"/>
                </a:rPr>
                <a:t>DSRC WAVE Short Message Protocol (WSMP) and WAVE Service Advertisement (WSA)</a:t>
              </a:r>
            </a:p>
            <a:p>
              <a:pPr algn="ctr" eaLnBrk="1" hangingPunct="1">
                <a:spcBef>
                  <a:spcPct val="50000"/>
                </a:spcBef>
                <a:buFontTx/>
                <a:buNone/>
              </a:pPr>
              <a:r>
                <a:rPr kumimoji="1" lang="en-US" altLang="en-US" sz="1600" dirty="0">
                  <a:latin typeface="Garamond" pitchFamily="18" charset="0"/>
                  <a:cs typeface="Arial" charset="0"/>
                </a:rPr>
                <a:t>(IEEE 1609.3)</a:t>
              </a:r>
            </a:p>
          </p:txBody>
        </p:sp>
        <p:sp>
          <p:nvSpPr>
            <p:cNvPr id="21" name="AutoShape 22">
              <a:extLst>
                <a:ext uri="{FF2B5EF4-FFF2-40B4-BE49-F238E27FC236}">
                  <a16:creationId xmlns:a16="http://schemas.microsoft.com/office/drawing/2014/main" id="{6841239A-DAA0-4CAA-81A9-1A3F523E3EE3}"/>
                </a:ext>
              </a:extLst>
            </p:cNvPr>
            <p:cNvSpPr>
              <a:spLocks noChangeArrowheads="1"/>
            </p:cNvSpPr>
            <p:nvPr/>
          </p:nvSpPr>
          <p:spPr bwMode="auto">
            <a:xfrm>
              <a:off x="4945063" y="1781175"/>
              <a:ext cx="3040062" cy="3116263"/>
            </a:xfrm>
            <a:prstGeom prst="roundRect">
              <a:avLst>
                <a:gd name="adj" fmla="val 16667"/>
              </a:avLst>
            </a:prstGeom>
            <a:noFill/>
            <a:ln w="9525">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buChar char="•"/>
                <a:defRPr sz="3200">
                  <a:solidFill>
                    <a:schemeClr val="tx1"/>
                  </a:solidFill>
                  <a:latin typeface="Arial" charset="0"/>
                </a:defRPr>
              </a:lvl1pPr>
              <a:lvl2pPr marL="742950" indent="-285750" eaLnBrk="0" hangingPunct="0">
                <a:buChar char="–"/>
                <a:defRPr sz="2800">
                  <a:solidFill>
                    <a:schemeClr val="tx1"/>
                  </a:solidFill>
                  <a:latin typeface="Arial" charset="0"/>
                </a:defRPr>
              </a:lvl2pPr>
              <a:lvl3pPr marL="1143000" indent="-228600" eaLnBrk="0" hangingPunct="0">
                <a:buChar char="•"/>
                <a:defRPr sz="2400">
                  <a:solidFill>
                    <a:schemeClr val="tx1"/>
                  </a:solidFill>
                  <a:latin typeface="Arial" charset="0"/>
                </a:defRPr>
              </a:lvl3pPr>
              <a:lvl4pPr marL="1600200" indent="-228600" eaLnBrk="0" hangingPunct="0">
                <a:buChar char="–"/>
                <a:defRPr sz="2000">
                  <a:solidFill>
                    <a:schemeClr val="tx1"/>
                  </a:solidFill>
                  <a:latin typeface="Arial" charset="0"/>
                </a:defRPr>
              </a:lvl4pPr>
              <a:lvl5pPr marL="2057400" indent="-228600" eaLnBrk="0" hangingPunct="0">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endParaRPr kumimoji="1" lang="en-US" altLang="en-US" sz="160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685800" y="621950"/>
            <a:ext cx="7772400" cy="5616575"/>
          </a:xfrm>
        </p:spPr>
        <p:txBody>
          <a:bodyPr/>
          <a:lstStyle/>
          <a:p>
            <a:pPr marL="0" indent="0">
              <a:buFontTx/>
              <a:buNone/>
              <a:defRPr/>
            </a:pPr>
            <a:endParaRPr lang="en-US" altLang="en-US" sz="2000" b="0" dirty="0"/>
          </a:p>
          <a:p>
            <a:pPr>
              <a:defRPr/>
            </a:pPr>
            <a:r>
              <a:rPr lang="en-US" altLang="en-US" sz="2000" b="0" dirty="0"/>
              <a:t>Joint teleconference between IEEE 802.11 TGbd and IEEE 1609 WG held May 7, 2019</a:t>
            </a:r>
          </a:p>
          <a:p>
            <a:pPr lvl="1">
              <a:defRPr/>
            </a:pPr>
            <a:r>
              <a:rPr lang="en-US" altLang="en-US" sz="1600" dirty="0"/>
              <a:t>11-19-0752/r1 -  Information about IEEE 1609 WG and ideas for discussion with IEEE 802.11 TGbd</a:t>
            </a:r>
          </a:p>
          <a:p>
            <a:pPr lvl="1">
              <a:defRPr/>
            </a:pPr>
            <a:r>
              <a:rPr lang="en-US" altLang="en-US" sz="1600" b="0" dirty="0"/>
              <a:t>11-19-0276/r1 – MAC service updates for NGV</a:t>
            </a:r>
          </a:p>
          <a:p>
            <a:pPr>
              <a:defRPr/>
            </a:pPr>
            <a:r>
              <a:rPr lang="en-US" altLang="en-US" sz="2000" b="0" dirty="0"/>
              <a:t>Initial focus of joint work is on interface and primitives between MAC and IEEE 1609 middle layers. Goal is agreement on primitive extensions to enable upper layer control of some MAC/PHY transmit options (e.g. transmit choice between 802.11p and 802.11bd format)</a:t>
            </a:r>
          </a:p>
          <a:p>
            <a:pPr>
              <a:defRPr/>
            </a:pPr>
            <a:r>
              <a:rPr lang="en-US" altLang="en-US" sz="2000" b="0" dirty="0"/>
              <a:t>First meeting showed good alignment of thinking among experts from both groups</a:t>
            </a:r>
          </a:p>
          <a:p>
            <a:pPr>
              <a:defRPr/>
            </a:pPr>
            <a:r>
              <a:rPr lang="en-US" altLang="en-US" sz="2000" b="0" dirty="0"/>
              <a:t>Next steps:</a:t>
            </a:r>
          </a:p>
          <a:p>
            <a:pPr lvl="1">
              <a:defRPr/>
            </a:pPr>
            <a:r>
              <a:rPr lang="en-US" altLang="en-US" sz="1600" dirty="0"/>
              <a:t>11-19-0276/r3 to be presented this week in TGbd, includes feedback from May 7 joint meeting</a:t>
            </a:r>
          </a:p>
          <a:p>
            <a:pPr lvl="1">
              <a:defRPr/>
            </a:pPr>
            <a:r>
              <a:rPr lang="en-US" altLang="en-US" sz="1600" b="0" dirty="0"/>
              <a:t>IEEE 1609 WG meeting June 18-19 will include presentation </a:t>
            </a:r>
            <a:r>
              <a:rPr lang="en-US" altLang="en-US" sz="1600" dirty="0"/>
              <a:t>of 11-19-0276 for additional consideration and feedback</a:t>
            </a:r>
          </a:p>
          <a:p>
            <a:pPr lvl="1">
              <a:defRPr/>
            </a:pPr>
            <a:r>
              <a:rPr lang="en-US" altLang="en-US" sz="1600" dirty="0"/>
              <a:t>Planning </a:t>
            </a:r>
            <a:r>
              <a:rPr lang="en-US" altLang="en-US" sz="1600" b="0" dirty="0"/>
              <a:t>another joint teleconference before July IEEE 802 Plenary (Vienna) – date TBD</a:t>
            </a:r>
          </a:p>
          <a:p>
            <a:pPr marL="0" indent="0">
              <a:buFontTx/>
              <a:buNone/>
              <a:defRPr/>
            </a:pPr>
            <a:endParaRPr lang="en-GB" altLang="en-US" sz="2000" b="0" dirty="0"/>
          </a:p>
        </p:txBody>
      </p:sp>
      <p:sp>
        <p:nvSpPr>
          <p:cNvPr id="2" name="Date Placeholder 3"/>
          <p:cNvSpPr>
            <a:spLocks noGrp="1"/>
          </p:cNvSpPr>
          <p:nvPr>
            <p:ph type="dt" sz="quarter" idx="10"/>
          </p:nvPr>
        </p:nvSpPr>
        <p:spPr>
          <a:xfrm>
            <a:off x="6842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2019</a:t>
            </a:r>
            <a:endParaRPr lang="en-GB" altLang="en-US" sz="1800" dirty="0"/>
          </a:p>
        </p:txBody>
      </p:sp>
      <p:sp>
        <p:nvSpPr>
          <p:cNvPr id="4"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27138B0-886C-442D-A790-BBBA55B88C81}" type="slidenum">
              <a:rPr lang="en-GB" altLang="en-US" sz="1200" b="0"/>
              <a:pPr>
                <a:spcBef>
                  <a:spcPct val="0"/>
                </a:spcBef>
                <a:buFontTx/>
                <a:buNone/>
              </a:pPr>
              <a:t>3</a:t>
            </a:fld>
            <a:endParaRPr lang="en-GB" altLang="en-US" sz="1200" b="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324</Words>
  <Application>Microsoft Office PowerPoint</Application>
  <PresentationFormat>On-screen Show (4:3)</PresentationFormat>
  <Paragraphs>55</Paragraphs>
  <Slides>3</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굴림</vt:lpstr>
      <vt:lpstr>ＭＳ Ｐゴシック</vt:lpstr>
      <vt:lpstr>Arial</vt:lpstr>
      <vt:lpstr>Calibri</vt:lpstr>
      <vt:lpstr>Garamond</vt:lpstr>
      <vt:lpstr>Times New Roman</vt:lpstr>
      <vt:lpstr>802-11-Submission</vt:lpstr>
      <vt:lpstr>Custom Design</vt:lpstr>
      <vt:lpstr>IEEE 1609 WG Liaison Update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2014-02-20T18:42:49Z</dcterms:created>
  <dcterms:modified xsi:type="dcterms:W3CDTF">2019-05-15T13:32:49Z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(2)UgYPB7JILeTwrnLnpN2B8EmvkdYMigKju63JAaKoAYdY0jy79QMmwPtX12GV8Q11Nb4OSOGn_x000d_
UIviNGv7svVSDzIZYkFJ8nUaolnrcAb0AyS1tq7PuIYABiEmXx+7smy+7gLoZX9Q2ID68H3d_x000d_
0tDVmiBqf9cDtnQqCVsrhsCZ0wSynKKsIr/LFfsgxmifYIhqY6ylmixvlTilVpdNW1qom3lY_x000d_
0aLScbDOiHrDN4w3Pb</vt:lpwstr>
  </property>
  <property fmtid="{D5CDD505-2E9C-101B-9397-08002B2CF9AE}" pid="3" name="_ms_pID_725343_00">
    <vt:lpwstr>_</vt:lpwstr>
  </property>
  <property fmtid="{D5CDD505-2E9C-101B-9397-08002B2CF9AE}" pid="4" name="_ms_pID_7253431">
    <vt:lpwstr>gdh7dv97kulMoRbA58HMqnQnQf3AZ/0sNnLjct0rSYnA==</vt:lpwstr>
  </property>
  <property fmtid="{D5CDD505-2E9C-101B-9397-08002B2CF9AE}" pid="5" name="_ms_pID_7253431_00">
    <vt:lpwstr>_</vt:lpwstr>
  </property>
  <property fmtid="{D5CDD505-2E9C-101B-9397-08002B2CF9AE}" pid="6" name="_new_ms_pID_72543">
    <vt:lpwstr>(3)KENUzmCPMuMMbkFT/eFMTjVnNUSTAajMWj0YmG/aFBNe1eUdD94rL8ZwqJeD7OobauZQndbR_x000d_
41s2u2p7AimLUMTxdNsRtSQpIWGLGijNF/wCfmpJMXP/LEL1Aq1rynDUPxgi35kw9WaJB/to_x000d_
Pg8yzS0CNsKEj6iiLWDOj0wWHJAAOePnlG3xQTqxVz+yJ8z8jj16pzs5IMaAY+8NGB+O3Jsa_x000d_
UeHrvCQvMqzqsbohho</vt:lpwstr>
  </property>
  <property fmtid="{D5CDD505-2E9C-101B-9397-08002B2CF9AE}" pid="7" name="_new_ms_pID_72543_00">
    <vt:lpwstr>_new_ms_pID_72543</vt:lpwstr>
  </property>
  <property fmtid="{D5CDD505-2E9C-101B-9397-08002B2CF9AE}" pid="8" name="_new_ms_pID_725431">
    <vt:lpwstr>v0CGH8ofhWhQPAQXNEUsQ+BfkiMy/q5W7X6firuwf7gH6Z9emREQkB_x000d_
5jhevB5OnahXD1sHWLJwzzTih4MIgF5Uctg1w+PGBt0guD+lWO8mrfrrv9kOPbWswN3b1uaV_x000d_
0OONHTPhKS6KqOm9Do9kLq1z4sdO0dRX3BvSUE7bhIDFIYKfH8QYndnBAt7Cmk0oJj/NfxHB_x000d_
ObEzcS3C5vOJGJuEVNew6J7KqZR6Bi7JVAuO</vt:lpwstr>
  </property>
  <property fmtid="{D5CDD505-2E9C-101B-9397-08002B2CF9AE}" pid="9" name="_new_ms_pID_725431_00">
    <vt:lpwstr>_new_ms_pID_725431</vt:lpwstr>
  </property>
  <property fmtid="{D5CDD505-2E9C-101B-9397-08002B2CF9AE}" pid="10" name="_new_ms_pID_725432">
    <vt:lpwstr>b/E9W7FyobRmtdlC3Ft4NSLcFd7eLvGcTAT/_x000d_
2ciIvoQ+L9DgpjyXKsibUXpC2BbifH66A64aWjBG/o+1Cp7NwLLrcnDV9zv6+PkSIB7n5QEu_x000d_
6dZcm+FTPJ/flR3WxFXQBw==</vt:lpwstr>
  </property>
  <property fmtid="{D5CDD505-2E9C-101B-9397-08002B2CF9AE}" pid="11" name="_new_ms_pID_725432_00">
    <vt:lpwstr>_new_ms_pID_725432</vt:lpwstr>
  </property>
  <property fmtid="{D5CDD505-2E9C-101B-9397-08002B2CF9AE}" pid="12" name="sflag">
    <vt:lpwstr>1399998135</vt:lpwstr>
  </property>
</Properties>
</file>