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256" r:id="rId2"/>
    <p:sldId id="257" r:id="rId3"/>
    <p:sldId id="297" r:id="rId4"/>
    <p:sldId id="300" r:id="rId5"/>
    <p:sldId id="301" r:id="rId6"/>
    <p:sldId id="302" r:id="rId7"/>
    <p:sldId id="303" r:id="rId8"/>
    <p:sldId id="304" r:id="rId9"/>
    <p:sldId id="305" r:id="rId10"/>
    <p:sldId id="306" r:id="rId11"/>
    <p:sldId id="307" r:id="rId12"/>
    <p:sldId id="308" r:id="rId13"/>
    <p:sldId id="309" r:id="rId14"/>
    <p:sldId id="310" r:id="rId15"/>
    <p:sldId id="311" r:id="rId16"/>
    <p:sldId id="299"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49"/>
    <p:restoredTop sz="93250"/>
  </p:normalViewPr>
  <p:slideViewPr>
    <p:cSldViewPr snapToGrid="0" snapToObjects="1">
      <p:cViewPr varScale="1">
        <p:scale>
          <a:sx n="89" d="100"/>
          <a:sy n="89" d="100"/>
        </p:scale>
        <p:origin x="183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38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CC5126-6619-48EE-95F2-DFD2E454218F}" type="datetimeFigureOut">
              <a:rPr lang="en-US" smtClean="0"/>
              <a:pPr/>
              <a:t>5/14/19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70FD2C-59A3-4354-9D80-14331EAA930D}" type="slidenum">
              <a:rPr lang="en-US" smtClean="0"/>
              <a:pPr/>
              <a:t>‹#›</a:t>
            </a:fld>
            <a:endParaRPr lang="en-US"/>
          </a:p>
        </p:txBody>
      </p:sp>
    </p:spTree>
    <p:extLst>
      <p:ext uri="{BB962C8B-B14F-4D97-AF65-F5344CB8AC3E}">
        <p14:creationId xmlns:p14="http://schemas.microsoft.com/office/powerpoint/2010/main" val="392722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1143000" y="685800"/>
            <a:ext cx="4572000" cy="3429000"/>
          </a:xfrm>
          <a:prstGeom prst="rect">
            <a:avLst/>
          </a:prstGeom>
        </p:spPr>
        <p:txBody>
          <a:bodyPr/>
          <a:lstStyle/>
          <a:p>
            <a:endParaRPr/>
          </a:p>
        </p:txBody>
      </p:sp>
      <p:sp>
        <p:nvSpPr>
          <p:cNvPr id="87" name="Shape 8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99028586"/>
      </p:ext>
    </p:extLst>
  </p:cSld>
  <p:clrMap bg1="lt1" tx1="dk1" bg2="lt2" tx2="dk2" accent1="accent1" accent2="accent2" accent3="accent3" accent4="accent4" accent5="accent5" accent6="accent6" hlink="hlink" folHlink="folHlink"/>
  <p:notesStyle>
    <a:lvl1pPr defTabSz="449262" latinLnBrk="0">
      <a:spcBef>
        <a:spcPts val="400"/>
      </a:spcBef>
      <a:defRPr sz="1200">
        <a:latin typeface="+mj-lt"/>
        <a:ea typeface="+mj-ea"/>
        <a:cs typeface="+mj-cs"/>
        <a:sym typeface="Times New Roman"/>
      </a:defRPr>
    </a:lvl1pPr>
    <a:lvl2pPr indent="228600" defTabSz="449262" latinLnBrk="0">
      <a:spcBef>
        <a:spcPts val="400"/>
      </a:spcBef>
      <a:defRPr sz="1200">
        <a:latin typeface="+mj-lt"/>
        <a:ea typeface="+mj-ea"/>
        <a:cs typeface="+mj-cs"/>
        <a:sym typeface="Times New Roman"/>
      </a:defRPr>
    </a:lvl2pPr>
    <a:lvl3pPr indent="457200" defTabSz="449262" latinLnBrk="0">
      <a:spcBef>
        <a:spcPts val="400"/>
      </a:spcBef>
      <a:defRPr sz="1200">
        <a:latin typeface="+mj-lt"/>
        <a:ea typeface="+mj-ea"/>
        <a:cs typeface="+mj-cs"/>
        <a:sym typeface="Times New Roman"/>
      </a:defRPr>
    </a:lvl3pPr>
    <a:lvl4pPr indent="685800" defTabSz="449262" latinLnBrk="0">
      <a:spcBef>
        <a:spcPts val="400"/>
      </a:spcBef>
      <a:defRPr sz="1200">
        <a:latin typeface="+mj-lt"/>
        <a:ea typeface="+mj-ea"/>
        <a:cs typeface="+mj-cs"/>
        <a:sym typeface="Times New Roman"/>
      </a:defRPr>
    </a:lvl4pPr>
    <a:lvl5pPr indent="914400" defTabSz="449262" latinLnBrk="0">
      <a:spcBef>
        <a:spcPts val="400"/>
      </a:spcBef>
      <a:defRPr sz="1200">
        <a:latin typeface="+mj-lt"/>
        <a:ea typeface="+mj-ea"/>
        <a:cs typeface="+mj-cs"/>
        <a:sym typeface="Times New Roman"/>
      </a:defRPr>
    </a:lvl5pPr>
    <a:lvl6pPr indent="1143000" defTabSz="449262" latinLnBrk="0">
      <a:spcBef>
        <a:spcPts val="400"/>
      </a:spcBef>
      <a:defRPr sz="1200">
        <a:latin typeface="+mj-lt"/>
        <a:ea typeface="+mj-ea"/>
        <a:cs typeface="+mj-cs"/>
        <a:sym typeface="Times New Roman"/>
      </a:defRPr>
    </a:lvl6pPr>
    <a:lvl7pPr indent="1371600" defTabSz="449262" latinLnBrk="0">
      <a:spcBef>
        <a:spcPts val="400"/>
      </a:spcBef>
      <a:defRPr sz="1200">
        <a:latin typeface="+mj-lt"/>
        <a:ea typeface="+mj-ea"/>
        <a:cs typeface="+mj-cs"/>
        <a:sym typeface="Times New Roman"/>
      </a:defRPr>
    </a:lvl7pPr>
    <a:lvl8pPr indent="1600200" defTabSz="449262" latinLnBrk="0">
      <a:spcBef>
        <a:spcPts val="400"/>
      </a:spcBef>
      <a:defRPr sz="1200">
        <a:latin typeface="+mj-lt"/>
        <a:ea typeface="+mj-ea"/>
        <a:cs typeface="+mj-cs"/>
        <a:sym typeface="Times New Roman"/>
      </a:defRPr>
    </a:lvl8pPr>
    <a:lvl9pPr indent="1828800" defTabSz="449262" latinLnBrk="0">
      <a:spcBef>
        <a:spcPts val="400"/>
      </a:spcBef>
      <a:defRPr sz="1200">
        <a:latin typeface="+mj-lt"/>
        <a:ea typeface="+mj-ea"/>
        <a:cs typeface="+mj-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Title Text"/>
          <p:cNvSpPr txBox="1">
            <a:spLocks noGrp="1"/>
          </p:cNvSpPr>
          <p:nvPr>
            <p:ph type="title"/>
          </p:nvPr>
        </p:nvSpPr>
        <p:spPr>
          <a:xfrm>
            <a:off x="685800" y="2130425"/>
            <a:ext cx="7772400" cy="1470025"/>
          </a:xfrm>
          <a:prstGeom prst="rect">
            <a:avLst/>
          </a:prstGeom>
        </p:spPr>
        <p:txBody>
          <a:bodyPr anchor="ctr"/>
          <a:lstStyle>
            <a:lvl1pPr algn="ctr">
              <a:defRPr sz="3200" cap="none"/>
            </a:lvl1pPr>
          </a:lstStyle>
          <a:p>
            <a:r>
              <a:t>Title Text</a:t>
            </a:r>
          </a:p>
        </p:txBody>
      </p:sp>
      <p:sp>
        <p:nvSpPr>
          <p:cNvPr id="18" name="Body Level One…"/>
          <p:cNvSpPr txBox="1">
            <a:spLocks noGrp="1"/>
          </p:cNvSpPr>
          <p:nvPr>
            <p:ph type="body" sz="quarter" idx="1"/>
          </p:nvPr>
        </p:nvSpPr>
        <p:spPr>
          <a:xfrm>
            <a:off x="1371600" y="3886200"/>
            <a:ext cx="6400800" cy="1752600"/>
          </a:xfrm>
          <a:prstGeom prst="rect">
            <a:avLst/>
          </a:prstGeom>
        </p:spPr>
        <p:txBody>
          <a:bodyPr anchor="t"/>
          <a:lstStyle>
            <a:lvl1pPr algn="ctr">
              <a:defRPr sz="2400"/>
            </a:lvl1pPr>
            <a:lvl2pPr algn="ctr">
              <a:defRPr sz="2400"/>
            </a:lvl2pPr>
            <a:lvl3pPr algn="ctr">
              <a:defRPr sz="2400"/>
            </a:lvl3pPr>
            <a:lvl4pPr algn="ctr">
              <a:defRPr sz="2400"/>
            </a:lvl4pPr>
            <a:lvl5pPr algn="ctr">
              <a:defRPr sz="2400"/>
            </a:lvl5p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27" name="Body Level One…"/>
          <p:cNvSpPr txBox="1">
            <a:spLocks noGrp="1"/>
          </p:cNvSpPr>
          <p:nvPr>
            <p:ph type="body" idx="1"/>
          </p:nvPr>
        </p:nvSpPr>
        <p:spPr>
          <a:xfrm>
            <a:off x="134705" y="1374775"/>
            <a:ext cx="8874591" cy="5021263"/>
          </a:xfrm>
          <a:prstGeom prst="rect">
            <a:avLst/>
          </a:prstGeom>
        </p:spPr>
        <p:txBody>
          <a:bodyPr anchor="t"/>
          <a:lstStyle>
            <a:lvl1pPr marL="228600" indent="-228600">
              <a:buSzPct val="100000"/>
              <a:buChar char="•"/>
              <a:defRPr sz="2400" b="0"/>
            </a:lvl1pPr>
            <a:lvl2pPr marL="571500" indent="-228600">
              <a:buSzPct val="100000"/>
              <a:buChar char="-"/>
              <a:defRPr sz="2400" b="0"/>
            </a:lvl2pPr>
            <a:lvl3pPr>
              <a:defRPr sz="2400" b="0"/>
            </a:lvl3pPr>
            <a:lvl4pPr>
              <a:defRPr sz="2400" b="0"/>
            </a:lvl4pPr>
            <a:lvl5pPr>
              <a:defRPr sz="2400" b="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Title Text"/>
          <p:cNvSpPr txBox="1">
            <a:spLocks noGrp="1"/>
          </p:cNvSpPr>
          <p:nvPr>
            <p:ph type="title"/>
          </p:nvPr>
        </p:nvSpPr>
        <p:spPr>
          <a:prstGeom prst="rect">
            <a:avLst/>
          </a:prstGeom>
        </p:spPr>
        <p:txBody>
          <a:bodyPr/>
          <a:lstStyle/>
          <a:p>
            <a:r>
              <a:t>Title Text</a:t>
            </a:r>
          </a:p>
        </p:txBody>
      </p:sp>
      <p:sp>
        <p:nvSpPr>
          <p:cNvPr id="36"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45" name="Body Level One…"/>
          <p:cNvSpPr txBox="1">
            <a:spLocks noGrp="1"/>
          </p:cNvSpPr>
          <p:nvPr>
            <p:ph type="body" sz="half" idx="1"/>
          </p:nvPr>
        </p:nvSpPr>
        <p:spPr>
          <a:xfrm>
            <a:off x="685800" y="1981200"/>
            <a:ext cx="3808413" cy="4113213"/>
          </a:xfrm>
          <a:prstGeom prst="rect">
            <a:avLst/>
          </a:prstGeom>
        </p:spPr>
        <p:txBody>
          <a:bodyPr anchor="t"/>
          <a:lstStyle>
            <a:lvl1pPr marL="342900" indent="-342900">
              <a:defRPr sz="2800"/>
            </a:lvl1pPr>
            <a:lvl2pPr marL="342900">
              <a:defRPr sz="2800"/>
            </a:lvl2pPr>
            <a:lvl3pPr marL="342900">
              <a:defRPr sz="2800"/>
            </a:lvl3pPr>
            <a:lvl4pPr marL="342900">
              <a:defRPr sz="2800"/>
            </a:lvl4pPr>
            <a:lvl5pPr marL="342900">
              <a:defRPr sz="2800"/>
            </a:lvl5pPr>
          </a:lstStyle>
          <a:p>
            <a:r>
              <a:t>Body Level One</a:t>
            </a:r>
          </a:p>
          <a:p>
            <a:pPr lvl="1"/>
            <a:r>
              <a:t>Body Level Two</a:t>
            </a:r>
          </a:p>
          <a:p>
            <a:pPr lvl="2"/>
            <a:r>
              <a:t>Body Level Three</a:t>
            </a:r>
          </a:p>
          <a:p>
            <a:pPr lvl="3"/>
            <a:r>
              <a:t>Body Level Four</a:t>
            </a:r>
          </a:p>
          <a:p>
            <a:pPr lvl="4"/>
            <a:r>
              <a:t>Body Level Five</a:t>
            </a:r>
          </a:p>
        </p:txBody>
      </p:sp>
      <p:sp>
        <p:nvSpPr>
          <p:cNvPr id="4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Title Text"/>
          <p:cNvSpPr txBox="1">
            <a:spLocks noGrp="1"/>
          </p:cNvSpPr>
          <p:nvPr>
            <p:ph type="title"/>
          </p:nvPr>
        </p:nvSpPr>
        <p:spPr>
          <a:xfrm>
            <a:off x="457200" y="274638"/>
            <a:ext cx="8229600" cy="1143001"/>
          </a:xfrm>
          <a:prstGeom prst="rect">
            <a:avLst/>
          </a:prstGeom>
        </p:spPr>
        <p:txBody>
          <a:bodyPr anchor="ctr"/>
          <a:lstStyle>
            <a:lvl1pPr algn="ctr">
              <a:defRPr sz="3200" cap="none"/>
            </a:lvl1pPr>
          </a:lstStyle>
          <a:p>
            <a:r>
              <a:t>Title Text</a:t>
            </a:r>
          </a:p>
        </p:txBody>
      </p:sp>
      <p:sp>
        <p:nvSpPr>
          <p:cNvPr id="54" name="Body Level One…"/>
          <p:cNvSpPr txBox="1">
            <a:spLocks noGrp="1"/>
          </p:cNvSpPr>
          <p:nvPr>
            <p:ph type="body" sz="quarter" idx="1"/>
          </p:nvPr>
        </p:nvSpPr>
        <p:spPr>
          <a:xfrm>
            <a:off x="457200" y="1535112"/>
            <a:ext cx="4040188" cy="639763"/>
          </a:xfrm>
          <a:prstGeom prst="rect">
            <a:avLst/>
          </a:prstGeom>
        </p:spPr>
        <p:txBody>
          <a:bodyPr/>
          <a:lstStyle>
            <a:lvl1pPr>
              <a:defRPr sz="2400"/>
            </a:lvl1pPr>
            <a:lvl2pPr>
              <a:defRPr sz="2400"/>
            </a:lvl2pPr>
            <a:lvl3pPr>
              <a:defRPr sz="2400"/>
            </a:lvl3pPr>
            <a:lvl4pPr>
              <a:defRPr sz="2400"/>
            </a:lvl4pPr>
            <a:lvl5pPr>
              <a:defRPr sz="2400"/>
            </a:lvl5pPr>
          </a:lstStyle>
          <a:p>
            <a:r>
              <a:t>Body Level One</a:t>
            </a:r>
          </a:p>
          <a:p>
            <a:pPr lvl="1"/>
            <a:r>
              <a:t>Body Level Two</a:t>
            </a:r>
          </a:p>
          <a:p>
            <a:pPr lvl="2"/>
            <a:r>
              <a:t>Body Level Three</a:t>
            </a:r>
          </a:p>
          <a:p>
            <a:pPr lvl="3"/>
            <a:r>
              <a:t>Body Level Four</a:t>
            </a:r>
          </a:p>
          <a:p>
            <a:pPr lvl="4"/>
            <a:r>
              <a:t>Body Level Five</a:t>
            </a:r>
          </a:p>
        </p:txBody>
      </p:sp>
      <p:sp>
        <p:nvSpPr>
          <p:cNvPr id="55" name="Rectangle"/>
          <p:cNvSpPr>
            <a:spLocks noGrp="1"/>
          </p:cNvSpPr>
          <p:nvPr>
            <p:ph type="body" sz="quarter" idx="13"/>
          </p:nvPr>
        </p:nvSpPr>
        <p:spPr>
          <a:xfrm>
            <a:off x="4645025" y="1535112"/>
            <a:ext cx="4041775" cy="639769"/>
          </a:xfrm>
          <a:prstGeom prst="rect">
            <a:avLst/>
          </a:prstGeom>
        </p:spPr>
        <p:txBody>
          <a:bodyPr/>
          <a:lstStyle/>
          <a:p>
            <a:endParaRP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78" name="Title Text"/>
          <p:cNvSpPr txBox="1">
            <a:spLocks noGrp="1"/>
          </p:cNvSpPr>
          <p:nvPr>
            <p:ph type="title"/>
          </p:nvPr>
        </p:nvSpPr>
        <p:spPr>
          <a:xfrm>
            <a:off x="6515100" y="685800"/>
            <a:ext cx="1941516" cy="5408613"/>
          </a:xfrm>
          <a:prstGeom prst="rect">
            <a:avLst/>
          </a:prstGeom>
        </p:spPr>
        <p:txBody>
          <a:bodyPr anchor="ctr"/>
          <a:lstStyle>
            <a:lvl1pPr algn="ctr">
              <a:defRPr sz="3200" cap="none"/>
            </a:lvl1pPr>
          </a:lstStyle>
          <a:p>
            <a:r>
              <a:t>Title Text</a:t>
            </a:r>
          </a:p>
        </p:txBody>
      </p:sp>
      <p:sp>
        <p:nvSpPr>
          <p:cNvPr id="79" name="Body Level One…"/>
          <p:cNvSpPr txBox="1">
            <a:spLocks noGrp="1"/>
          </p:cNvSpPr>
          <p:nvPr>
            <p:ph type="body" idx="1"/>
          </p:nvPr>
        </p:nvSpPr>
        <p:spPr>
          <a:xfrm>
            <a:off x="685800" y="685800"/>
            <a:ext cx="5676900" cy="54086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685797" y="609595"/>
            <a:ext cx="7772405" cy="1596"/>
          </a:xfrm>
          <a:prstGeom prst="line">
            <a:avLst/>
          </a:prstGeom>
          <a:ln w="12600">
            <a:solidFill>
              <a:srgbClr val="000000"/>
            </a:solidFill>
            <a:miter/>
          </a:ln>
        </p:spPr>
        <p:txBody>
          <a:bodyPr lIns="45718" tIns="45718" rIns="45718" bIns="45718"/>
          <a:lstStyle/>
          <a:p>
            <a:endParaRPr/>
          </a:p>
        </p:txBody>
      </p:sp>
      <p:sp>
        <p:nvSpPr>
          <p:cNvPr id="3" name="Submission"/>
          <p:cNvSpPr txBox="1"/>
          <p:nvPr/>
        </p:nvSpPr>
        <p:spPr>
          <a:xfrm>
            <a:off x="684212" y="6475412"/>
            <a:ext cx="724099" cy="1840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t>Submission</a:t>
            </a:r>
          </a:p>
        </p:txBody>
      </p:sp>
      <p:sp>
        <p:nvSpPr>
          <p:cNvPr id="4" name="Line"/>
          <p:cNvSpPr/>
          <p:nvPr/>
        </p:nvSpPr>
        <p:spPr>
          <a:xfrm>
            <a:off x="685797" y="6476998"/>
            <a:ext cx="7848605" cy="1590"/>
          </a:xfrm>
          <a:prstGeom prst="line">
            <a:avLst/>
          </a:prstGeom>
          <a:ln w="12600">
            <a:solidFill>
              <a:srgbClr val="000000"/>
            </a:solidFill>
            <a:miter/>
          </a:ln>
        </p:spPr>
        <p:txBody>
          <a:bodyPr lIns="45718" tIns="45718" rIns="45718" bIns="45718"/>
          <a:lstStyle/>
          <a:p>
            <a:endParaRPr/>
          </a:p>
        </p:txBody>
      </p:sp>
      <p:sp>
        <p:nvSpPr>
          <p:cNvPr id="5" name="doc.: IEEE 802.11-17/xxxxr0"/>
          <p:cNvSpPr txBox="1"/>
          <p:nvPr/>
        </p:nvSpPr>
        <p:spPr>
          <a:xfrm>
            <a:off x="4526756" y="353219"/>
            <a:ext cx="3965869" cy="27699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square" lIns="0" tIns="0" rIns="0" bIns="0" anchor="b">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dirty="0"/>
              <a:t>doc.: IEEE 802.</a:t>
            </a:r>
            <a:r>
              <a:rPr kumimoji="0" lang="en-US" sz="1800" b="1" i="0" u="none" strike="noStrike" cap="none" spc="0" normalizeH="0" baseline="0" dirty="0">
                <a:ln>
                  <a:noFill/>
                </a:ln>
                <a:solidFill>
                  <a:srgbClr val="000000"/>
                </a:solidFill>
                <a:effectLst/>
                <a:uFillTx/>
                <a:latin typeface="+mj-lt"/>
                <a:ea typeface="+mj-ea"/>
                <a:cs typeface="+mj-cs"/>
                <a:sym typeface="Times New Roman"/>
              </a:rPr>
              <a:t>11-19-0901-00-AANI</a:t>
            </a:r>
            <a:endParaRPr dirty="0"/>
          </a:p>
        </p:txBody>
      </p:sp>
      <p:sp>
        <p:nvSpPr>
          <p:cNvPr id="6" name="March 2017"/>
          <p:cNvSpPr txBox="1"/>
          <p:nvPr/>
        </p:nvSpPr>
        <p:spPr>
          <a:xfrm>
            <a:off x="696910" y="329427"/>
            <a:ext cx="2303455" cy="27699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lang="en-US" dirty="0"/>
              <a:t>May</a:t>
            </a:r>
            <a:r>
              <a:rPr dirty="0"/>
              <a:t> 201</a:t>
            </a:r>
            <a:r>
              <a:rPr lang="en-US" dirty="0"/>
              <a:t>9</a:t>
            </a:r>
            <a:endParaRPr dirty="0"/>
          </a:p>
        </p:txBody>
      </p:sp>
      <p:sp>
        <p:nvSpPr>
          <p:cNvPr id="7" name="Submission"/>
          <p:cNvSpPr txBox="1"/>
          <p:nvPr/>
        </p:nvSpPr>
        <p:spPr>
          <a:xfrm>
            <a:off x="6807220" y="6504244"/>
            <a:ext cx="1767766" cy="1840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rPr dirty="0"/>
              <a:t>Mark</a:t>
            </a:r>
            <a:r>
              <a:rPr lang="en-US" dirty="0"/>
              <a:t>s (</a:t>
            </a:r>
            <a:r>
              <a:rPr lang="en-US" dirty="0" err="1"/>
              <a:t>EthAirNet</a:t>
            </a:r>
            <a:r>
              <a:rPr lang="en-US" dirty="0"/>
              <a:t>)</a:t>
            </a:r>
            <a:endParaRPr dirty="0"/>
          </a:p>
        </p:txBody>
      </p:sp>
      <p:sp>
        <p:nvSpPr>
          <p:cNvPr id="8" name="Title Text"/>
          <p:cNvSpPr txBox="1">
            <a:spLocks noGrp="1"/>
          </p:cNvSpPr>
          <p:nvPr>
            <p:ph type="title"/>
          </p:nvPr>
        </p:nvSpPr>
        <p:spPr>
          <a:xfrm>
            <a:off x="722312" y="4406900"/>
            <a:ext cx="7772401" cy="1362075"/>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normAutofit/>
          </a:bodyPr>
          <a:lstStyle/>
          <a:p>
            <a:r>
              <a:t>Title Text</a:t>
            </a:r>
          </a:p>
        </p:txBody>
      </p:sp>
      <p:sp>
        <p:nvSpPr>
          <p:cNvPr id="9" name="Body Level One…"/>
          <p:cNvSpPr txBox="1">
            <a:spLocks noGrp="1"/>
          </p:cNvSpPr>
          <p:nvPr>
            <p:ph type="body" idx="1"/>
          </p:nvPr>
        </p:nvSpPr>
        <p:spPr>
          <a:xfrm>
            <a:off x="722312" y="2906713"/>
            <a:ext cx="7772401" cy="150019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nchor="b">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4526756" y="6475412"/>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hf hdr="0" ftr="0" dt="0"/>
  <p:txStyles>
    <p:titleStyle>
      <a:lvl1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1pPr>
      <a:lvl2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2pPr>
      <a:lvl3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3pPr>
      <a:lvl4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4pPr>
      <a:lvl5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5pPr>
      <a:lvl6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6pPr>
      <a:lvl7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7pPr>
      <a:lvl8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8pPr>
      <a:lvl9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9pPr>
    </p:titleStyle>
    <p:bodyStyle>
      <a:lvl1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1pPr>
      <a:lvl2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2pPr>
      <a:lvl3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3pPr>
      <a:lvl4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4pPr>
      <a:lvl5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5pPr>
      <a:lvl6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6pPr>
      <a:lvl7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7pPr>
      <a:lvl8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8pPr>
      <a:lvl9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1pPr>
      <a:lvl2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2pPr>
      <a:lvl3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3pPr>
      <a:lvl4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4pPr>
      <a:lvl5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5pPr>
      <a:lvl6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6pPr>
      <a:lvl7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7pPr>
      <a:lvl8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8pPr>
      <a:lvl9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ieee802.org/Stand_Com/5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1</a:t>
            </a:fld>
            <a:endParaRPr/>
          </a:p>
        </p:txBody>
      </p:sp>
      <p:sp>
        <p:nvSpPr>
          <p:cNvPr id="90" name="Multiple AP Coordinated Synchronous  Extended Service Set (MACSESS): It's About Time"/>
          <p:cNvSpPr txBox="1">
            <a:spLocks noGrp="1"/>
          </p:cNvSpPr>
          <p:nvPr>
            <p:ph type="title"/>
          </p:nvPr>
        </p:nvSpPr>
        <p:spPr>
          <a:xfrm>
            <a:off x="685800" y="964239"/>
            <a:ext cx="7772400" cy="1905000"/>
          </a:xfrm>
          <a:prstGeom prst="rect">
            <a:avLst/>
          </a:prstGeom>
        </p:spPr>
        <p:txBody>
          <a:bodyPr>
            <a:normAutofit/>
          </a:bodyPr>
          <a:lstStyle/>
          <a:p>
            <a:pPr defTabSz="444768">
              <a:tabLst>
                <a:tab pos="901700" algn="l"/>
                <a:tab pos="1803400" algn="l"/>
                <a:tab pos="2705100" algn="l"/>
                <a:tab pos="3619500" algn="l"/>
                <a:tab pos="4521200" algn="l"/>
                <a:tab pos="5422900" algn="l"/>
                <a:tab pos="6324600" algn="l"/>
                <a:tab pos="7239000" algn="l"/>
                <a:tab pos="8140700" algn="l"/>
                <a:tab pos="9042400" algn="l"/>
                <a:tab pos="9956800" algn="l"/>
              </a:tabLst>
              <a:defRPr sz="3100"/>
            </a:pPr>
            <a:r>
              <a:rPr dirty="0"/>
              <a:t> </a:t>
            </a:r>
            <a:r>
              <a:rPr lang="en-US" dirty="0"/>
              <a:t>Paths to 5G</a:t>
            </a:r>
            <a:endParaRPr dirty="0"/>
          </a:p>
        </p:txBody>
      </p:sp>
      <p:sp>
        <p:nvSpPr>
          <p:cNvPr id="91" name="Date: 2017-03-14"/>
          <p:cNvSpPr txBox="1">
            <a:spLocks noGrp="1"/>
          </p:cNvSpPr>
          <p:nvPr>
            <p:ph type="body" sz="quarter" idx="1"/>
          </p:nvPr>
        </p:nvSpPr>
        <p:spPr>
          <a:xfrm>
            <a:off x="685800" y="2326883"/>
            <a:ext cx="7772400" cy="396882"/>
          </a:xfrm>
          <a:prstGeom prst="rect">
            <a:avLst/>
          </a:prstGeom>
        </p:spPr>
        <p:txBody>
          <a:bodyPr/>
          <a:lstStyle>
            <a:lvl1pPr marL="342900" indent="-342900" algn="ctr">
              <a:lnSpc>
                <a:spcPct val="90000"/>
              </a:lnSpc>
              <a:spcBef>
                <a:spcPts val="500"/>
              </a:spcBef>
              <a:buSzTx/>
              <a:buNone/>
              <a:tabLst>
                <a:tab pos="901700" algn="l"/>
                <a:tab pos="1816100" algn="l"/>
                <a:tab pos="2730500" algn="l"/>
                <a:tab pos="3644900" algn="l"/>
                <a:tab pos="4559300" algn="l"/>
                <a:tab pos="5473700" algn="l"/>
                <a:tab pos="6388100" algn="l"/>
                <a:tab pos="7302500" algn="l"/>
                <a:tab pos="8216900" algn="l"/>
                <a:tab pos="9131300" algn="l"/>
                <a:tab pos="10045700" algn="l"/>
              </a:tabLst>
              <a:defRPr sz="2000"/>
            </a:lvl1pPr>
          </a:lstStyle>
          <a:p>
            <a:r>
              <a:rPr dirty="0"/>
              <a:t>Date: 201</a:t>
            </a:r>
            <a:r>
              <a:rPr lang="en-US" dirty="0"/>
              <a:t>9</a:t>
            </a:r>
            <a:r>
              <a:rPr dirty="0"/>
              <a:t>-0</a:t>
            </a:r>
            <a:r>
              <a:rPr lang="en-US" dirty="0"/>
              <a:t>5</a:t>
            </a:r>
            <a:r>
              <a:rPr dirty="0"/>
              <a:t>-1</a:t>
            </a:r>
            <a:r>
              <a:rPr lang="en-US" dirty="0"/>
              <a:t>4</a:t>
            </a:r>
            <a:endParaRPr dirty="0"/>
          </a:p>
        </p:txBody>
      </p:sp>
      <p:sp>
        <p:nvSpPr>
          <p:cNvPr id="92" name="Authors:"/>
          <p:cNvSpPr txBox="1"/>
          <p:nvPr/>
        </p:nvSpPr>
        <p:spPr>
          <a:xfrm>
            <a:off x="533400" y="3484562"/>
            <a:ext cx="1447800" cy="37346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spAutoFit/>
          </a:bodyPr>
          <a:lstStyle>
            <a:lvl1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latin typeface="+mj-lt"/>
                <a:ea typeface="+mj-ea"/>
                <a:cs typeface="+mj-cs"/>
                <a:sym typeface="Times New Roman"/>
              </a:defRPr>
            </a:lvl1pPr>
          </a:lstStyle>
          <a:p>
            <a:r>
              <a:rPr dirty="0"/>
              <a:t>Authors:</a:t>
            </a:r>
          </a:p>
        </p:txBody>
      </p:sp>
      <p:graphicFrame>
        <p:nvGraphicFramePr>
          <p:cNvPr id="93" name="Table"/>
          <p:cNvGraphicFramePr/>
          <p:nvPr/>
        </p:nvGraphicFramePr>
        <p:xfrm>
          <a:off x="733933" y="3921125"/>
          <a:ext cx="7572756" cy="1972636"/>
        </p:xfrm>
        <a:graphic>
          <a:graphicData uri="http://schemas.openxmlformats.org/drawingml/2006/table">
            <a:tbl>
              <a:tblPr firstRow="1" bandRow="1">
                <a:tableStyleId>{4C3C2611-4C71-4FC5-86AE-919BDF0F9419}</a:tableStyleId>
              </a:tblPr>
              <a:tblGrid>
                <a:gridCol w="1547009">
                  <a:extLst>
                    <a:ext uri="{9D8B030D-6E8A-4147-A177-3AD203B41FA5}">
                      <a16:colId xmlns:a16="http://schemas.microsoft.com/office/drawing/2014/main" val="20000"/>
                    </a:ext>
                  </a:extLst>
                </a:gridCol>
                <a:gridCol w="1075662">
                  <a:extLst>
                    <a:ext uri="{9D8B030D-6E8A-4147-A177-3AD203B41FA5}">
                      <a16:colId xmlns:a16="http://schemas.microsoft.com/office/drawing/2014/main" val="20001"/>
                    </a:ext>
                  </a:extLst>
                </a:gridCol>
                <a:gridCol w="2101849">
                  <a:extLst>
                    <a:ext uri="{9D8B030D-6E8A-4147-A177-3AD203B41FA5}">
                      <a16:colId xmlns:a16="http://schemas.microsoft.com/office/drawing/2014/main" val="20002"/>
                    </a:ext>
                  </a:extLst>
                </a:gridCol>
                <a:gridCol w="1016841">
                  <a:extLst>
                    <a:ext uri="{9D8B030D-6E8A-4147-A177-3AD203B41FA5}">
                      <a16:colId xmlns:a16="http://schemas.microsoft.com/office/drawing/2014/main" val="20003"/>
                    </a:ext>
                  </a:extLst>
                </a:gridCol>
                <a:gridCol w="1831395">
                  <a:extLst>
                    <a:ext uri="{9D8B030D-6E8A-4147-A177-3AD203B41FA5}">
                      <a16:colId xmlns:a16="http://schemas.microsoft.com/office/drawing/2014/main" val="20004"/>
                    </a:ext>
                  </a:extLst>
                </a:gridCol>
              </a:tblGrid>
              <a:tr h="493159">
                <a:tc>
                  <a:txBody>
                    <a:bodyPr/>
                    <a:lstStyle/>
                    <a:p>
                      <a:pPr algn="l">
                        <a:defRPr sz="1800" b="0">
                          <a:solidFill>
                            <a:srgbClr val="000000"/>
                          </a:solidFill>
                        </a:defRPr>
                      </a:pPr>
                      <a:r>
                        <a:rPr sz="1200" b="1"/>
                        <a:t>Name</a:t>
                      </a:r>
                    </a:p>
                  </a:txBody>
                  <a:tcPr marL="0" marR="0" marT="0" marB="0" anchor="ctr" horzOverflow="overflow">
                    <a:lnL w="254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Affiliations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Address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Phone</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email</a:t>
                      </a:r>
                    </a:p>
                  </a:txBody>
                  <a:tcPr marL="0" marR="0" marT="0" marB="0" anchor="ctr" horzOverflow="overflow">
                    <a:lnL w="12700">
                      <a:solidFill>
                        <a:srgbClr val="535353"/>
                      </a:solidFill>
                    </a:lnL>
                    <a:lnR w="25400">
                      <a:solidFill>
                        <a:srgbClr val="535353"/>
                      </a:solidFill>
                    </a:lnR>
                    <a:lnT w="25400">
                      <a:solidFill>
                        <a:srgbClr val="535353"/>
                      </a:solidFill>
                    </a:lnT>
                    <a:lnB w="25400">
                      <a:solidFill>
                        <a:srgbClr val="535353"/>
                      </a:solidFill>
                    </a:lnB>
                    <a:noFill/>
                  </a:tcPr>
                </a:tc>
                <a:extLst>
                  <a:ext uri="{0D108BD9-81ED-4DB2-BD59-A6C34878D82A}">
                    <a16:rowId xmlns:a16="http://schemas.microsoft.com/office/drawing/2014/main" val="10000"/>
                  </a:ext>
                </a:extLst>
              </a:tr>
              <a:tr h="493159">
                <a:tc>
                  <a:txBody>
                    <a:bodyPr/>
                    <a:lstStyle/>
                    <a:p>
                      <a:pPr algn="l">
                        <a:defRPr sz="1800"/>
                      </a:pPr>
                      <a:r>
                        <a:rPr sz="1200"/>
                        <a:t>Roger Marks</a:t>
                      </a:r>
                    </a:p>
                  </a:txBody>
                  <a:tcPr marL="0" marR="0" marT="0" marB="0" anchor="ctr" horzOverflow="overflow">
                    <a:lnL w="254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EthAirNet Associates</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Denver, CO, USA</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1-802-capable</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roger@ethair.net</a:t>
                      </a:r>
                    </a:p>
                  </a:txBody>
                  <a:tcPr marL="0" marR="0" marT="0" marB="0" anchor="ctr" horzOverflow="overflow">
                    <a:lnL w="12700">
                      <a:solidFill>
                        <a:srgbClr val="535353"/>
                      </a:solidFill>
                    </a:lnL>
                    <a:lnR w="25400">
                      <a:solidFill>
                        <a:srgbClr val="535353"/>
                      </a:solidFill>
                    </a:lnR>
                    <a:lnT w="25400">
                      <a:solidFill>
                        <a:srgbClr val="535353"/>
                      </a:solidFill>
                    </a:lnT>
                    <a:lnB w="12700">
                      <a:solidFill>
                        <a:srgbClr val="535353"/>
                      </a:solidFill>
                    </a:lnB>
                    <a:noFill/>
                  </a:tcPr>
                </a:tc>
                <a:extLst>
                  <a:ext uri="{0D108BD9-81ED-4DB2-BD59-A6C34878D82A}">
                    <a16:rowId xmlns:a16="http://schemas.microsoft.com/office/drawing/2014/main" val="10001"/>
                  </a:ext>
                </a:extLst>
              </a:tr>
              <a:tr h="493159">
                <a:tc>
                  <a:txBody>
                    <a:bodyPr/>
                    <a:lstStyle/>
                    <a:p>
                      <a:pPr algn="l"/>
                      <a:endParaRPr/>
                    </a:p>
                  </a:txBody>
                  <a:tcPr marL="0" marR="0" marT="0" marB="0" anchor="ctr" horzOverflow="overflow">
                    <a:lnL w="254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25400">
                      <a:solidFill>
                        <a:srgbClr val="535353"/>
                      </a:solidFill>
                    </a:lnR>
                    <a:lnT w="12700">
                      <a:solidFill>
                        <a:srgbClr val="535353"/>
                      </a:solidFill>
                    </a:lnT>
                    <a:lnB w="12700">
                      <a:solidFill>
                        <a:srgbClr val="535353"/>
                      </a:solidFill>
                    </a:lnB>
                    <a:noFill/>
                  </a:tcPr>
                </a:tc>
                <a:extLst>
                  <a:ext uri="{0D108BD9-81ED-4DB2-BD59-A6C34878D82A}">
                    <a16:rowId xmlns:a16="http://schemas.microsoft.com/office/drawing/2014/main" val="10002"/>
                  </a:ext>
                </a:extLst>
              </a:tr>
              <a:tr h="493159">
                <a:tc>
                  <a:txBody>
                    <a:bodyPr/>
                    <a:lstStyle/>
                    <a:p>
                      <a:pPr algn="l"/>
                      <a:endParaRPr dirty="0"/>
                    </a:p>
                  </a:txBody>
                  <a:tcPr marL="0" marR="0" marT="0" marB="0" anchor="ctr" horzOverflow="overflow">
                    <a:lnL w="254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dirty="0"/>
                    </a:p>
                  </a:txBody>
                  <a:tcPr marL="0" marR="0" marT="0" marB="0" anchor="ctr" horzOverflow="overflow">
                    <a:lnL w="12700">
                      <a:solidFill>
                        <a:srgbClr val="535353"/>
                      </a:solidFill>
                    </a:lnL>
                    <a:lnR w="25400">
                      <a:solidFill>
                        <a:srgbClr val="535353"/>
                      </a:solidFill>
                    </a:lnR>
                    <a:lnT w="12700">
                      <a:solidFill>
                        <a:srgbClr val="535353"/>
                      </a:solidFill>
                    </a:lnT>
                    <a:lnB w="25400">
                      <a:solidFill>
                        <a:srgbClr val="535353"/>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4/Note 2:</a:t>
            </a:r>
            <a:br>
              <a:rPr lang="en-US" dirty="0"/>
            </a:br>
            <a:r>
              <a:rPr lang="en-US" dirty="0"/>
              <a:t>Process Step Highlights</a:t>
            </a:r>
            <a:endParaRPr dirty="0"/>
          </a:p>
        </p:txBody>
      </p:sp>
      <p:sp>
        <p:nvSpPr>
          <p:cNvPr id="241" name="Text Placeholder 9"/>
          <p:cNvSpPr txBox="1">
            <a:spLocks noGrp="1"/>
          </p:cNvSpPr>
          <p:nvPr>
            <p:ph type="body" idx="1"/>
          </p:nvPr>
        </p:nvSpPr>
        <p:spPr>
          <a:xfrm>
            <a:off x="134704" y="1821489"/>
            <a:ext cx="8874592" cy="4545973"/>
          </a:xfrm>
          <a:prstGeom prst="rect">
            <a:avLst/>
          </a:prstGeom>
        </p:spPr>
        <p:txBody>
          <a:bodyPr>
            <a:noAutofit/>
          </a:bodyPr>
          <a:lstStyle/>
          <a:p>
            <a:r>
              <a:rPr lang="en-US" sz="1400" dirty="0"/>
              <a:t>Step 4 – Evaluation of candidate RITs or SRITs by independent evaluation groups</a:t>
            </a:r>
          </a:p>
          <a:p>
            <a:r>
              <a:rPr lang="en-US" sz="1400" dirty="0"/>
              <a:t>Step 6 – Review to assess compliance with minimum requirements</a:t>
            </a:r>
          </a:p>
          <a:p>
            <a:pPr lvl="1"/>
            <a:r>
              <a:rPr lang="en-US" sz="1400" dirty="0"/>
              <a:t>…evaluated proposal for an RIT/SRIT is assessed as a qualifying RIT/SRIT, if an RIT/SRIT fulfils the minimum requirements for the five test environments…</a:t>
            </a:r>
          </a:p>
          <a:p>
            <a:pPr lvl="1"/>
            <a:r>
              <a:rPr lang="en-US" sz="1400" dirty="0"/>
              <a:t>Such a qualified RIT/SRIT  will go forward for further consideration in Step 7.</a:t>
            </a:r>
          </a:p>
          <a:p>
            <a:pPr lvl="1"/>
            <a:r>
              <a:rPr lang="en-US" sz="1400" dirty="0"/>
              <a:t>According to the decision of the proponents, earlier steps may be revisited to complement, revise, clarify and include possible consensus-building for candidate RITs or SRITs including those that initially do not fulfil the minimum requirements …</a:t>
            </a:r>
          </a:p>
          <a:p>
            <a:pPr lvl="1"/>
            <a:r>
              <a:rPr lang="en-US" sz="1400" dirty="0"/>
              <a:t>…documentation and feedback resulting from this step can facilitate consensus building that might take place external to the ITU-R in support of Step 7.</a:t>
            </a:r>
          </a:p>
          <a:p>
            <a:r>
              <a:rPr lang="en-US" sz="1400" dirty="0"/>
              <a:t>Step 7 – Consideration of evaluation results, consensus building and decision</a:t>
            </a:r>
          </a:p>
          <a:p>
            <a:pPr lvl="1"/>
            <a:r>
              <a:rPr lang="en-US" sz="1400" dirty="0"/>
              <a:t>WP 5D will consider the evaluation results of those RITs or SRITs that have satisfied the review process in Step 6.</a:t>
            </a:r>
          </a:p>
          <a:p>
            <a:pPr lvl="1"/>
            <a:r>
              <a:rPr lang="en-US" sz="1400" dirty="0"/>
              <a:t>Consensus building is performed during Steps 4, 5, 6 and 7 with the objective of achieving global harmonization and having the potential for wide industry support … This may include grouping of RITs or modifications to RITs to create SRITs that better meet the objectives of IMT-2020.</a:t>
            </a:r>
          </a:p>
          <a:p>
            <a:pPr lvl="1"/>
            <a:r>
              <a:rPr lang="en-US" sz="1400" dirty="0"/>
              <a:t>An RIT or SRIT will be accepted for inclusion in the standardization phase described in Step 8 if, as the result of deliberation by ITU-R, it is determined that the RIT or SRIT meets the requirements …  for the five test environments….</a:t>
            </a:r>
          </a:p>
        </p:txBody>
      </p:sp>
      <p:sp>
        <p:nvSpPr>
          <p:cNvPr id="2" name="Slide Number Placeholder 1">
            <a:extLst>
              <a:ext uri="{FF2B5EF4-FFF2-40B4-BE49-F238E27FC236}">
                <a16:creationId xmlns:a16="http://schemas.microsoft.com/office/drawing/2014/main" id="{BEF3843A-30F2-FE49-8881-7FE4300572F7}"/>
              </a:ext>
            </a:extLst>
          </p:cNvPr>
          <p:cNvSpPr>
            <a:spLocks noGrp="1"/>
          </p:cNvSpPr>
          <p:nvPr>
            <p:ph type="sldNum" sz="quarter" idx="2"/>
          </p:nvPr>
        </p:nvSpPr>
        <p:spPr/>
        <p:txBody>
          <a:bodyPr/>
          <a:lstStyle/>
          <a:p>
            <a:fld id="{86CB4B4D-7CA3-9044-876B-883B54F8677D}" type="slidenum">
              <a:rPr lang="en-US" smtClean="0"/>
              <a:pPr/>
              <a:t>10</a:t>
            </a:fld>
            <a:endParaRPr lang="en-US"/>
          </a:p>
        </p:txBody>
      </p:sp>
    </p:spTree>
    <p:extLst>
      <p:ext uri="{BB962C8B-B14F-4D97-AF65-F5344CB8AC3E}">
        <p14:creationId xmlns:p14="http://schemas.microsoft.com/office/powerpoint/2010/main" val="215904219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5: Carry positive RIT evaluation </a:t>
            </a:r>
            <a:br>
              <a:rPr lang="en-US" dirty="0"/>
            </a:br>
            <a:r>
              <a:rPr lang="en-US" dirty="0"/>
              <a:t>into SRIT</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opportunity to join with other players during “consensus building” period to become part of a complete SRIT</a:t>
            </a:r>
          </a:p>
          <a:p>
            <a:r>
              <a:rPr lang="en-US" dirty="0"/>
              <a:t>could join with small players</a:t>
            </a:r>
          </a:p>
          <a:p>
            <a:r>
              <a:rPr lang="en-US" dirty="0"/>
              <a:t>big players might be pressured by customers to join </a:t>
            </a:r>
          </a:p>
          <a:p>
            <a:r>
              <a:rPr lang="en-US" dirty="0"/>
              <a:t>positive evaluation would strengthen position in merger negotiations</a:t>
            </a:r>
          </a:p>
          <a:p>
            <a:r>
              <a:rPr lang="en-US" dirty="0"/>
              <a:t>could take Path 5 at initial IMT-2020 development or in revision process</a:t>
            </a:r>
          </a:p>
        </p:txBody>
      </p:sp>
      <p:sp>
        <p:nvSpPr>
          <p:cNvPr id="2" name="Slide Number Placeholder 1">
            <a:extLst>
              <a:ext uri="{FF2B5EF4-FFF2-40B4-BE49-F238E27FC236}">
                <a16:creationId xmlns:a16="http://schemas.microsoft.com/office/drawing/2014/main" id="{1D8C1C91-9BBA-144C-A5FB-827486A399C3}"/>
              </a:ext>
            </a:extLst>
          </p:cNvPr>
          <p:cNvSpPr>
            <a:spLocks noGrp="1"/>
          </p:cNvSpPr>
          <p:nvPr>
            <p:ph type="sldNum" sz="quarter" idx="2"/>
          </p:nvPr>
        </p:nvSpPr>
        <p:spPr/>
        <p:txBody>
          <a:bodyPr/>
          <a:lstStyle/>
          <a:p>
            <a:fld id="{86CB4B4D-7CA3-9044-876B-883B54F8677D}" type="slidenum">
              <a:rPr lang="en-US" smtClean="0"/>
              <a:pPr/>
              <a:t>11</a:t>
            </a:fld>
            <a:endParaRPr lang="en-US"/>
          </a:p>
        </p:txBody>
      </p:sp>
    </p:spTree>
    <p:extLst>
      <p:ext uri="{BB962C8B-B14F-4D97-AF65-F5344CB8AC3E}">
        <p14:creationId xmlns:p14="http://schemas.microsoft.com/office/powerpoint/2010/main" val="333738086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6: Forward self-evaluation directly to independent evaluation groups </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independent evaluation groups are independent</a:t>
            </a:r>
          </a:p>
          <a:p>
            <a:r>
              <a:rPr lang="en-US" dirty="0"/>
              <a:t>could invite independent evaluation groups to provide an assessment of a proposal, even if that proposal was not made to ITU</a:t>
            </a:r>
          </a:p>
          <a:p>
            <a:r>
              <a:rPr lang="en-US" dirty="0"/>
              <a:t>some evaluation groups would almost certainly decline</a:t>
            </a:r>
          </a:p>
          <a:p>
            <a:r>
              <a:rPr lang="en-US" dirty="0"/>
              <a:t>some evaluation groups might decide to evaluate</a:t>
            </a:r>
          </a:p>
          <a:p>
            <a:r>
              <a:rPr lang="en-US" dirty="0"/>
              <a:t>as with Path 4, could lead to support for self-evaluation, which could add credibility and form the basis for future developments</a:t>
            </a:r>
          </a:p>
        </p:txBody>
      </p:sp>
      <p:sp>
        <p:nvSpPr>
          <p:cNvPr id="2" name="Slide Number Placeholder 1">
            <a:extLst>
              <a:ext uri="{FF2B5EF4-FFF2-40B4-BE49-F238E27FC236}">
                <a16:creationId xmlns:a16="http://schemas.microsoft.com/office/drawing/2014/main" id="{1F544B9F-B81E-E741-86C5-B544C83704CC}"/>
              </a:ext>
            </a:extLst>
          </p:cNvPr>
          <p:cNvSpPr>
            <a:spLocks noGrp="1"/>
          </p:cNvSpPr>
          <p:nvPr>
            <p:ph type="sldNum" sz="quarter" idx="2"/>
          </p:nvPr>
        </p:nvSpPr>
        <p:spPr/>
        <p:txBody>
          <a:bodyPr/>
          <a:lstStyle/>
          <a:p>
            <a:fld id="{86CB4B4D-7CA3-9044-876B-883B54F8677D}" type="slidenum">
              <a:rPr lang="en-US" smtClean="0"/>
              <a:pPr/>
              <a:t>12</a:t>
            </a:fld>
            <a:endParaRPr lang="en-US"/>
          </a:p>
        </p:txBody>
      </p:sp>
    </p:spTree>
    <p:extLst>
      <p:ext uri="{BB962C8B-B14F-4D97-AF65-F5344CB8AC3E}">
        <p14:creationId xmlns:p14="http://schemas.microsoft.com/office/powerpoint/2010/main" val="147659997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7: Develop Nendica activity </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Final Report of IEEE 802 5G/IMT-2020 Standing Committee proposed “Action A” and “Action B”</a:t>
            </a:r>
          </a:p>
          <a:p>
            <a:r>
              <a:rPr lang="en-US" dirty="0"/>
              <a:t>Action B </a:t>
            </a:r>
          </a:p>
          <a:p>
            <a:pPr lvl="1"/>
            <a:r>
              <a:rPr lang="en-US" dirty="0"/>
              <a:t>IMT-2020 proposal</a:t>
            </a:r>
          </a:p>
          <a:p>
            <a:pPr lvl="1"/>
            <a:r>
              <a:rPr lang="en-US" dirty="0"/>
              <a:t>led to 802.11 AANI </a:t>
            </a:r>
          </a:p>
          <a:p>
            <a:r>
              <a:rPr lang="en-US" dirty="0"/>
              <a:t>Action A</a:t>
            </a:r>
          </a:p>
          <a:p>
            <a:pPr lvl="1"/>
            <a:r>
              <a:rPr lang="en-US" dirty="0"/>
              <a:t>an IEEE “5G” specification</a:t>
            </a:r>
          </a:p>
          <a:p>
            <a:pPr lvl="1"/>
            <a:r>
              <a:rPr lang="en-US" dirty="0"/>
              <a:t>led to IEEE 802 “Network Enhancements for the Next Decade” Industry Connections Activity (Nendica)</a:t>
            </a:r>
          </a:p>
          <a:p>
            <a:pPr marL="0" indent="0">
              <a:buNone/>
            </a:pPr>
            <a:endParaRPr lang="en-US" dirty="0"/>
          </a:p>
          <a:p>
            <a:endParaRPr lang="en-US" dirty="0"/>
          </a:p>
        </p:txBody>
      </p:sp>
      <p:sp>
        <p:nvSpPr>
          <p:cNvPr id="2" name="Slide Number Placeholder 1">
            <a:extLst>
              <a:ext uri="{FF2B5EF4-FFF2-40B4-BE49-F238E27FC236}">
                <a16:creationId xmlns:a16="http://schemas.microsoft.com/office/drawing/2014/main" id="{7DFBED64-CC24-4048-8138-D34FF79D9F5F}"/>
              </a:ext>
            </a:extLst>
          </p:cNvPr>
          <p:cNvSpPr>
            <a:spLocks noGrp="1"/>
          </p:cNvSpPr>
          <p:nvPr>
            <p:ph type="sldNum" sz="quarter" idx="2"/>
          </p:nvPr>
        </p:nvSpPr>
        <p:spPr/>
        <p:txBody>
          <a:bodyPr/>
          <a:lstStyle/>
          <a:p>
            <a:fld id="{86CB4B4D-7CA3-9044-876B-883B54F8677D}" type="slidenum">
              <a:rPr lang="en-US" smtClean="0"/>
              <a:pPr/>
              <a:t>13</a:t>
            </a:fld>
            <a:endParaRPr lang="en-US"/>
          </a:p>
        </p:txBody>
      </p:sp>
    </p:spTree>
    <p:extLst>
      <p:ext uri="{BB962C8B-B14F-4D97-AF65-F5344CB8AC3E}">
        <p14:creationId xmlns:p14="http://schemas.microsoft.com/office/powerpoint/2010/main" val="255342840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0"/>
            <a:ext cx="8839200" cy="1269999"/>
          </a:xfrm>
          <a:prstGeom prst="rect">
            <a:avLst/>
          </a:prstGeom>
        </p:spPr>
        <p:txBody>
          <a:bodyPr>
            <a:normAutofit fontScale="90000"/>
          </a:bodyPr>
          <a:lstStyle/>
          <a:p>
            <a:r>
              <a:rPr lang="en-US" dirty="0"/>
              <a:t>Path 7/Note:</a:t>
            </a:r>
            <a:br>
              <a:rPr lang="en-US" dirty="0"/>
            </a:br>
            <a:r>
              <a:rPr lang="en-US" dirty="0"/>
              <a:t>Action A: Candidate Approach</a:t>
            </a:r>
            <a:br>
              <a:rPr lang="en-US" dirty="0"/>
            </a:br>
            <a:r>
              <a:rPr lang="en-US" dirty="0"/>
              <a:t>(from IEEE 802 5G/IMT-2020 CS Final Report)</a:t>
            </a:r>
            <a:endParaRPr dirty="0"/>
          </a:p>
        </p:txBody>
      </p:sp>
      <p:sp>
        <p:nvSpPr>
          <p:cNvPr id="241" name="Text Placeholder 9"/>
          <p:cNvSpPr txBox="1">
            <a:spLocks noGrp="1"/>
          </p:cNvSpPr>
          <p:nvPr>
            <p:ph type="body" idx="1"/>
          </p:nvPr>
        </p:nvSpPr>
        <p:spPr>
          <a:xfrm>
            <a:off x="134704" y="2012951"/>
            <a:ext cx="8874592" cy="4440239"/>
          </a:xfrm>
          <a:prstGeom prst="rect">
            <a:avLst/>
          </a:prstGeom>
        </p:spPr>
        <p:txBody>
          <a:bodyPr>
            <a:normAutofit fontScale="92500" lnSpcReduction="20000"/>
          </a:bodyPr>
          <a:lstStyle/>
          <a:p>
            <a:r>
              <a:rPr lang="en-US" i="1" dirty="0"/>
              <a:t>specify an 802 access network</a:t>
            </a:r>
          </a:p>
          <a:p>
            <a:pPr lvl="1"/>
            <a:r>
              <a:rPr lang="en-US" i="1" dirty="0"/>
              <a:t>could be based on P802.1CF</a:t>
            </a:r>
          </a:p>
          <a:p>
            <a:pPr lvl="1"/>
            <a:r>
              <a:rPr lang="en-US" i="1" dirty="0"/>
              <a:t>provides an external view into general 802 access network</a:t>
            </a:r>
          </a:p>
          <a:p>
            <a:pPr lvl="1"/>
            <a:r>
              <a:rPr lang="en-US" i="1" dirty="0"/>
              <a:t>could support many 802 MACs and PHYs</a:t>
            </a:r>
          </a:p>
          <a:p>
            <a:pPr lvl="1"/>
            <a:r>
              <a:rPr lang="en-US" i="1" dirty="0"/>
              <a:t>could plug into incumbent mobile operator networks</a:t>
            </a:r>
          </a:p>
          <a:p>
            <a:pPr marL="914400" lvl="2"/>
            <a:r>
              <a:rPr lang="en-US" i="1" dirty="0"/>
              <a:t>for example, expand the notion of LWA so that the cellular network supports 802 rather than 802.11</a:t>
            </a:r>
          </a:p>
          <a:p>
            <a:pPr marL="914400" lvl="2"/>
            <a:r>
              <a:rPr lang="en-US" i="1" dirty="0"/>
              <a:t>gives 802 a strong supporting role in cellular 5G networks</a:t>
            </a:r>
          </a:p>
          <a:p>
            <a:pPr lvl="1"/>
            <a:r>
              <a:rPr lang="en-US" i="1" dirty="0"/>
              <a:t>could support integration into other operator networks</a:t>
            </a:r>
          </a:p>
          <a:p>
            <a:pPr marL="914400" lvl="1"/>
            <a:r>
              <a:rPr lang="en-US" i="1" dirty="0"/>
              <a:t>e.g. cable TV or fixed telecom</a:t>
            </a:r>
          </a:p>
          <a:p>
            <a:pPr marL="914400" lvl="1"/>
            <a:r>
              <a:rPr lang="en-US" i="1" dirty="0"/>
              <a:t>gives 802 a central role in non-cellular 5G networks</a:t>
            </a:r>
          </a:p>
          <a:p>
            <a:pPr lvl="1"/>
            <a:r>
              <a:rPr lang="en-US" i="1" dirty="0"/>
              <a:t>feasible for 802 access network to support both</a:t>
            </a:r>
          </a:p>
          <a:p>
            <a:pPr lvl="1"/>
            <a:r>
              <a:rPr lang="en-US" i="1" dirty="0"/>
              <a:t>need not promote it as an “IEEE 5G” network</a:t>
            </a:r>
          </a:p>
        </p:txBody>
      </p:sp>
      <p:sp>
        <p:nvSpPr>
          <p:cNvPr id="2" name="Slide Number Placeholder 1">
            <a:extLst>
              <a:ext uri="{FF2B5EF4-FFF2-40B4-BE49-F238E27FC236}">
                <a16:creationId xmlns:a16="http://schemas.microsoft.com/office/drawing/2014/main" id="{8E29D83E-FEE4-474E-83E3-89EC6E9FAC65}"/>
              </a:ext>
            </a:extLst>
          </p:cNvPr>
          <p:cNvSpPr>
            <a:spLocks noGrp="1"/>
          </p:cNvSpPr>
          <p:nvPr>
            <p:ph type="sldNum" sz="quarter" idx="2"/>
          </p:nvPr>
        </p:nvSpPr>
        <p:spPr/>
        <p:txBody>
          <a:bodyPr/>
          <a:lstStyle/>
          <a:p>
            <a:fld id="{86CB4B4D-7CA3-9044-876B-883B54F8677D}" type="slidenum">
              <a:rPr lang="en-US" smtClean="0"/>
              <a:pPr/>
              <a:t>14</a:t>
            </a:fld>
            <a:endParaRPr lang="en-US"/>
          </a:p>
        </p:txBody>
      </p:sp>
    </p:spTree>
    <p:extLst>
      <p:ext uri="{BB962C8B-B14F-4D97-AF65-F5344CB8AC3E}">
        <p14:creationId xmlns:p14="http://schemas.microsoft.com/office/powerpoint/2010/main" val="255208794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Paths 8 to ∞</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As you like.</a:t>
            </a:r>
          </a:p>
          <a:p>
            <a:pPr marL="0" indent="0">
              <a:buNone/>
            </a:pPr>
            <a:endParaRPr lang="en-US" dirty="0"/>
          </a:p>
          <a:p>
            <a:endParaRPr lang="en-US" dirty="0"/>
          </a:p>
        </p:txBody>
      </p:sp>
      <p:sp>
        <p:nvSpPr>
          <p:cNvPr id="2" name="Slide Number Placeholder 1">
            <a:extLst>
              <a:ext uri="{FF2B5EF4-FFF2-40B4-BE49-F238E27FC236}">
                <a16:creationId xmlns:a16="http://schemas.microsoft.com/office/drawing/2014/main" id="{7DFBED64-CC24-4048-8138-D34FF79D9F5F}"/>
              </a:ext>
            </a:extLst>
          </p:cNvPr>
          <p:cNvSpPr>
            <a:spLocks noGrp="1"/>
          </p:cNvSpPr>
          <p:nvPr>
            <p:ph type="sldNum" sz="quarter" idx="2"/>
          </p:nvPr>
        </p:nvSpPr>
        <p:spPr/>
        <p:txBody>
          <a:bodyPr/>
          <a:lstStyle/>
          <a:p>
            <a:fld id="{86CB4B4D-7CA3-9044-876B-883B54F8677D}" type="slidenum">
              <a:rPr lang="en-US" smtClean="0"/>
              <a:pPr/>
              <a:t>15</a:t>
            </a:fld>
            <a:endParaRPr lang="en-US"/>
          </a:p>
        </p:txBody>
      </p:sp>
    </p:spTree>
    <p:extLst>
      <p:ext uri="{BB962C8B-B14F-4D97-AF65-F5344CB8AC3E}">
        <p14:creationId xmlns:p14="http://schemas.microsoft.com/office/powerpoint/2010/main" val="166707296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References</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a:bodyPr>
          <a:lstStyle/>
          <a:p>
            <a:pPr marL="0" indent="0">
              <a:buNone/>
            </a:pPr>
            <a:r>
              <a:rPr lang="en-US" sz="2800" dirty="0"/>
              <a:t>[1] R. Marks, “5G and IMT-2020: What it is, its relevance, and ways to participate,” 2016-01-22 (IEEE 802-ec-16-0010-00-00EC)</a:t>
            </a:r>
          </a:p>
          <a:p>
            <a:pPr marL="0" indent="0">
              <a:buNone/>
            </a:pPr>
            <a:r>
              <a:rPr lang="en-US" sz="2800" dirty="0"/>
              <a:t>[2] IEEE 802 5G/IMT-2020 Standing Committee 	</a:t>
            </a:r>
            <a:r>
              <a:rPr lang="en-US" sz="2800" dirty="0">
                <a:hlinkClick r:id="rId2"/>
              </a:rPr>
              <a:t>http://www.ieee802.org/Stand_Com/5G</a:t>
            </a:r>
            <a:endParaRPr lang="en-US" sz="2800" dirty="0"/>
          </a:p>
          <a:p>
            <a:pPr marL="0" indent="0">
              <a:buNone/>
            </a:pPr>
            <a:endParaRPr lang="en-US" sz="2800" dirty="0"/>
          </a:p>
        </p:txBody>
      </p:sp>
      <p:sp>
        <p:nvSpPr>
          <p:cNvPr id="2" name="Slide Number Placeholder 1">
            <a:extLst>
              <a:ext uri="{FF2B5EF4-FFF2-40B4-BE49-F238E27FC236}">
                <a16:creationId xmlns:a16="http://schemas.microsoft.com/office/drawing/2014/main" id="{CC45F064-9808-F743-B426-992959DDB002}"/>
              </a:ext>
            </a:extLst>
          </p:cNvPr>
          <p:cNvSpPr>
            <a:spLocks noGrp="1"/>
          </p:cNvSpPr>
          <p:nvPr>
            <p:ph type="sldNum" sz="quarter" idx="2"/>
          </p:nvPr>
        </p:nvSpPr>
        <p:spPr/>
        <p:txBody>
          <a:bodyPr/>
          <a:lstStyle/>
          <a:p>
            <a:fld id="{86CB4B4D-7CA3-9044-876B-883B54F8677D}" type="slidenum">
              <a:rPr lang="en-US" smtClean="0"/>
              <a:pPr/>
              <a:t>16</a:t>
            </a:fld>
            <a:endParaRPr lang="en-US"/>
          </a:p>
        </p:txBody>
      </p:sp>
    </p:spTree>
    <p:extLst>
      <p:ext uri="{BB962C8B-B14F-4D97-AF65-F5344CB8AC3E}">
        <p14:creationId xmlns:p14="http://schemas.microsoft.com/office/powerpoint/2010/main" val="344351105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2</a:t>
            </a:fld>
            <a:endParaRPr/>
          </a:p>
        </p:txBody>
      </p:sp>
      <p:sp>
        <p:nvSpPr>
          <p:cNvPr id="96" name="Abstract"/>
          <p:cNvSpPr txBox="1">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Abstract</a:t>
            </a:r>
          </a:p>
        </p:txBody>
      </p:sp>
      <p:sp>
        <p:nvSpPr>
          <p:cNvPr id="9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981200"/>
            <a:ext cx="7772400" cy="4114800"/>
          </a:xfrm>
          <a:prstGeom prst="rect">
            <a:avLst/>
          </a:prstGeom>
        </p:spPr>
        <p:txBody>
          <a:bodyPr>
            <a:normAutofit/>
          </a:bodyPr>
          <a:lstStyle>
            <a:lvl1pPr marL="342900" indent="-342900">
              <a:buSzTx/>
              <a:buNone/>
              <a:tabLst>
                <a:tab pos="901700" algn="l"/>
                <a:tab pos="1816100" algn="l"/>
                <a:tab pos="2730500" algn="l"/>
                <a:tab pos="3644900" algn="l"/>
                <a:tab pos="4559300" algn="l"/>
                <a:tab pos="5473700" algn="l"/>
                <a:tab pos="6388100" algn="l"/>
                <a:tab pos="7302500" algn="l"/>
                <a:tab pos="8216900" algn="l"/>
                <a:tab pos="9131300" algn="l"/>
                <a:tab pos="10045700" algn="l"/>
              </a:tabLst>
            </a:lvl1pPr>
          </a:lstStyle>
          <a:p>
            <a:r>
              <a:rPr lang="en-US" dirty="0"/>
              <a:t>This contribution provides a list of possible alternatives to advance the standing of IEEE 802.11 as a 5G technology.</a:t>
            </a:r>
          </a:p>
          <a:p>
            <a:r>
              <a:rPr lang="en-US" dirty="0"/>
              <a:t> </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Background</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fontScale="92500" lnSpcReduction="10000"/>
          </a:bodyPr>
          <a:lstStyle/>
          <a:p>
            <a:pPr marL="226313" indent="-226313" defTabSz="444768">
              <a:spcBef>
                <a:spcPts val="500"/>
              </a:spcBef>
              <a:defRPr sz="2300"/>
            </a:pPr>
            <a:r>
              <a:rPr lang="en-US" dirty="0"/>
              <a:t>A January 2016 contribution presented a preview of the nature and relevance of 5G and IMT-2020, putting forth six IMT propositions and also proposing several ways for IEEE 802 to participate [1]</a:t>
            </a:r>
          </a:p>
          <a:p>
            <a:pPr marL="226313" indent="-226313" defTabSz="444768">
              <a:spcBef>
                <a:spcPts val="500"/>
              </a:spcBef>
              <a:defRPr sz="2300"/>
            </a:pPr>
            <a:r>
              <a:rPr lang="en-US" dirty="0"/>
              <a:t>Subsequently, IEEE 802 chartered the 5G/IMT-2020 Standing Committee [2], which met from March-July 2016 and issued a  report covering:</a:t>
            </a:r>
          </a:p>
          <a:p>
            <a:pPr marL="569213" lvl="1" indent="-226313" defTabSz="444768">
              <a:spcBef>
                <a:spcPts val="500"/>
              </a:spcBef>
              <a:defRPr sz="2300"/>
            </a:pPr>
            <a:r>
              <a:rPr lang="en-US" dirty="0"/>
              <a:t>Costs and benefits of creating an IEEE 5G specification</a:t>
            </a:r>
          </a:p>
          <a:p>
            <a:pPr marL="569213" lvl="1" indent="-226313" defTabSz="444768">
              <a:spcBef>
                <a:spcPts val="500"/>
              </a:spcBef>
              <a:defRPr sz="2300"/>
            </a:pPr>
            <a:r>
              <a:rPr lang="en-US" dirty="0"/>
              <a:t>Costs and benefits of providing a proposal for IMT-2020, considering possible models of a proposal:</a:t>
            </a:r>
          </a:p>
          <a:p>
            <a:pPr lvl="2" indent="-228600" defTabSz="444768">
              <a:spcBef>
                <a:spcPts val="500"/>
              </a:spcBef>
              <a:defRPr sz="2300"/>
            </a:pPr>
            <a:r>
              <a:rPr lang="en-US" dirty="0"/>
              <a:t>		as a single technology,</a:t>
            </a:r>
          </a:p>
          <a:p>
            <a:pPr lvl="2" indent="-228600" defTabSz="444768">
              <a:spcBef>
                <a:spcPts val="500"/>
              </a:spcBef>
              <a:defRPr sz="2300"/>
            </a:pPr>
            <a:r>
              <a:rPr lang="en-US" dirty="0"/>
              <a:t>		as a set of technologies,</a:t>
            </a:r>
          </a:p>
          <a:p>
            <a:pPr lvl="2" defTabSz="444768">
              <a:spcBef>
                <a:spcPts val="500"/>
              </a:spcBef>
              <a:defRPr sz="2300"/>
            </a:pPr>
            <a:r>
              <a:rPr lang="en-US" dirty="0"/>
              <a:t>		or as one or more technologies within a proposal from external</a:t>
            </a:r>
          </a:p>
          <a:p>
            <a:pPr lvl="2" defTabSz="444768">
              <a:spcBef>
                <a:spcPts val="500"/>
              </a:spcBef>
              <a:defRPr sz="2300"/>
            </a:pPr>
            <a:r>
              <a:rPr lang="en-US" dirty="0"/>
              <a:t>		bodies (e.g., 3GPP)</a:t>
            </a:r>
          </a:p>
          <a:p>
            <a:pPr marL="226313" indent="-226313" defTabSz="444768">
              <a:spcBef>
                <a:spcPts val="500"/>
              </a:spcBef>
              <a:defRPr sz="2300"/>
            </a:pPr>
            <a:r>
              <a:rPr lang="en-US" dirty="0"/>
              <a:t>See those documents for details, not reiterated here.</a:t>
            </a:r>
          </a:p>
          <a:p>
            <a:pPr marL="226313" indent="-226313" defTabSz="444768">
              <a:spcBef>
                <a:spcPts val="500"/>
              </a:spcBef>
              <a:defRPr sz="2300"/>
            </a:pPr>
            <a:r>
              <a:rPr lang="en-US" dirty="0"/>
              <a:t>This document lists several alternatives that could be considered at the current time.</a:t>
            </a:r>
          </a:p>
        </p:txBody>
      </p:sp>
      <p:sp>
        <p:nvSpPr>
          <p:cNvPr id="2" name="Slide Number Placeholder 1">
            <a:extLst>
              <a:ext uri="{FF2B5EF4-FFF2-40B4-BE49-F238E27FC236}">
                <a16:creationId xmlns:a16="http://schemas.microsoft.com/office/drawing/2014/main" id="{926356A1-DFF0-BC40-8913-01AFD1B1F822}"/>
              </a:ext>
            </a:extLst>
          </p:cNvPr>
          <p:cNvSpPr>
            <a:spLocks noGrp="1"/>
          </p:cNvSpPr>
          <p:nvPr>
            <p:ph type="sldNum" sz="quarter" idx="2"/>
          </p:nvPr>
        </p:nvSpPr>
        <p:spPr/>
        <p:txBody>
          <a:bodyPr/>
          <a:lstStyle/>
          <a:p>
            <a:fld id="{86CB4B4D-7CA3-9044-876B-883B54F8677D}" type="slidenum">
              <a:rPr lang="en-US" smtClean="0"/>
              <a:pPr/>
              <a:t>3</a:t>
            </a:fld>
            <a:endParaRPr lang="en-US"/>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Paths</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a:bodyPr>
          <a:lstStyle/>
          <a:p>
            <a:pPr marL="226313" indent="-226313" defTabSz="444768">
              <a:spcBef>
                <a:spcPts val="500"/>
              </a:spcBef>
              <a:defRPr sz="2300"/>
            </a:pPr>
            <a:r>
              <a:rPr lang="en-US" dirty="0"/>
              <a:t>The slides below list several possible paths.</a:t>
            </a:r>
          </a:p>
          <a:p>
            <a:pPr marL="226313" indent="-226313" defTabSz="444768">
              <a:spcBef>
                <a:spcPts val="500"/>
              </a:spcBef>
              <a:defRPr sz="2300"/>
            </a:pPr>
            <a:r>
              <a:rPr lang="en-US" dirty="0"/>
              <a:t>These are not necessarily mutually exclusive.</a:t>
            </a:r>
          </a:p>
          <a:p>
            <a:pPr marL="226313" indent="-226313" defTabSz="444768">
              <a:spcBef>
                <a:spcPts val="500"/>
              </a:spcBef>
              <a:defRPr sz="2300"/>
            </a:pPr>
            <a:r>
              <a:rPr lang="en-US" dirty="0"/>
              <a:t>This contribution does not fully analyze the paths.</a:t>
            </a:r>
          </a:p>
          <a:p>
            <a:pPr marL="226313" indent="-226313" defTabSz="444768">
              <a:spcBef>
                <a:spcPts val="500"/>
              </a:spcBef>
              <a:defRPr sz="2300"/>
            </a:pPr>
            <a:r>
              <a:rPr lang="en-US" dirty="0"/>
              <a:t>In some cases, basic arguments pro and con are provided, but this contribution does not advocate in favor of any path and does not intend to suggest that the benefits of any path outweigh its negatives.</a:t>
            </a:r>
          </a:p>
        </p:txBody>
      </p:sp>
      <p:sp>
        <p:nvSpPr>
          <p:cNvPr id="2" name="Slide Number Placeholder 1">
            <a:extLst>
              <a:ext uri="{FF2B5EF4-FFF2-40B4-BE49-F238E27FC236}">
                <a16:creationId xmlns:a16="http://schemas.microsoft.com/office/drawing/2014/main" id="{7F7A01AF-E7B7-6A47-9E33-3F6AF5B1C438}"/>
              </a:ext>
            </a:extLst>
          </p:cNvPr>
          <p:cNvSpPr>
            <a:spLocks noGrp="1"/>
          </p:cNvSpPr>
          <p:nvPr>
            <p:ph type="sldNum" sz="quarter" idx="2"/>
          </p:nvPr>
        </p:nvSpPr>
        <p:spPr/>
        <p:txBody>
          <a:bodyPr/>
          <a:lstStyle/>
          <a:p>
            <a:fld id="{86CB4B4D-7CA3-9044-876B-883B54F8677D}" type="slidenum">
              <a:rPr lang="en-US" smtClean="0"/>
              <a:pPr/>
              <a:t>4</a:t>
            </a:fld>
            <a:endParaRPr lang="en-US"/>
          </a:p>
        </p:txBody>
      </p:sp>
    </p:spTree>
    <p:extLst>
      <p:ext uri="{BB962C8B-B14F-4D97-AF65-F5344CB8AC3E}">
        <p14:creationId xmlns:p14="http://schemas.microsoft.com/office/powerpoint/2010/main" val="189185483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1: Inclusion in Initial IMT-2020 Recommendation</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77500" lnSpcReduction="20000"/>
          </a:bodyPr>
          <a:lstStyle/>
          <a:p>
            <a:r>
              <a:rPr lang="en-US" dirty="0"/>
              <a:t>Development of Initial IMT-2020 Recommendation is underway in ITU-R Working Party 5D</a:t>
            </a:r>
          </a:p>
          <a:p>
            <a:pPr lvl="1"/>
            <a:r>
              <a:rPr lang="en-US" dirty="0"/>
              <a:t>Proposal deadline July 2, with many hoops to jump through beforehand</a:t>
            </a:r>
          </a:p>
          <a:p>
            <a:r>
              <a:rPr lang="en-US" dirty="0"/>
              <a:t>Pro:</a:t>
            </a:r>
          </a:p>
          <a:p>
            <a:pPr lvl="1"/>
            <a:r>
              <a:rPr lang="en-US" dirty="0"/>
              <a:t>strong 5G recognition value</a:t>
            </a:r>
          </a:p>
          <a:p>
            <a:pPr lvl="1"/>
            <a:r>
              <a:rPr lang="en-US" dirty="0"/>
              <a:t>good IMT spectrum value; however,</a:t>
            </a:r>
          </a:p>
          <a:p>
            <a:pPr marL="1028700" lvl="2" indent="-342900">
              <a:buFont typeface="Courier New" panose="02070309020205020404" pitchFamily="49" charset="0"/>
              <a:buChar char="o"/>
            </a:pPr>
            <a:r>
              <a:rPr lang="en-US" dirty="0"/>
              <a:t>IMT identification is not mandatory for administrations</a:t>
            </a:r>
          </a:p>
          <a:p>
            <a:pPr marL="1028700" lvl="2" indent="-342900">
              <a:buFont typeface="Courier New" panose="02070309020205020404" pitchFamily="49" charset="0"/>
              <a:buChar char="o"/>
            </a:pPr>
            <a:r>
              <a:rPr lang="en-US" dirty="0"/>
              <a:t>could result in risk to RLAN spectrum</a:t>
            </a:r>
          </a:p>
          <a:p>
            <a:r>
              <a:rPr lang="en-US" dirty="0"/>
              <a:t>Con:</a:t>
            </a:r>
          </a:p>
          <a:p>
            <a:pPr lvl="1"/>
            <a:r>
              <a:rPr lang="en-US" dirty="0"/>
              <a:t>late to develop a solid proposal</a:t>
            </a:r>
          </a:p>
          <a:p>
            <a:pPr lvl="1"/>
            <a:r>
              <a:rPr lang="en-US" dirty="0"/>
              <a:t>Requires successful evaluation in all five test environments</a:t>
            </a:r>
          </a:p>
          <a:p>
            <a:pPr lvl="1"/>
            <a:r>
              <a:rPr lang="en-US" dirty="0"/>
              <a:t>Partnership required, because 802.11 may not meet all five</a:t>
            </a:r>
          </a:p>
          <a:p>
            <a:pPr lvl="1"/>
            <a:r>
              <a:rPr lang="en-US" dirty="0"/>
              <a:t>Partnerships are risky and troublesome</a:t>
            </a:r>
          </a:p>
          <a:p>
            <a:pPr marL="914400" lvl="2"/>
            <a:r>
              <a:rPr lang="en-US" dirty="0"/>
              <a:t>ITU may expect coordination among partners on all future issues, including standards and ongoing maintenance (e.g. endorsement of documents, etc.)</a:t>
            </a:r>
          </a:p>
        </p:txBody>
      </p:sp>
      <p:sp>
        <p:nvSpPr>
          <p:cNvPr id="2" name="Slide Number Placeholder 1">
            <a:extLst>
              <a:ext uri="{FF2B5EF4-FFF2-40B4-BE49-F238E27FC236}">
                <a16:creationId xmlns:a16="http://schemas.microsoft.com/office/drawing/2014/main" id="{7219B16E-A070-C34C-94BE-8A687D914367}"/>
              </a:ext>
            </a:extLst>
          </p:cNvPr>
          <p:cNvSpPr>
            <a:spLocks noGrp="1"/>
          </p:cNvSpPr>
          <p:nvPr>
            <p:ph type="sldNum" sz="quarter" idx="2"/>
          </p:nvPr>
        </p:nvSpPr>
        <p:spPr/>
        <p:txBody>
          <a:bodyPr/>
          <a:lstStyle/>
          <a:p>
            <a:fld id="{86CB4B4D-7CA3-9044-876B-883B54F8677D}" type="slidenum">
              <a:rPr lang="en-US" smtClean="0"/>
              <a:pPr/>
              <a:t>5</a:t>
            </a:fld>
            <a:endParaRPr lang="en-US"/>
          </a:p>
        </p:txBody>
      </p:sp>
    </p:spTree>
    <p:extLst>
      <p:ext uri="{BB962C8B-B14F-4D97-AF65-F5344CB8AC3E}">
        <p14:creationId xmlns:p14="http://schemas.microsoft.com/office/powerpoint/2010/main" val="42274988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2: Inclusion in </a:t>
            </a:r>
            <a:r>
              <a:rPr lang="en-US" u="sng" dirty="0"/>
              <a:t>Revised</a:t>
            </a:r>
            <a:r>
              <a:rPr lang="en-US" dirty="0"/>
              <a:t> IMT-2020 Recommendation</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85000" lnSpcReduction="20000"/>
          </a:bodyPr>
          <a:lstStyle/>
          <a:p>
            <a:r>
              <a:rPr lang="en-US" dirty="0"/>
              <a:t>Revision of IMT-2020 Recommendation will be ongoing and quasi-periodic</a:t>
            </a:r>
          </a:p>
          <a:p>
            <a:pPr lvl="1"/>
            <a:r>
              <a:rPr lang="en-US" dirty="0"/>
              <a:t>Likely every two years</a:t>
            </a:r>
          </a:p>
          <a:p>
            <a:r>
              <a:rPr lang="en-US" dirty="0"/>
              <a:t>Each revision will provide an opportunity to submit a new proposal</a:t>
            </a:r>
          </a:p>
          <a:p>
            <a:r>
              <a:rPr lang="en-US" dirty="0"/>
              <a:t>Per </a:t>
            </a:r>
            <a:r>
              <a:rPr lang="en-US" i="1" dirty="0"/>
              <a:t>Workplan, timeline, process and deliverables for the future development of IMT</a:t>
            </a:r>
            <a:r>
              <a:rPr lang="en-US" dirty="0"/>
              <a:t>, ‘It has been agreed that the well-known process and deliverable formats utilized for both IMT-2000 and IMT-Advanced should be utilized also for IMT-2020 and considered as a “model” for the IMT-2020 deliverables to leverage on the prior work.’</a:t>
            </a:r>
          </a:p>
          <a:p>
            <a:r>
              <a:rPr lang="en-US" dirty="0"/>
              <a:t>Per Document IMT-ADV/25 (Rev.2 ), “WP 5D has adopted the following basic principles for developing draft revisions of Recommendation ITU-R M.2012:</a:t>
            </a:r>
          </a:p>
          <a:p>
            <a:pPr marL="342900" lvl="1" indent="0">
              <a:buNone/>
            </a:pPr>
            <a:r>
              <a:rPr lang="en-US" dirty="0"/>
              <a:t>1) a recurring update  within ITU-R for the formal revision of the Recommendation ITU-R M.2012 is appropriate in order to incorporate the latest and most up to date versions of the detailed specifications in Recommendation ITU-R M.2012;</a:t>
            </a:r>
          </a:p>
          <a:p>
            <a:pPr marL="342900" lvl="1" indent="0">
              <a:buNone/>
            </a:pPr>
            <a:r>
              <a:rPr lang="en-US" dirty="0"/>
              <a:t>2) that </a:t>
            </a:r>
            <a:r>
              <a:rPr lang="en-US" u="sng" dirty="0"/>
              <a:t>new proposals for candidate terrestrial radio interface technologies will follow the process used for the initial IMT-Advanced technologies</a:t>
            </a:r>
            <a:r>
              <a:rPr lang="en-US" dirty="0"/>
              <a:t>;</a:t>
            </a:r>
          </a:p>
          <a:p>
            <a:pPr lvl="1"/>
            <a:endParaRPr lang="en-US" dirty="0"/>
          </a:p>
          <a:p>
            <a:endParaRPr lang="en-US" dirty="0"/>
          </a:p>
        </p:txBody>
      </p:sp>
      <p:sp>
        <p:nvSpPr>
          <p:cNvPr id="2" name="Slide Number Placeholder 1">
            <a:extLst>
              <a:ext uri="{FF2B5EF4-FFF2-40B4-BE49-F238E27FC236}">
                <a16:creationId xmlns:a16="http://schemas.microsoft.com/office/drawing/2014/main" id="{673E3E9F-5613-B842-B2C3-E95B62AB190E}"/>
              </a:ext>
            </a:extLst>
          </p:cNvPr>
          <p:cNvSpPr>
            <a:spLocks noGrp="1"/>
          </p:cNvSpPr>
          <p:nvPr>
            <p:ph type="sldNum" sz="quarter" idx="2"/>
          </p:nvPr>
        </p:nvSpPr>
        <p:spPr/>
        <p:txBody>
          <a:bodyPr/>
          <a:lstStyle/>
          <a:p>
            <a:fld id="{86CB4B4D-7CA3-9044-876B-883B54F8677D}" type="slidenum">
              <a:rPr lang="en-US" smtClean="0"/>
              <a:pPr/>
              <a:t>6</a:t>
            </a:fld>
            <a:endParaRPr lang="en-US"/>
          </a:p>
        </p:txBody>
      </p:sp>
    </p:spTree>
    <p:extLst>
      <p:ext uri="{BB962C8B-B14F-4D97-AF65-F5344CB8AC3E}">
        <p14:creationId xmlns:p14="http://schemas.microsoft.com/office/powerpoint/2010/main" val="155104077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3: Inclusion in Revised </a:t>
            </a:r>
            <a:r>
              <a:rPr lang="en-US" u="sng" dirty="0"/>
              <a:t>IMT-Advanced</a:t>
            </a:r>
            <a:r>
              <a:rPr lang="en-US" dirty="0"/>
              <a:t> Recommendation</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92500" lnSpcReduction="20000"/>
          </a:bodyPr>
          <a:lstStyle/>
          <a:p>
            <a:r>
              <a:rPr lang="en-US" dirty="0"/>
              <a:t>IMT comprises IMT-2000, IMT-Advanced (2012), and IMT-2020</a:t>
            </a:r>
          </a:p>
          <a:p>
            <a:r>
              <a:rPr lang="en-US" dirty="0"/>
              <a:t>IMT-2000 Recommendation was originally updated annually</a:t>
            </a:r>
          </a:p>
          <a:p>
            <a:r>
              <a:rPr lang="en-US" dirty="0"/>
              <a:t>Now, IMT-2000 and IMT-Advanced are updated in alternate years </a:t>
            </a:r>
          </a:p>
          <a:p>
            <a:r>
              <a:rPr lang="en-US" dirty="0"/>
              <a:t>Each revision provides an opportunity to submit a new proposal.</a:t>
            </a:r>
          </a:p>
          <a:p>
            <a:r>
              <a:rPr lang="en-US" dirty="0"/>
              <a:t>IMT-Advanced does not require all four test environments</a:t>
            </a:r>
          </a:p>
          <a:p>
            <a:pPr lvl="1"/>
            <a:r>
              <a:rPr lang="en-US" i="1" dirty="0"/>
              <a:t>RIT or SRIT will be accepted for inclusion in the standardization phase if, as the result of deliberation by ITU-R, it is determined that the RIT or SRIT meets the requirements... for three of the four test environments ...</a:t>
            </a:r>
          </a:p>
          <a:p>
            <a:r>
              <a:rPr lang="en-US" dirty="0"/>
              <a:t>Con:</a:t>
            </a:r>
          </a:p>
          <a:p>
            <a:pPr lvl="1"/>
            <a:r>
              <a:rPr lang="en-US" dirty="0"/>
              <a:t>less marketing value than IMT-2020</a:t>
            </a:r>
          </a:p>
          <a:p>
            <a:r>
              <a:rPr lang="en-US" dirty="0"/>
              <a:t>Pro:</a:t>
            </a:r>
          </a:p>
          <a:p>
            <a:pPr lvl="1"/>
            <a:r>
              <a:rPr lang="en-US" dirty="0"/>
              <a:t>from an ITU Radio Regulations perspective, offers the same spectrum value as IMT-2020, since spectrum is identified for IMT, not for IMT-2000, IMT-Advanced, or IMT-2020</a:t>
            </a:r>
          </a:p>
        </p:txBody>
      </p:sp>
      <p:sp>
        <p:nvSpPr>
          <p:cNvPr id="2" name="Slide Number Placeholder 1">
            <a:extLst>
              <a:ext uri="{FF2B5EF4-FFF2-40B4-BE49-F238E27FC236}">
                <a16:creationId xmlns:a16="http://schemas.microsoft.com/office/drawing/2014/main" id="{E7468B86-3034-B54F-B6B6-29535FC5E8F7}"/>
              </a:ext>
            </a:extLst>
          </p:cNvPr>
          <p:cNvSpPr>
            <a:spLocks noGrp="1"/>
          </p:cNvSpPr>
          <p:nvPr>
            <p:ph type="sldNum" sz="quarter" idx="2"/>
          </p:nvPr>
        </p:nvSpPr>
        <p:spPr/>
        <p:txBody>
          <a:bodyPr/>
          <a:lstStyle/>
          <a:p>
            <a:fld id="{86CB4B4D-7CA3-9044-876B-883B54F8677D}" type="slidenum">
              <a:rPr lang="en-US" smtClean="0"/>
              <a:pPr/>
              <a:t>7</a:t>
            </a:fld>
            <a:endParaRPr lang="en-US"/>
          </a:p>
        </p:txBody>
      </p:sp>
    </p:spTree>
    <p:extLst>
      <p:ext uri="{BB962C8B-B14F-4D97-AF65-F5344CB8AC3E}">
        <p14:creationId xmlns:p14="http://schemas.microsoft.com/office/powerpoint/2010/main" val="159820569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4: IMT-2020 </a:t>
            </a:r>
            <a:r>
              <a:rPr lang="en-US" u="sng" dirty="0"/>
              <a:t>RIT</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92500" lnSpcReduction="20000"/>
          </a:bodyPr>
          <a:lstStyle/>
          <a:p>
            <a:r>
              <a:rPr lang="en-US" dirty="0"/>
              <a:t>Submit one or more IMT-2020 RITs, not claiming all five test environments</a:t>
            </a:r>
          </a:p>
          <a:p>
            <a:pPr lvl="1"/>
            <a:r>
              <a:rPr lang="en-US" dirty="0"/>
              <a:t>If the proposal is judged to be complete, it is forwarded to the registered external evaluation groups. </a:t>
            </a:r>
          </a:p>
          <a:p>
            <a:r>
              <a:rPr lang="en-US" dirty="0"/>
              <a:t>See Document IMT-2020/2 (“Submission, evaluation process and consensus building for IMT-2020”)</a:t>
            </a:r>
          </a:p>
          <a:p>
            <a:pPr lvl="1"/>
            <a:r>
              <a:rPr lang="en-US" i="1" dirty="0"/>
              <a:t>Step 4 – Evaluation of candidate RITs or SRITs by independent evaluation groups</a:t>
            </a:r>
          </a:p>
          <a:p>
            <a:pPr marL="914400" lvl="2"/>
            <a:r>
              <a:rPr lang="en-US" i="1" dirty="0"/>
              <a:t>Candidate RITs or SRITs will be evaluated. The ITU-R membership, standards organizations, and other organizations are invited to proceed with the evaluation.</a:t>
            </a:r>
          </a:p>
          <a:p>
            <a:r>
              <a:rPr lang="en-US" dirty="0"/>
              <a:t>Pro: prestigious support for self-evaluation if results are favorable</a:t>
            </a:r>
          </a:p>
          <a:p>
            <a:r>
              <a:rPr lang="en-US" dirty="0"/>
              <a:t>Could lead to:</a:t>
            </a:r>
          </a:p>
          <a:p>
            <a:pPr lvl="1"/>
            <a:r>
              <a:rPr lang="en-US" dirty="0"/>
              <a:t>positive impression among customers</a:t>
            </a:r>
          </a:p>
          <a:p>
            <a:pPr lvl="1"/>
            <a:r>
              <a:rPr lang="en-US" dirty="0"/>
              <a:t>favorable treatment by regulators</a:t>
            </a:r>
          </a:p>
        </p:txBody>
      </p:sp>
      <p:sp>
        <p:nvSpPr>
          <p:cNvPr id="2" name="Slide Number Placeholder 1">
            <a:extLst>
              <a:ext uri="{FF2B5EF4-FFF2-40B4-BE49-F238E27FC236}">
                <a16:creationId xmlns:a16="http://schemas.microsoft.com/office/drawing/2014/main" id="{5F3EDD12-2C36-5D43-91D5-497E7DCE7D02}"/>
              </a:ext>
            </a:extLst>
          </p:cNvPr>
          <p:cNvSpPr>
            <a:spLocks noGrp="1"/>
          </p:cNvSpPr>
          <p:nvPr>
            <p:ph type="sldNum" sz="quarter" idx="2"/>
          </p:nvPr>
        </p:nvSpPr>
        <p:spPr/>
        <p:txBody>
          <a:bodyPr/>
          <a:lstStyle/>
          <a:p>
            <a:fld id="{86CB4B4D-7CA3-9044-876B-883B54F8677D}" type="slidenum">
              <a:rPr lang="en-US" smtClean="0"/>
              <a:pPr/>
              <a:t>8</a:t>
            </a:fld>
            <a:endParaRPr lang="en-US"/>
          </a:p>
        </p:txBody>
      </p:sp>
    </p:spTree>
    <p:extLst>
      <p:ext uri="{BB962C8B-B14F-4D97-AF65-F5344CB8AC3E}">
        <p14:creationId xmlns:p14="http://schemas.microsoft.com/office/powerpoint/2010/main" val="82341161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4/Note 1:</a:t>
            </a:r>
            <a:br>
              <a:rPr lang="en-US" dirty="0"/>
            </a:br>
            <a:r>
              <a:rPr lang="en-US" dirty="0"/>
              <a:t>Current independent evaluation groups</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92500"/>
          </a:bodyPr>
          <a:lstStyle/>
          <a:p>
            <a:r>
              <a:rPr lang="en-US" dirty="0"/>
              <a:t>5G Infrastructure Association</a:t>
            </a:r>
          </a:p>
          <a:p>
            <a:r>
              <a:rPr lang="en-US" dirty="0"/>
              <a:t>ATIS WTSC IMT-2020 Evaluation Group</a:t>
            </a:r>
          </a:p>
          <a:p>
            <a:r>
              <a:rPr lang="en-US" dirty="0"/>
              <a:t>Canadian Evaluation Group</a:t>
            </a:r>
          </a:p>
          <a:p>
            <a:r>
              <a:rPr lang="en-US" dirty="0"/>
              <a:t>Wireless World Research Forum</a:t>
            </a:r>
          </a:p>
          <a:p>
            <a:r>
              <a:rPr lang="en-US" dirty="0"/>
              <a:t>Telecom </a:t>
            </a:r>
            <a:r>
              <a:rPr lang="en-US" dirty="0" err="1"/>
              <a:t>Centres</a:t>
            </a:r>
            <a:r>
              <a:rPr lang="en-US" dirty="0"/>
              <a:t> of Excellence, India</a:t>
            </a:r>
          </a:p>
          <a:p>
            <a:r>
              <a:rPr lang="en-US" dirty="0"/>
              <a:t>The Fifth Generation Mobile Communications Promotion Forum, Japan</a:t>
            </a:r>
          </a:p>
          <a:p>
            <a:r>
              <a:rPr lang="en-US" dirty="0"/>
              <a:t>TTA 5G Technology Evaluation Special Project Group</a:t>
            </a:r>
          </a:p>
          <a:p>
            <a:r>
              <a:rPr lang="en-US" dirty="0"/>
              <a:t>Trans-Pacific Evaluation Group</a:t>
            </a:r>
          </a:p>
          <a:p>
            <a:r>
              <a:rPr lang="en-US" dirty="0"/>
              <a:t>ETSI Evaluation Group</a:t>
            </a:r>
          </a:p>
          <a:p>
            <a:r>
              <a:rPr lang="en-US" dirty="0"/>
              <a:t>Egyptian Evaluation Group</a:t>
            </a:r>
          </a:p>
          <a:p>
            <a:r>
              <a:rPr lang="en-US" dirty="0"/>
              <a:t>5G India Forum</a:t>
            </a:r>
          </a:p>
        </p:txBody>
      </p:sp>
      <p:sp>
        <p:nvSpPr>
          <p:cNvPr id="2" name="Slide Number Placeholder 1">
            <a:extLst>
              <a:ext uri="{FF2B5EF4-FFF2-40B4-BE49-F238E27FC236}">
                <a16:creationId xmlns:a16="http://schemas.microsoft.com/office/drawing/2014/main" id="{A49D3CB0-23C1-9A42-B45E-B44453CBC782}"/>
              </a:ext>
            </a:extLst>
          </p:cNvPr>
          <p:cNvSpPr>
            <a:spLocks noGrp="1"/>
          </p:cNvSpPr>
          <p:nvPr>
            <p:ph type="sldNum" sz="quarter" idx="2"/>
          </p:nvPr>
        </p:nvSpPr>
        <p:spPr/>
        <p:txBody>
          <a:bodyPr/>
          <a:lstStyle/>
          <a:p>
            <a:fld id="{86CB4B4D-7CA3-9044-876B-883B54F8677D}" type="slidenum">
              <a:rPr lang="en-US" smtClean="0"/>
              <a:pPr/>
              <a:t>9</a:t>
            </a:fld>
            <a:endParaRPr lang="en-US"/>
          </a:p>
        </p:txBody>
      </p:sp>
    </p:spTree>
    <p:extLst>
      <p:ext uri="{BB962C8B-B14F-4D97-AF65-F5344CB8AC3E}">
        <p14:creationId xmlns:p14="http://schemas.microsoft.com/office/powerpoint/2010/main" val="1926196502"/>
      </p:ext>
    </p:extLst>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3798</TotalTime>
  <Words>1448</Words>
  <Application>Microsoft Macintosh PowerPoint</Application>
  <PresentationFormat>On-screen Show (4:3)</PresentationFormat>
  <Paragraphs>152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Courier New</vt:lpstr>
      <vt:lpstr>Helvetica</vt:lpstr>
      <vt:lpstr>Times New Roman</vt:lpstr>
      <vt:lpstr>802-11-Submission</vt:lpstr>
      <vt:lpstr> Paths to 5G</vt:lpstr>
      <vt:lpstr>Abstract</vt:lpstr>
      <vt:lpstr>Background</vt:lpstr>
      <vt:lpstr>Paths</vt:lpstr>
      <vt:lpstr>Path 1: Inclusion in Initial IMT-2020 Recommendation</vt:lpstr>
      <vt:lpstr>Path 2: Inclusion in Revised IMT-2020 Recommendation</vt:lpstr>
      <vt:lpstr>Path 3: Inclusion in Revised IMT-Advanced Recommendation</vt:lpstr>
      <vt:lpstr>Path 4: IMT-2020 RIT</vt:lpstr>
      <vt:lpstr>Path 4/Note 1: Current independent evaluation groups</vt:lpstr>
      <vt:lpstr>Path 4/Note 2: Process Step Highlights</vt:lpstr>
      <vt:lpstr>Path 5: Carry positive RIT evaluation  into SRIT</vt:lpstr>
      <vt:lpstr>Path 6: Forward self-evaluation directly to independent evaluation groups </vt:lpstr>
      <vt:lpstr>Path 7: Develop Nendica activity </vt:lpstr>
      <vt:lpstr>Path 7/Note: Action A: Candidate Approach (from IEEE 802 5G/IMT-2020 CS Final Report)</vt:lpstr>
      <vt:lpstr>Paths 8 to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IEEE Std 802c: What’s New and Useful in the  Overview and Architecture</dc:title>
  <cp:lastModifiedBy>OfficeUser4564</cp:lastModifiedBy>
  <cp:revision>95</cp:revision>
  <dcterms:created xsi:type="dcterms:W3CDTF">2017-09-13T09:19:50Z</dcterms:created>
  <dcterms:modified xsi:type="dcterms:W3CDTF">2019-05-15T01:45:29Z</dcterms:modified>
</cp:coreProperties>
</file>